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 saveSubsetFonts="1">
  <p:sldMasterIdLst>
    <p:sldMasterId id="2147483654" r:id="rId1"/>
  </p:sldMasterIdLst>
  <p:notesMasterIdLst>
    <p:notesMasterId r:id="rId26"/>
  </p:notesMasterIdLst>
  <p:sldIdLst>
    <p:sldId id="256" r:id="rId2"/>
    <p:sldId id="261" r:id="rId3"/>
    <p:sldId id="367" r:id="rId4"/>
    <p:sldId id="368" r:id="rId5"/>
    <p:sldId id="369" r:id="rId6"/>
    <p:sldId id="375" r:id="rId7"/>
    <p:sldId id="376" r:id="rId8"/>
    <p:sldId id="378" r:id="rId9"/>
    <p:sldId id="379" r:id="rId10"/>
    <p:sldId id="380" r:id="rId11"/>
    <p:sldId id="383" r:id="rId12"/>
    <p:sldId id="372" r:id="rId13"/>
    <p:sldId id="374" r:id="rId14"/>
    <p:sldId id="385" r:id="rId15"/>
    <p:sldId id="386" r:id="rId16"/>
    <p:sldId id="398" r:id="rId17"/>
    <p:sldId id="388" r:id="rId18"/>
    <p:sldId id="390" r:id="rId19"/>
    <p:sldId id="392" r:id="rId20"/>
    <p:sldId id="393" r:id="rId21"/>
    <p:sldId id="394" r:id="rId22"/>
    <p:sldId id="395" r:id="rId23"/>
    <p:sldId id="366" r:id="rId24"/>
    <p:sldId id="399" r:id="rId25"/>
  </p:sldIdLst>
  <p:sldSz cx="12192000" cy="6858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libri Light" panose="020F0302020204030204" pitchFamily="34" charset="0"/>
      <p:regular r:id="rId31"/>
      <p:italic r:id="rId32"/>
    </p:embeddedFont>
    <p:embeddedFont>
      <p:font typeface="Cambria Math" panose="02040503050406030204" pitchFamily="18" charset="0"/>
      <p:regular r:id="rId33"/>
    </p:embeddedFont>
    <p:embeddedFont>
      <p:font typeface="等线" panose="02010600030101010101" pitchFamily="2" charset="-122"/>
      <p:regular r:id="rId34"/>
      <p:bold r:id="rId35"/>
    </p:embeddedFont>
    <p:embeddedFont>
      <p:font typeface="黑体" panose="02010609060101010101" pitchFamily="49" charset="-122"/>
      <p:regular r:id="rId36"/>
    </p:embeddedFont>
    <p:embeddedFont>
      <p:font typeface="微软雅黑" panose="020B0503020204020204" pitchFamily="34" charset="-122"/>
      <p:regular r:id="rId37"/>
      <p:bold r:id="rId3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F9F"/>
    <a:srgbClr val="41719C"/>
    <a:srgbClr val="FFFFFF"/>
    <a:srgbClr val="FFFF8B"/>
    <a:srgbClr val="4444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289" autoAdjust="0"/>
  </p:normalViewPr>
  <p:slideViewPr>
    <p:cSldViewPr snapToGrid="0">
      <p:cViewPr varScale="1">
        <p:scale>
          <a:sx n="62" d="100"/>
          <a:sy n="62" d="100"/>
        </p:scale>
        <p:origin x="792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ongsaki\Desktop\&#26032;&#24314;%20XLSX%20&#24037;&#20316;&#34920;%20(4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Sheet1!$P$1</c:f>
              <c:strCache>
                <c:ptCount val="1"/>
                <c:pt idx="0">
                  <c:v>prob</c:v>
                </c:pt>
              </c:strCache>
            </c:strRef>
          </c:tx>
          <c:spPr>
            <a:ln w="95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Sheet1!$O$2:$O$42</c:f>
              <c:numCache>
                <c:formatCode>0.00E+00</c:formatCode>
                <c:ptCount val="4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</c:numCache>
            </c:numRef>
          </c:xVal>
          <c:yVal>
            <c:numRef>
              <c:f>Sheet1!$P$2:$P$42</c:f>
              <c:numCache>
                <c:formatCode>0.00E+00</c:formatCode>
                <c:ptCount val="41"/>
                <c:pt idx="0">
                  <c:v>6.6666666699999996E-6</c:v>
                </c:pt>
                <c:pt idx="1">
                  <c:v>5.3333333299999998E-5</c:v>
                </c:pt>
                <c:pt idx="2">
                  <c:v>2.7333333299999998E-4</c:v>
                </c:pt>
                <c:pt idx="3">
                  <c:v>9.3333333300000003E-4</c:v>
                </c:pt>
                <c:pt idx="4">
                  <c:v>2.47E-3</c:v>
                </c:pt>
                <c:pt idx="5">
                  <c:v>5.9033333299999997E-3</c:v>
                </c:pt>
                <c:pt idx="6">
                  <c:v>1.24366667E-2</c:v>
                </c:pt>
                <c:pt idx="7">
                  <c:v>2.3400000000000001E-2</c:v>
                </c:pt>
                <c:pt idx="8">
                  <c:v>3.7409999999999999E-2</c:v>
                </c:pt>
                <c:pt idx="9">
                  <c:v>5.5333333300000002E-2</c:v>
                </c:pt>
                <c:pt idx="10">
                  <c:v>7.3773333299999994E-2</c:v>
                </c:pt>
                <c:pt idx="11">
                  <c:v>8.9426666700000004E-2</c:v>
                </c:pt>
                <c:pt idx="12">
                  <c:v>0.101283333</c:v>
                </c:pt>
                <c:pt idx="13">
                  <c:v>0.104753333</c:v>
                </c:pt>
                <c:pt idx="14">
                  <c:v>0.10235</c:v>
                </c:pt>
                <c:pt idx="15">
                  <c:v>9.3973333300000003E-2</c:v>
                </c:pt>
                <c:pt idx="16">
                  <c:v>7.8839999999999993E-2</c:v>
                </c:pt>
                <c:pt idx="17">
                  <c:v>6.4183333300000006E-2</c:v>
                </c:pt>
                <c:pt idx="18">
                  <c:v>4.9313333299999998E-2</c:v>
                </c:pt>
                <c:pt idx="19">
                  <c:v>3.6043333300000001E-2</c:v>
                </c:pt>
                <c:pt idx="20">
                  <c:v>2.5090000000000001E-2</c:v>
                </c:pt>
                <c:pt idx="21">
                  <c:v>1.6789999999999999E-2</c:v>
                </c:pt>
                <c:pt idx="22">
                  <c:v>1.05866667E-2</c:v>
                </c:pt>
                <c:pt idx="23">
                  <c:v>6.7866666700000002E-3</c:v>
                </c:pt>
                <c:pt idx="24">
                  <c:v>3.8833333300000001E-3</c:v>
                </c:pt>
                <c:pt idx="25">
                  <c:v>2.2633333300000002E-3</c:v>
                </c:pt>
                <c:pt idx="26">
                  <c:v>1.27333333E-3</c:v>
                </c:pt>
                <c:pt idx="27">
                  <c:v>6.0333333300000003E-4</c:v>
                </c:pt>
                <c:pt idx="28">
                  <c:v>2.76666667E-4</c:v>
                </c:pt>
                <c:pt idx="29">
                  <c:v>1.7666666700000001E-4</c:v>
                </c:pt>
                <c:pt idx="30">
                  <c:v>6.9999999999999994E-5</c:v>
                </c:pt>
                <c:pt idx="31">
                  <c:v>1.6666666699999999E-5</c:v>
                </c:pt>
                <c:pt idx="32">
                  <c:v>1.6666666699999999E-5</c:v>
                </c:pt>
                <c:pt idx="33">
                  <c:v>6.6666666699999996E-6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30C-4B0A-8D2A-E334A1F59A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38597888"/>
        <c:axId val="1838590816"/>
      </c:scatterChart>
      <c:valAx>
        <c:axId val="1838597888"/>
        <c:scaling>
          <c:orientation val="minMax"/>
          <c:max val="30"/>
          <c:min val="0"/>
        </c:scaling>
        <c:delete val="1"/>
        <c:axPos val="b"/>
        <c:numFmt formatCode="General" sourceLinked="0"/>
        <c:majorTickMark val="out"/>
        <c:minorTickMark val="none"/>
        <c:tickLblPos val="nextTo"/>
        <c:crossAx val="1838590816"/>
        <c:crosses val="autoZero"/>
        <c:crossBetween val="midCat"/>
        <c:majorUnit val="10"/>
      </c:valAx>
      <c:valAx>
        <c:axId val="1838590816"/>
        <c:scaling>
          <c:orientation val="minMax"/>
          <c:max val="0.17"/>
          <c:min val="0"/>
        </c:scaling>
        <c:delete val="1"/>
        <c:axPos val="l"/>
        <c:numFmt formatCode="General" sourceLinked="0"/>
        <c:majorTickMark val="out"/>
        <c:minorTickMark val="none"/>
        <c:tickLblPos val="nextTo"/>
        <c:crossAx val="1838597888"/>
        <c:crosses val="autoZero"/>
        <c:crossBetween val="midCat"/>
        <c:majorUnit val="5.000000000000001E-2"/>
      </c:valAx>
      <c:spPr>
        <a:noFill/>
        <a:ln w="9525">
          <a:solidFill>
            <a:sysClr val="windowText" lastClr="000000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D381E8-58C4-47CF-A965-4A485C89959D}" type="datetimeFigureOut">
              <a:rPr lang="zh-CN" altLang="en-US" smtClean="0"/>
              <a:t>2022/4/13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33357A-2839-428A-A22B-CB695B2822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3972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33357A-2839-428A-A22B-CB695B28228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26996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33357A-2839-428A-A22B-CB695B28228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2396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33357A-2839-428A-A22B-CB695B28228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79534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33357A-2839-428A-A22B-CB695B28228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49055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33357A-2839-428A-A22B-CB695B28228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1124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33357A-2839-428A-A22B-CB695B282282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50362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33357A-2839-428A-A22B-CB695B282282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91572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33357A-2839-428A-A22B-CB695B282282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94825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33357A-2839-428A-A22B-CB695B282282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49840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33357A-2839-428A-A22B-CB695B282282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44666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33357A-2839-428A-A22B-CB695B282282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3153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33357A-2839-428A-A22B-CB695B28228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90285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33357A-2839-428A-A22B-CB695B282282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29193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33357A-2839-428A-A22B-CB695B282282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6934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33357A-2839-428A-A22B-CB695B282282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0519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33357A-2839-428A-A22B-CB695B28228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0067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33357A-2839-428A-A22B-CB695B28228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2192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33357A-2839-428A-A22B-CB695B28228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7006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33357A-2839-428A-A22B-CB695B28228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55339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33357A-2839-428A-A22B-CB695B28228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6191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33357A-2839-428A-A22B-CB695B28228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65512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33357A-2839-428A-A22B-CB695B28228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8006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latin typeface="+mn-lt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E246-D43A-4CEB-BE38-BFCB2B0F9EEA}" type="datetime1">
              <a:rPr lang="zh-CN" altLang="en-US" smtClean="0"/>
              <a:t>2022/4/13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8" name="Picture 9" descr="log5">
            <a:extLst>
              <a:ext uri="{FF2B5EF4-FFF2-40B4-BE49-F238E27FC236}">
                <a16:creationId xmlns:a16="http://schemas.microsoft.com/office/drawing/2014/main" id="{BF206198-9F86-43CE-9DF3-41F4894242C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5416" y="-103698"/>
            <a:ext cx="12348202" cy="22153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39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6CB3B-F047-49A7-A40F-224ED71DD577}" type="datetime1">
              <a:rPr lang="zh-CN" altLang="en-US" smtClean="0"/>
              <a:t>2022/4/13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5843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AE608-6C55-4ED1-8921-C9DA68403A7E}" type="datetime1">
              <a:rPr lang="zh-CN" altLang="en-US" smtClean="0"/>
              <a:t>2022/4/13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1440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0AED6-5F5D-40C0-B30A-33D970FFB4F3}" type="datetime1">
              <a:rPr lang="zh-CN" altLang="en-US" smtClean="0"/>
              <a:t>2022/4/13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2402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2800EF-D328-425F-A29D-9C8255F26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760290"/>
          </a:xfrm>
        </p:spPr>
        <p:txBody>
          <a:bodyPr/>
          <a:lstStyle>
            <a:lvl1pPr algn="ctr">
              <a:defRPr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BD1C458-5773-4234-A27D-73FCFD214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0C83D-3EB4-49D4-9B2A-320DF1934B9B}" type="datetime1">
              <a:rPr lang="zh-CN" altLang="en-US" smtClean="0"/>
              <a:t>2022/4/13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A5F78C0-6A02-49AE-8B08-4C9FF452D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C2968D9-7AC8-44F3-A9A7-86B8288D7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895FE176-E88B-4A38-9AF8-DBCC0F153A23}"/>
              </a:ext>
            </a:extLst>
          </p:cNvPr>
          <p:cNvCxnSpPr/>
          <p:nvPr userDrawn="1"/>
        </p:nvCxnSpPr>
        <p:spPr>
          <a:xfrm>
            <a:off x="0" y="1038687"/>
            <a:ext cx="12192000" cy="0"/>
          </a:xfrm>
          <a:prstGeom prst="line">
            <a:avLst/>
          </a:prstGeom>
          <a:noFill/>
          <a:ln w="114300">
            <a:solidFill>
              <a:schemeClr val="accent1">
                <a:lumMod val="75000"/>
                <a:alpha val="60000"/>
              </a:schemeClr>
            </a:solidFill>
          </a:ln>
        </p:spPr>
      </p:cxn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9E7A7D4E-2E96-4B60-8630-F06CB106D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3147"/>
            <a:ext cx="10515600" cy="4743816"/>
          </a:xfrm>
        </p:spPr>
        <p:txBody>
          <a:bodyPr/>
          <a:lstStyle>
            <a:lvl1pPr>
              <a:lnSpc>
                <a:spcPct val="155000"/>
              </a:lnSpc>
              <a:defRPr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lnSpc>
                <a:spcPct val="155000"/>
              </a:lnSpc>
              <a:defRPr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>
              <a:lnSpc>
                <a:spcPct val="155000"/>
              </a:lnSpc>
              <a:defRPr/>
            </a:lvl3pPr>
            <a:lvl4pPr>
              <a:lnSpc>
                <a:spcPct val="155000"/>
              </a:lnSpc>
              <a:defRPr/>
            </a:lvl4pPr>
            <a:lvl5pPr>
              <a:lnSpc>
                <a:spcPct val="155000"/>
              </a:lnSpc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46235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8579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884" y="-70683"/>
            <a:ext cx="11718303" cy="945201"/>
          </a:xfrm>
        </p:spPr>
        <p:txBody>
          <a:bodyPr>
            <a:normAutofit/>
          </a:bodyPr>
          <a:lstStyle>
            <a:lvl1pPr algn="ctr">
              <a:defRPr sz="3200" b="1">
                <a:latin typeface="+mn-lt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DC024-DFA3-44AA-83C4-0F655D96024D}" type="datetime1">
              <a:rPr lang="zh-CN" altLang="en-US" smtClean="0"/>
              <a:t>2022/4/13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794450" y="6356350"/>
            <a:ext cx="1446229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F73283E4-2B97-4B66-9DBC-77FBB56AE07F}"/>
              </a:ext>
            </a:extLst>
          </p:cNvPr>
          <p:cNvCxnSpPr/>
          <p:nvPr userDrawn="1"/>
        </p:nvCxnSpPr>
        <p:spPr>
          <a:xfrm>
            <a:off x="0" y="817089"/>
            <a:ext cx="12192000" cy="0"/>
          </a:xfrm>
          <a:prstGeom prst="line">
            <a:avLst/>
          </a:prstGeom>
          <a:ln w="57150"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3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  <a:gs pos="87000">
                  <a:schemeClr val="accent1">
                    <a:lumMod val="60000"/>
                    <a:lumOff val="40000"/>
                  </a:schemeClr>
                </a:gs>
                <a:gs pos="49000">
                  <a:schemeClr val="accent1">
                    <a:lumMod val="75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1FE2E26-2EFC-4205-BCBD-3D0AB21A9143}"/>
              </a:ext>
            </a:extLst>
          </p:cNvPr>
          <p:cNvSpPr txBox="1">
            <a:spLocks/>
          </p:cNvSpPr>
          <p:nvPr userDrawn="1"/>
        </p:nvSpPr>
        <p:spPr>
          <a:xfrm>
            <a:off x="11063139" y="6356351"/>
            <a:ext cx="550683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dirty="0"/>
              <a:t>/ 22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285525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致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884" y="-70683"/>
            <a:ext cx="11718303" cy="945201"/>
          </a:xfrm>
        </p:spPr>
        <p:txBody>
          <a:bodyPr>
            <a:normAutofit/>
          </a:bodyPr>
          <a:lstStyle>
            <a:lvl1pPr algn="ctr">
              <a:defRPr sz="3200" b="1">
                <a:latin typeface="+mn-lt"/>
              </a:defRPr>
            </a:lvl1pPr>
          </a:lstStyle>
          <a:p>
            <a:r>
              <a:rPr lang="en-US" altLang="zh-CN" dirty="0"/>
              <a:t>Acknowledgements</a:t>
            </a:r>
            <a:endParaRPr lang="en-US" dirty="0"/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A3BEFD7B-2D20-4274-A481-A2008B238A52}"/>
              </a:ext>
            </a:extLst>
          </p:cNvPr>
          <p:cNvCxnSpPr/>
          <p:nvPr userDrawn="1"/>
        </p:nvCxnSpPr>
        <p:spPr>
          <a:xfrm>
            <a:off x="0" y="821866"/>
            <a:ext cx="12192000" cy="0"/>
          </a:xfrm>
          <a:prstGeom prst="line">
            <a:avLst/>
          </a:prstGeom>
          <a:noFill/>
          <a:ln w="114300">
            <a:solidFill>
              <a:schemeClr val="accent1">
                <a:lumMod val="75000"/>
                <a:alpha val="60000"/>
              </a:schemeClr>
            </a:solidFill>
          </a:ln>
        </p:spPr>
      </p:cxnSp>
    </p:spTree>
    <p:extLst>
      <p:ext uri="{BB962C8B-B14F-4D97-AF65-F5344CB8AC3E}">
        <p14:creationId xmlns:p14="http://schemas.microsoft.com/office/powerpoint/2010/main" val="146124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D47A3-BC35-4452-A0FD-A0B00E4E4DFA}" type="datetime1">
              <a:rPr lang="zh-CN" altLang="en-US" smtClean="0"/>
              <a:t>2022/4/13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4825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93C9-EAF1-4B4B-A98D-C5651A12825B}" type="datetime1">
              <a:rPr lang="zh-CN" altLang="en-US" smtClean="0"/>
              <a:t>2022/4/13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4859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5F351-4586-4132-B592-C47426ADB1ED}" type="datetime1">
              <a:rPr lang="zh-CN" altLang="en-US" smtClean="0"/>
              <a:t>2022/4/13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1082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A32A5-599B-4301-81AC-A68D387A7F1E}" type="datetime1">
              <a:rPr lang="zh-CN" altLang="en-US" smtClean="0"/>
              <a:t>2022/4/13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892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BD5C-7684-4CCA-8F85-4F1EB08FFEC3}" type="datetime1">
              <a:rPr lang="zh-CN" altLang="en-US" smtClean="0"/>
              <a:t>2022/4/13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403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087B8-D4DA-49EF-9F07-CE04B6B9788E}" type="datetime1">
              <a:rPr lang="zh-CN" altLang="en-US" smtClean="0"/>
              <a:t>2022/4/13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349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395E8-0FC5-4F65-8AA5-946512254D60}" type="datetime1">
              <a:rPr lang="zh-CN" altLang="en-US" smtClean="0"/>
              <a:t>2022/4/13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28089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67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52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0.png"/><Relationship Id="rId13" Type="http://schemas.openxmlformats.org/officeDocument/2006/relationships/image" Target="../media/image450.png"/><Relationship Id="rId18" Type="http://schemas.openxmlformats.org/officeDocument/2006/relationships/image" Target="../media/image50.png"/><Relationship Id="rId3" Type="http://schemas.openxmlformats.org/officeDocument/2006/relationships/image" Target="../media/image350.png"/><Relationship Id="rId7" Type="http://schemas.openxmlformats.org/officeDocument/2006/relationships/image" Target="../media/image390.png"/><Relationship Id="rId12" Type="http://schemas.openxmlformats.org/officeDocument/2006/relationships/image" Target="../media/image440.png"/><Relationship Id="rId17" Type="http://schemas.openxmlformats.org/officeDocument/2006/relationships/image" Target="../media/image49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8.png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0.png"/><Relationship Id="rId11" Type="http://schemas.openxmlformats.org/officeDocument/2006/relationships/image" Target="../media/image430.png"/><Relationship Id="rId5" Type="http://schemas.openxmlformats.org/officeDocument/2006/relationships/image" Target="../media/image370.png"/><Relationship Id="rId15" Type="http://schemas.openxmlformats.org/officeDocument/2006/relationships/image" Target="../media/image470.png"/><Relationship Id="rId10" Type="http://schemas.openxmlformats.org/officeDocument/2006/relationships/image" Target="../media/image420.png"/><Relationship Id="rId19" Type="http://schemas.openxmlformats.org/officeDocument/2006/relationships/image" Target="../media/image51.png"/><Relationship Id="rId4" Type="http://schemas.openxmlformats.org/officeDocument/2006/relationships/image" Target="../media/image360.png"/><Relationship Id="rId9" Type="http://schemas.openxmlformats.org/officeDocument/2006/relationships/image" Target="../media/image410.png"/><Relationship Id="rId14" Type="http://schemas.openxmlformats.org/officeDocument/2006/relationships/image" Target="../media/image46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18" Type="http://schemas.openxmlformats.org/officeDocument/2006/relationships/image" Target="../media/image68.png"/><Relationship Id="rId26" Type="http://schemas.openxmlformats.org/officeDocument/2006/relationships/image" Target="../media/image76.png"/><Relationship Id="rId3" Type="http://schemas.openxmlformats.org/officeDocument/2006/relationships/image" Target="../media/image53.png"/><Relationship Id="rId21" Type="http://schemas.openxmlformats.org/officeDocument/2006/relationships/image" Target="../media/image71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17" Type="http://schemas.openxmlformats.org/officeDocument/2006/relationships/image" Target="../media/image67.png"/><Relationship Id="rId25" Type="http://schemas.openxmlformats.org/officeDocument/2006/relationships/image" Target="../media/image75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66.png"/><Relationship Id="rId20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24" Type="http://schemas.openxmlformats.org/officeDocument/2006/relationships/image" Target="../media/image74.png"/><Relationship Id="rId5" Type="http://schemas.openxmlformats.org/officeDocument/2006/relationships/image" Target="../media/image55.png"/><Relationship Id="rId15" Type="http://schemas.openxmlformats.org/officeDocument/2006/relationships/image" Target="../media/image65.png"/><Relationship Id="rId23" Type="http://schemas.openxmlformats.org/officeDocument/2006/relationships/image" Target="../media/image73.png"/><Relationship Id="rId10" Type="http://schemas.openxmlformats.org/officeDocument/2006/relationships/image" Target="../media/image60.png"/><Relationship Id="rId19" Type="http://schemas.openxmlformats.org/officeDocument/2006/relationships/image" Target="../media/image69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Relationship Id="rId22" Type="http://schemas.openxmlformats.org/officeDocument/2006/relationships/image" Target="../media/image7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1" Type="http://schemas.openxmlformats.org/officeDocument/2006/relationships/image" Target="../media/image83.png"/><Relationship Id="rId5" Type="http://schemas.openxmlformats.org/officeDocument/2006/relationships/image" Target="../media/image79.png"/><Relationship Id="rId10" Type="http://schemas.openxmlformats.org/officeDocument/2006/relationships/image" Target="../media/image84.png"/><Relationship Id="rId4" Type="http://schemas.openxmlformats.org/officeDocument/2006/relationships/image" Target="../media/image7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12" Type="http://schemas.openxmlformats.org/officeDocument/2006/relationships/image" Target="../media/image9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11" Type="http://schemas.openxmlformats.org/officeDocument/2006/relationships/image" Target="../media/image27.png"/><Relationship Id="rId5" Type="http://schemas.openxmlformats.org/officeDocument/2006/relationships/image" Target="../media/image87.png"/><Relationship Id="rId10" Type="http://schemas.openxmlformats.org/officeDocument/2006/relationships/image" Target="../media/image23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93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10" Type="http://schemas.openxmlformats.org/officeDocument/2006/relationships/image" Target="../media/image98.png"/><Relationship Id="rId4" Type="http://schemas.openxmlformats.org/officeDocument/2006/relationships/image" Target="../media/image94.png"/><Relationship Id="rId9" Type="http://schemas.openxmlformats.org/officeDocument/2006/relationships/image" Target="../media/image9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11" Type="http://schemas.openxmlformats.org/officeDocument/2006/relationships/image" Target="../media/image111.png"/><Relationship Id="rId5" Type="http://schemas.openxmlformats.org/officeDocument/2006/relationships/image" Target="../media/image105.png"/><Relationship Id="rId10" Type="http://schemas.openxmlformats.org/officeDocument/2006/relationships/image" Target="../media/image110.png"/><Relationship Id="rId4" Type="http://schemas.openxmlformats.org/officeDocument/2006/relationships/image" Target="../media/image104.png"/><Relationship Id="rId9" Type="http://schemas.openxmlformats.org/officeDocument/2006/relationships/image" Target="../media/image10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5" Type="http://schemas.openxmlformats.org/officeDocument/2006/relationships/chart" Target="../charts/chart1.xml"/><Relationship Id="rId4" Type="http://schemas.openxmlformats.org/officeDocument/2006/relationships/image" Target="../media/image1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7" Type="http://schemas.openxmlformats.org/officeDocument/2006/relationships/image" Target="../media/image1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image" Target="../media/image120.png"/><Relationship Id="rId7" Type="http://schemas.openxmlformats.org/officeDocument/2006/relationships/image" Target="../media/image1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2.png"/><Relationship Id="rId4" Type="http://schemas.openxmlformats.org/officeDocument/2006/relationships/image" Target="../media/image13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jpeg"/><Relationship Id="rId3" Type="http://schemas.openxmlformats.org/officeDocument/2006/relationships/image" Target="../media/image133.gif"/><Relationship Id="rId7" Type="http://schemas.openxmlformats.org/officeDocument/2006/relationships/image" Target="../media/image13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6.jpeg"/><Relationship Id="rId5" Type="http://schemas.openxmlformats.org/officeDocument/2006/relationships/image" Target="../media/image135.jpg"/><Relationship Id="rId4" Type="http://schemas.openxmlformats.org/officeDocument/2006/relationships/image" Target="../media/image134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jpeg"/><Relationship Id="rId5" Type="http://schemas.openxmlformats.org/officeDocument/2006/relationships/image" Target="../media/image24.png"/><Relationship Id="rId10" Type="http://schemas.openxmlformats.org/officeDocument/2006/relationships/image" Target="../media/image29.jpeg"/><Relationship Id="rId4" Type="http://schemas.openxmlformats.org/officeDocument/2006/relationships/image" Target="../media/image23.png"/><Relationship Id="rId9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220.png"/><Relationship Id="rId18" Type="http://schemas.openxmlformats.org/officeDocument/2006/relationships/image" Target="../media/image270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210.png"/><Relationship Id="rId17" Type="http://schemas.openxmlformats.org/officeDocument/2006/relationships/image" Target="../media/image260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200.png"/><Relationship Id="rId5" Type="http://schemas.openxmlformats.org/officeDocument/2006/relationships/image" Target="../media/image33.png"/><Relationship Id="rId15" Type="http://schemas.openxmlformats.org/officeDocument/2006/relationships/image" Target="../media/image240.png"/><Relationship Id="rId10" Type="http://schemas.openxmlformats.org/officeDocument/2006/relationships/image" Target="../media/image38.png"/><Relationship Id="rId19" Type="http://schemas.openxmlformats.org/officeDocument/2006/relationships/image" Target="../media/image39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2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EBE311-3CBC-45C9-BD2D-82F1AE4CDB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7980" y="2201465"/>
            <a:ext cx="11496040" cy="140696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Diagrammatic Quantum Monte Carlo toward The Calculation of Transport Properties in Disordered Semiconductors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89C568F-DAB2-43B9-B499-976636CAE0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0" y="3895834"/>
            <a:ext cx="6858000" cy="1318776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</a:pPr>
            <a:r>
              <a:rPr lang="en-US" altLang="zh-CN" sz="2800" dirty="0">
                <a:ea typeface="微软雅黑" panose="020B0503020204020204" pitchFamily="34" charset="-122"/>
              </a:rPr>
              <a:t>Yu-Chen Wang</a:t>
            </a:r>
          </a:p>
          <a:p>
            <a:pPr>
              <a:lnSpc>
                <a:spcPct val="125000"/>
              </a:lnSpc>
            </a:pPr>
            <a:r>
              <a:rPr lang="en-US" altLang="zh-CN" sz="2800" dirty="0">
                <a:ea typeface="微软雅黑" panose="020B0503020204020204" pitchFamily="34" charset="-122"/>
              </a:rPr>
              <a:t>Department of Chemistry, Xiamen University</a:t>
            </a:r>
            <a:endParaRPr lang="zh-CN" altLang="en-US" sz="2800" dirty="0">
              <a:ea typeface="微软雅黑" panose="020B0503020204020204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3B9D21B-01C6-4B24-B421-2988B83C0B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973" y="5872480"/>
            <a:ext cx="1314027" cy="985520"/>
          </a:xfrm>
          <a:prstGeom prst="rect">
            <a:avLst/>
          </a:prstGeom>
        </p:spPr>
      </p:pic>
      <p:sp>
        <p:nvSpPr>
          <p:cNvPr id="5" name="副标题 2">
            <a:extLst>
              <a:ext uri="{FF2B5EF4-FFF2-40B4-BE49-F238E27FC236}">
                <a16:creationId xmlns:a16="http://schemas.microsoft.com/office/drawing/2014/main" id="{E3B5DEC4-7359-4FA8-8F35-5604E001014E}"/>
              </a:ext>
            </a:extLst>
          </p:cNvPr>
          <p:cNvSpPr txBox="1">
            <a:spLocks/>
          </p:cNvSpPr>
          <p:nvPr/>
        </p:nvSpPr>
        <p:spPr>
          <a:xfrm>
            <a:off x="152400" y="5996820"/>
            <a:ext cx="10877973" cy="803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5000"/>
              </a:lnSpc>
            </a:pPr>
            <a:r>
              <a:rPr lang="en-US" altLang="zh-CN" sz="2800" b="1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Virtual International Seminar on Theoretical Advancements</a:t>
            </a:r>
          </a:p>
        </p:txBody>
      </p:sp>
      <p:sp>
        <p:nvSpPr>
          <p:cNvPr id="7" name="副标题 2">
            <a:extLst>
              <a:ext uri="{FF2B5EF4-FFF2-40B4-BE49-F238E27FC236}">
                <a16:creationId xmlns:a16="http://schemas.microsoft.com/office/drawing/2014/main" id="{EEC397E4-86A8-453C-BB5D-23E58A04FECC}"/>
              </a:ext>
            </a:extLst>
          </p:cNvPr>
          <p:cNvSpPr txBox="1">
            <a:spLocks/>
          </p:cNvSpPr>
          <p:nvPr/>
        </p:nvSpPr>
        <p:spPr>
          <a:xfrm>
            <a:off x="2667000" y="5328769"/>
            <a:ext cx="6858000" cy="640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4/13/2022</a:t>
            </a:r>
            <a:endParaRPr lang="zh-CN" altLang="en-US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535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B2D2703D-4B50-4985-B8E3-5FB14F7FD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Methodology of DQMC (dynamic disorder)</a:t>
            </a:r>
            <a:endParaRPr lang="zh-CN" altLang="en-US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9C39C99-8F43-445F-B724-8A241DE0B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9</a:t>
            </a:fld>
            <a:endParaRPr lang="zh-CN" altLang="en-US" dirty="0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1E70B57D-121D-4FCE-A683-5454D1346AAD}"/>
              </a:ext>
            </a:extLst>
          </p:cNvPr>
          <p:cNvSpPr txBox="1"/>
          <p:nvPr/>
        </p:nvSpPr>
        <p:spPr>
          <a:xfrm>
            <a:off x="627273" y="939880"/>
            <a:ext cx="10933523" cy="461665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/>
              <a:t>Basic updates for MC configurations: </a:t>
            </a:r>
            <a:r>
              <a:rPr lang="en-US" altLang="zh-CN" sz="2400" b="1" dirty="0">
                <a:solidFill>
                  <a:schemeClr val="accent5">
                    <a:lumMod val="75000"/>
                  </a:schemeClr>
                </a:solidFill>
              </a:rPr>
              <a:t>Change the end electronic crystal momentum</a:t>
            </a:r>
            <a:endParaRPr lang="zh-CN" altLang="en-US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464690B6-37B3-4B0A-ADD7-CA91E4682460}"/>
              </a:ext>
            </a:extLst>
          </p:cNvPr>
          <p:cNvGrpSpPr/>
          <p:nvPr/>
        </p:nvGrpSpPr>
        <p:grpSpPr>
          <a:xfrm>
            <a:off x="627273" y="2033617"/>
            <a:ext cx="4755762" cy="1662831"/>
            <a:chOff x="245250" y="348041"/>
            <a:chExt cx="3139537" cy="1097989"/>
          </a:xfrm>
        </p:grpSpPr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7868B23A-B889-4C0C-AF9A-FC6F76739F51}"/>
                </a:ext>
              </a:extLst>
            </p:cNvPr>
            <p:cNvGrpSpPr/>
            <p:nvPr/>
          </p:nvGrpSpPr>
          <p:grpSpPr>
            <a:xfrm>
              <a:off x="245250" y="865524"/>
              <a:ext cx="3139537" cy="580506"/>
              <a:chOff x="245250" y="16438"/>
              <a:chExt cx="3139537" cy="580506"/>
            </a:xfrm>
          </p:grpSpPr>
          <p:grpSp>
            <p:nvGrpSpPr>
              <p:cNvPr id="36" name="组合 35">
                <a:extLst>
                  <a:ext uri="{FF2B5EF4-FFF2-40B4-BE49-F238E27FC236}">
                    <a16:creationId xmlns:a16="http://schemas.microsoft.com/office/drawing/2014/main" id="{51064D34-968C-4108-BC92-76B89E1B11C7}"/>
                  </a:ext>
                </a:extLst>
              </p:cNvPr>
              <p:cNvGrpSpPr/>
              <p:nvPr/>
            </p:nvGrpSpPr>
            <p:grpSpPr>
              <a:xfrm>
                <a:off x="245250" y="222250"/>
                <a:ext cx="3139537" cy="374694"/>
                <a:chOff x="245250" y="0"/>
                <a:chExt cx="3139537" cy="374694"/>
              </a:xfrm>
            </p:grpSpPr>
            <p:grpSp>
              <p:nvGrpSpPr>
                <p:cNvPr id="42" name="组合 41">
                  <a:extLst>
                    <a:ext uri="{FF2B5EF4-FFF2-40B4-BE49-F238E27FC236}">
                      <a16:creationId xmlns:a16="http://schemas.microsoft.com/office/drawing/2014/main" id="{0D7AFB68-2D81-471C-86E2-5A72B944A9B8}"/>
                    </a:ext>
                  </a:extLst>
                </p:cNvPr>
                <p:cNvGrpSpPr/>
                <p:nvPr/>
              </p:nvGrpSpPr>
              <p:grpSpPr>
                <a:xfrm>
                  <a:off x="367708" y="0"/>
                  <a:ext cx="2843248" cy="81481"/>
                  <a:chOff x="234358" y="0"/>
                  <a:chExt cx="2843248" cy="81481"/>
                </a:xfrm>
              </p:grpSpPr>
              <p:cxnSp>
                <p:nvCxnSpPr>
                  <p:cNvPr id="49" name="直接连接符 48">
                    <a:extLst>
                      <a:ext uri="{FF2B5EF4-FFF2-40B4-BE49-F238E27FC236}">
                        <a16:creationId xmlns:a16="http://schemas.microsoft.com/office/drawing/2014/main" id="{F0EDD60E-5C19-46F9-989B-6855EE64614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34358" y="39757"/>
                    <a:ext cx="2843248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2" name="椭圆 51">
                    <a:extLst>
                      <a:ext uri="{FF2B5EF4-FFF2-40B4-BE49-F238E27FC236}">
                        <a16:creationId xmlns:a16="http://schemas.microsoft.com/office/drawing/2014/main" id="{FBD68A63-EEF3-4EDB-B686-09A021216D64}"/>
                      </a:ext>
                    </a:extLst>
                  </p:cNvPr>
                  <p:cNvSpPr/>
                  <p:nvPr/>
                </p:nvSpPr>
                <p:spPr>
                  <a:xfrm>
                    <a:off x="830911" y="0"/>
                    <a:ext cx="81481" cy="8148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zh-CN" altLang="en-US" sz="2400"/>
                  </a:p>
                </p:txBody>
              </p:sp>
              <p:sp>
                <p:nvSpPr>
                  <p:cNvPr id="55" name="椭圆 54">
                    <a:extLst>
                      <a:ext uri="{FF2B5EF4-FFF2-40B4-BE49-F238E27FC236}">
                        <a16:creationId xmlns:a16="http://schemas.microsoft.com/office/drawing/2014/main" id="{86FCF503-B56E-4B4E-AFC1-FF9C4B0BB258}"/>
                      </a:ext>
                    </a:extLst>
                  </p:cNvPr>
                  <p:cNvSpPr/>
                  <p:nvPr/>
                </p:nvSpPr>
                <p:spPr>
                  <a:xfrm>
                    <a:off x="2405462" y="0"/>
                    <a:ext cx="81481" cy="8148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zh-CN" altLang="en-US" sz="2400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3" name="文本框 2">
                      <a:extLst>
                        <a:ext uri="{FF2B5EF4-FFF2-40B4-BE49-F238E27FC236}">
                          <a16:creationId xmlns:a16="http://schemas.microsoft.com/office/drawing/2014/main" id="{CEB6782B-B5C7-4DF6-B960-12CE039988B4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45250" y="69850"/>
                      <a:ext cx="294005" cy="30484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i="1" kern="1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0</m:t>
                            </m:r>
                          </m:oMath>
                        </m:oMathPara>
                      </a14:m>
                      <a:endParaRPr lang="zh-CN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43" name="文本框 2">
                      <a:extLst>
                        <a:ext uri="{FF2B5EF4-FFF2-40B4-BE49-F238E27FC236}">
                          <a16:creationId xmlns:a16="http://schemas.microsoft.com/office/drawing/2014/main" id="{CEB6782B-B5C7-4DF6-B960-12CE039988B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245250" y="69850"/>
                      <a:ext cx="294005" cy="304844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l="-1370"/>
                      </a:stretch>
                    </a:blip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4" name="文本框 2">
                      <a:extLst>
                        <a:ext uri="{FF2B5EF4-FFF2-40B4-BE49-F238E27FC236}">
                          <a16:creationId xmlns:a16="http://schemas.microsoft.com/office/drawing/2014/main" id="{C36CE110-7F3F-4ADE-963C-9A51E0B46272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78442" y="69850"/>
                      <a:ext cx="294005" cy="2834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zh-CN" sz="24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kern="100">
                                    <a:effectLst/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sz="2400" i="1" kern="100">
                                    <a:effectLst/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zh-CN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44" name="文本框 2">
                      <a:extLst>
                        <a:ext uri="{FF2B5EF4-FFF2-40B4-BE49-F238E27FC236}">
                          <a16:creationId xmlns:a16="http://schemas.microsoft.com/office/drawing/2014/main" id="{C36CE110-7F3F-4ADE-963C-9A51E0B4627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878442" y="69850"/>
                      <a:ext cx="294005" cy="283454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l="-6849" b="-8571"/>
                      </a:stretch>
                    </a:blip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5" name="文本框 2">
                      <a:extLst>
                        <a:ext uri="{FF2B5EF4-FFF2-40B4-BE49-F238E27FC236}">
                          <a16:creationId xmlns:a16="http://schemas.microsoft.com/office/drawing/2014/main" id="{6F74D8EB-3096-4E63-BC7E-ACDE52444385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485819" y="69850"/>
                      <a:ext cx="294005" cy="2834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zh-CN" sz="24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kern="100">
                                    <a:effectLst/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sz="2400" i="1" kern="100">
                                    <a:effectLst/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zh-CN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45" name="文本框 2">
                      <a:extLst>
                        <a:ext uri="{FF2B5EF4-FFF2-40B4-BE49-F238E27FC236}">
                          <a16:creationId xmlns:a16="http://schemas.microsoft.com/office/drawing/2014/main" id="{6F74D8EB-3096-4E63-BC7E-ACDE5244438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2485819" y="69850"/>
                      <a:ext cx="294005" cy="283454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8219" b="-8571"/>
                      </a:stretch>
                    </a:blip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8" name="文本框 2">
                      <a:extLst>
                        <a:ext uri="{FF2B5EF4-FFF2-40B4-BE49-F238E27FC236}">
                          <a16:creationId xmlns:a16="http://schemas.microsoft.com/office/drawing/2014/main" id="{DE807997-067E-41A6-9AAB-5E3013FD0065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090782" y="69850"/>
                      <a:ext cx="294005" cy="2834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i="1" kern="1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𝛽</m:t>
                            </m:r>
                          </m:oMath>
                        </m:oMathPara>
                      </a14:m>
                      <a:endParaRPr lang="zh-CN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48" name="文本框 2">
                      <a:extLst>
                        <a:ext uri="{FF2B5EF4-FFF2-40B4-BE49-F238E27FC236}">
                          <a16:creationId xmlns:a16="http://schemas.microsoft.com/office/drawing/2014/main" id="{DE807997-067E-41A6-9AAB-5E3013FD006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3090782" y="69850"/>
                      <a:ext cx="294005" cy="283454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l="-12329" b="-27143"/>
                      </a:stretch>
                    </a:blip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文本框 2">
                    <a:extLst>
                      <a:ext uri="{FF2B5EF4-FFF2-40B4-BE49-F238E27FC236}">
                        <a16:creationId xmlns:a16="http://schemas.microsoft.com/office/drawing/2014/main" id="{BC342DFE-64AF-400F-8713-B02485B0084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8559" y="16440"/>
                    <a:ext cx="415007" cy="2641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000" i="1" kern="100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kern="100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sz="2000" b="0" i="1" kern="100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zh-CN" sz="2000" i="1" kern="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sz="2000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zh-CN" kern="100" dirty="0">
                      <a:effectLst/>
                      <a:latin typeface="等线" panose="02010600030101010101" pitchFamily="2" charset="-122"/>
                      <a:ea typeface="等线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7" name="文本框 2">
                    <a:extLst>
                      <a:ext uri="{FF2B5EF4-FFF2-40B4-BE49-F238E27FC236}">
                        <a16:creationId xmlns:a16="http://schemas.microsoft.com/office/drawing/2014/main" id="{BC342DFE-64AF-400F-8713-B02485B0084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528559" y="16440"/>
                    <a:ext cx="415007" cy="264198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12621" r="-971"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文本框 2">
                    <a:extLst>
                      <a:ext uri="{FF2B5EF4-FFF2-40B4-BE49-F238E27FC236}">
                        <a16:creationId xmlns:a16="http://schemas.microsoft.com/office/drawing/2014/main" id="{8CA919EC-50BF-4438-BE63-94F72B36DA4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81946" y="16438"/>
                    <a:ext cx="1100798" cy="2641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000" i="1" kern="100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kern="100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sz="2000" b="0" i="1" kern="100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sz="2000" b="0" i="1" kern="10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zh-CN" sz="2000" i="1" kern="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sz="2000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zh-CN" sz="2000" i="1" kern="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US" sz="2000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zh-CN" kern="100" dirty="0">
                      <a:effectLst/>
                      <a:latin typeface="等线" panose="02010600030101010101" pitchFamily="2" charset="-122"/>
                      <a:ea typeface="等线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8" name="文本框 2">
                    <a:extLst>
                      <a:ext uri="{FF2B5EF4-FFF2-40B4-BE49-F238E27FC236}">
                        <a16:creationId xmlns:a16="http://schemas.microsoft.com/office/drawing/2014/main" id="{8CA919EC-50BF-4438-BE63-94F72B36DA4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281946" y="16438"/>
                    <a:ext cx="1100798" cy="264198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7576"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6" name="文本框 2">
                    <a:extLst>
                      <a:ext uri="{FF2B5EF4-FFF2-40B4-BE49-F238E27FC236}">
                        <a16:creationId xmlns:a16="http://schemas.microsoft.com/office/drawing/2014/main" id="{9BE26352-AD67-4F59-B3A4-8C341A727EE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95409" y="16440"/>
                    <a:ext cx="415007" cy="2641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000" i="1" kern="100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kern="100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sz="2000" b="0" i="1" kern="100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zh-CN" sz="2000" i="1" kern="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sz="2000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zh-CN" kern="100" dirty="0">
                      <a:effectLst/>
                      <a:latin typeface="等线" panose="02010600030101010101" pitchFamily="2" charset="-122"/>
                      <a:ea typeface="等线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76" name="文本框 2">
                    <a:extLst>
                      <a:ext uri="{FF2B5EF4-FFF2-40B4-BE49-F238E27FC236}">
                        <a16:creationId xmlns:a16="http://schemas.microsoft.com/office/drawing/2014/main" id="{9BE26352-AD67-4F59-B3A4-8C341A727EE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695409" y="16440"/>
                    <a:ext cx="415007" cy="264198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13592" r="-971"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C3EE4F4F-39C3-41C4-A5FD-2800308C7FD5}"/>
                </a:ext>
              </a:extLst>
            </p:cNvPr>
            <p:cNvGrpSpPr/>
            <p:nvPr/>
          </p:nvGrpSpPr>
          <p:grpSpPr>
            <a:xfrm>
              <a:off x="628957" y="348041"/>
              <a:ext cx="1949250" cy="760429"/>
              <a:chOff x="-356695" y="276789"/>
              <a:chExt cx="1949250" cy="760429"/>
            </a:xfrm>
          </p:grpSpPr>
          <p:sp>
            <p:nvSpPr>
              <p:cNvPr id="34" name="任意多边形: 形状 33">
                <a:extLst>
                  <a:ext uri="{FF2B5EF4-FFF2-40B4-BE49-F238E27FC236}">
                    <a16:creationId xmlns:a16="http://schemas.microsoft.com/office/drawing/2014/main" id="{F4390900-2481-4E99-9CC9-3C4BDF7F28BB}"/>
                  </a:ext>
                </a:extLst>
              </p:cNvPr>
              <p:cNvSpPr/>
              <p:nvPr/>
            </p:nvSpPr>
            <p:spPr>
              <a:xfrm>
                <a:off x="0" y="305959"/>
                <a:ext cx="1592555" cy="731259"/>
              </a:xfrm>
              <a:custGeom>
                <a:avLst/>
                <a:gdLst>
                  <a:gd name="connsiteX0" fmla="*/ 0 w 2302198"/>
                  <a:gd name="connsiteY0" fmla="*/ 891439 h 894729"/>
                  <a:gd name="connsiteX1" fmla="*/ 16446 w 2302198"/>
                  <a:gd name="connsiteY1" fmla="*/ 792763 h 894729"/>
                  <a:gd name="connsiteX2" fmla="*/ 98677 w 2302198"/>
                  <a:gd name="connsiteY2" fmla="*/ 736847 h 894729"/>
                  <a:gd name="connsiteX3" fmla="*/ 115123 w 2302198"/>
                  <a:gd name="connsiteY3" fmla="*/ 598700 h 894729"/>
                  <a:gd name="connsiteX4" fmla="*/ 207221 w 2302198"/>
                  <a:gd name="connsiteY4" fmla="*/ 526337 h 894729"/>
                  <a:gd name="connsiteX5" fmla="*/ 253270 w 2302198"/>
                  <a:gd name="connsiteY5" fmla="*/ 404637 h 894729"/>
                  <a:gd name="connsiteX6" fmla="*/ 355235 w 2302198"/>
                  <a:gd name="connsiteY6" fmla="*/ 368455 h 894729"/>
                  <a:gd name="connsiteX7" fmla="*/ 407862 w 2302198"/>
                  <a:gd name="connsiteY7" fmla="*/ 259911 h 894729"/>
                  <a:gd name="connsiteX8" fmla="*/ 526274 w 2302198"/>
                  <a:gd name="connsiteY8" fmla="*/ 233598 h 894729"/>
                  <a:gd name="connsiteX9" fmla="*/ 608504 w 2302198"/>
                  <a:gd name="connsiteY9" fmla="*/ 131632 h 894729"/>
                  <a:gd name="connsiteX10" fmla="*/ 736783 w 2302198"/>
                  <a:gd name="connsiteY10" fmla="*/ 128343 h 894729"/>
                  <a:gd name="connsiteX11" fmla="*/ 835459 w 2302198"/>
                  <a:gd name="connsiteY11" fmla="*/ 39534 h 894729"/>
                  <a:gd name="connsiteX12" fmla="*/ 957160 w 2302198"/>
                  <a:gd name="connsiteY12" fmla="*/ 65848 h 894729"/>
                  <a:gd name="connsiteX13" fmla="*/ 1078861 w 2302198"/>
                  <a:gd name="connsiteY13" fmla="*/ 64 h 894729"/>
                  <a:gd name="connsiteX14" fmla="*/ 1223586 w 2302198"/>
                  <a:gd name="connsiteY14" fmla="*/ 52691 h 894729"/>
                  <a:gd name="connsiteX15" fmla="*/ 1351865 w 2302198"/>
                  <a:gd name="connsiteY15" fmla="*/ 3353 h 894729"/>
                  <a:gd name="connsiteX16" fmla="*/ 1463698 w 2302198"/>
                  <a:gd name="connsiteY16" fmla="*/ 88872 h 894729"/>
                  <a:gd name="connsiteX17" fmla="*/ 1598556 w 2302198"/>
                  <a:gd name="connsiteY17" fmla="*/ 75716 h 894729"/>
                  <a:gd name="connsiteX18" fmla="*/ 1654472 w 2302198"/>
                  <a:gd name="connsiteY18" fmla="*/ 177681 h 894729"/>
                  <a:gd name="connsiteX19" fmla="*/ 1772884 w 2302198"/>
                  <a:gd name="connsiteY19" fmla="*/ 161235 h 894729"/>
                  <a:gd name="connsiteX20" fmla="*/ 1835379 w 2302198"/>
                  <a:gd name="connsiteY20" fmla="*/ 279647 h 894729"/>
                  <a:gd name="connsiteX21" fmla="*/ 1960369 w 2302198"/>
                  <a:gd name="connsiteY21" fmla="*/ 296093 h 894729"/>
                  <a:gd name="connsiteX22" fmla="*/ 2016285 w 2302198"/>
                  <a:gd name="connsiteY22" fmla="*/ 434239 h 894729"/>
                  <a:gd name="connsiteX23" fmla="*/ 2128118 w 2302198"/>
                  <a:gd name="connsiteY23" fmla="*/ 480288 h 894729"/>
                  <a:gd name="connsiteX24" fmla="*/ 2154432 w 2302198"/>
                  <a:gd name="connsiteY24" fmla="*/ 608567 h 894729"/>
                  <a:gd name="connsiteX25" fmla="*/ 2239952 w 2302198"/>
                  <a:gd name="connsiteY25" fmla="*/ 667773 h 894729"/>
                  <a:gd name="connsiteX26" fmla="*/ 2230084 w 2302198"/>
                  <a:gd name="connsiteY26" fmla="*/ 786185 h 894729"/>
                  <a:gd name="connsiteX27" fmla="*/ 2295868 w 2302198"/>
                  <a:gd name="connsiteY27" fmla="*/ 828944 h 894729"/>
                  <a:gd name="connsiteX28" fmla="*/ 2295868 w 2302198"/>
                  <a:gd name="connsiteY28" fmla="*/ 894729 h 89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302198" h="894729">
                    <a:moveTo>
                      <a:pt x="0" y="891439"/>
                    </a:moveTo>
                    <a:cubicBezTo>
                      <a:pt x="0" y="854983"/>
                      <a:pt x="0" y="818528"/>
                      <a:pt x="16446" y="792763"/>
                    </a:cubicBezTo>
                    <a:cubicBezTo>
                      <a:pt x="32892" y="766998"/>
                      <a:pt x="82231" y="769191"/>
                      <a:pt x="98677" y="736847"/>
                    </a:cubicBezTo>
                    <a:cubicBezTo>
                      <a:pt x="115123" y="704503"/>
                      <a:pt x="97032" y="633785"/>
                      <a:pt x="115123" y="598700"/>
                    </a:cubicBezTo>
                    <a:cubicBezTo>
                      <a:pt x="133214" y="563615"/>
                      <a:pt x="184197" y="558681"/>
                      <a:pt x="207221" y="526337"/>
                    </a:cubicBezTo>
                    <a:cubicBezTo>
                      <a:pt x="230245" y="493993"/>
                      <a:pt x="228601" y="430951"/>
                      <a:pt x="253270" y="404637"/>
                    </a:cubicBezTo>
                    <a:cubicBezTo>
                      <a:pt x="277939" y="378323"/>
                      <a:pt x="329470" y="392576"/>
                      <a:pt x="355235" y="368455"/>
                    </a:cubicBezTo>
                    <a:cubicBezTo>
                      <a:pt x="381000" y="344334"/>
                      <a:pt x="379355" y="282387"/>
                      <a:pt x="407862" y="259911"/>
                    </a:cubicBezTo>
                    <a:cubicBezTo>
                      <a:pt x="436369" y="237435"/>
                      <a:pt x="492834" y="254978"/>
                      <a:pt x="526274" y="233598"/>
                    </a:cubicBezTo>
                    <a:cubicBezTo>
                      <a:pt x="559714" y="212218"/>
                      <a:pt x="573419" y="149174"/>
                      <a:pt x="608504" y="131632"/>
                    </a:cubicBezTo>
                    <a:cubicBezTo>
                      <a:pt x="643589" y="114089"/>
                      <a:pt x="698957" y="143693"/>
                      <a:pt x="736783" y="128343"/>
                    </a:cubicBezTo>
                    <a:cubicBezTo>
                      <a:pt x="774609" y="112993"/>
                      <a:pt x="798730" y="49950"/>
                      <a:pt x="835459" y="39534"/>
                    </a:cubicBezTo>
                    <a:cubicBezTo>
                      <a:pt x="872188" y="29118"/>
                      <a:pt x="916593" y="72426"/>
                      <a:pt x="957160" y="65848"/>
                    </a:cubicBezTo>
                    <a:cubicBezTo>
                      <a:pt x="997727" y="59270"/>
                      <a:pt x="1034457" y="2257"/>
                      <a:pt x="1078861" y="64"/>
                    </a:cubicBezTo>
                    <a:cubicBezTo>
                      <a:pt x="1123265" y="-2129"/>
                      <a:pt x="1178085" y="52143"/>
                      <a:pt x="1223586" y="52691"/>
                    </a:cubicBezTo>
                    <a:cubicBezTo>
                      <a:pt x="1269087" y="53239"/>
                      <a:pt x="1311846" y="-2677"/>
                      <a:pt x="1351865" y="3353"/>
                    </a:cubicBezTo>
                    <a:cubicBezTo>
                      <a:pt x="1391884" y="9383"/>
                      <a:pt x="1422583" y="76812"/>
                      <a:pt x="1463698" y="88872"/>
                    </a:cubicBezTo>
                    <a:cubicBezTo>
                      <a:pt x="1504813" y="100932"/>
                      <a:pt x="1566760" y="60915"/>
                      <a:pt x="1598556" y="75716"/>
                    </a:cubicBezTo>
                    <a:cubicBezTo>
                      <a:pt x="1630352" y="90517"/>
                      <a:pt x="1625417" y="163428"/>
                      <a:pt x="1654472" y="177681"/>
                    </a:cubicBezTo>
                    <a:cubicBezTo>
                      <a:pt x="1683527" y="191934"/>
                      <a:pt x="1742733" y="144241"/>
                      <a:pt x="1772884" y="161235"/>
                    </a:cubicBezTo>
                    <a:cubicBezTo>
                      <a:pt x="1803035" y="178229"/>
                      <a:pt x="1804132" y="257171"/>
                      <a:pt x="1835379" y="279647"/>
                    </a:cubicBezTo>
                    <a:cubicBezTo>
                      <a:pt x="1866626" y="302123"/>
                      <a:pt x="1930218" y="270328"/>
                      <a:pt x="1960369" y="296093"/>
                    </a:cubicBezTo>
                    <a:cubicBezTo>
                      <a:pt x="1990520" y="321858"/>
                      <a:pt x="1988327" y="403540"/>
                      <a:pt x="2016285" y="434239"/>
                    </a:cubicBezTo>
                    <a:cubicBezTo>
                      <a:pt x="2044243" y="464938"/>
                      <a:pt x="2105094" y="451233"/>
                      <a:pt x="2128118" y="480288"/>
                    </a:cubicBezTo>
                    <a:cubicBezTo>
                      <a:pt x="2151142" y="509343"/>
                      <a:pt x="2135793" y="577319"/>
                      <a:pt x="2154432" y="608567"/>
                    </a:cubicBezTo>
                    <a:cubicBezTo>
                      <a:pt x="2173071" y="639814"/>
                      <a:pt x="2227343" y="638170"/>
                      <a:pt x="2239952" y="667773"/>
                    </a:cubicBezTo>
                    <a:cubicBezTo>
                      <a:pt x="2252561" y="697376"/>
                      <a:pt x="2220765" y="759323"/>
                      <a:pt x="2230084" y="786185"/>
                    </a:cubicBezTo>
                    <a:cubicBezTo>
                      <a:pt x="2239403" y="813047"/>
                      <a:pt x="2284904" y="810853"/>
                      <a:pt x="2295868" y="828944"/>
                    </a:cubicBezTo>
                    <a:cubicBezTo>
                      <a:pt x="2306832" y="847035"/>
                      <a:pt x="2301350" y="870882"/>
                      <a:pt x="2295868" y="894729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文本框 2">
                    <a:extLst>
                      <a:ext uri="{FF2B5EF4-FFF2-40B4-BE49-F238E27FC236}">
                        <a16:creationId xmlns:a16="http://schemas.microsoft.com/office/drawing/2014/main" id="{6DBC2DE3-29F2-4B3B-A26C-426C033C9CC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356695" y="276789"/>
                    <a:ext cx="870585" cy="2456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zh-CN" sz="2000" i="1" kern="100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kern="100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zh-CN" sz="2000" i="1" kern="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US" sz="2000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zh-CN" kern="100" dirty="0">
                      <a:effectLst/>
                      <a:latin typeface="等线" panose="02010600030101010101" pitchFamily="2" charset="-122"/>
                      <a:ea typeface="等线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5" name="文本框 2">
                    <a:extLst>
                      <a:ext uri="{FF2B5EF4-FFF2-40B4-BE49-F238E27FC236}">
                        <a16:creationId xmlns:a16="http://schemas.microsoft.com/office/drawing/2014/main" id="{6DBC2DE3-29F2-4B3B-A26C-426C033C9CC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-356695" y="276789"/>
                    <a:ext cx="870585" cy="245661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16393"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" name="箭头: 右 8">
            <a:extLst>
              <a:ext uri="{FF2B5EF4-FFF2-40B4-BE49-F238E27FC236}">
                <a16:creationId xmlns:a16="http://schemas.microsoft.com/office/drawing/2014/main" id="{F303BECF-2587-4D5A-8E2A-1C1ADB58A0AD}"/>
              </a:ext>
            </a:extLst>
          </p:cNvPr>
          <p:cNvSpPr/>
          <p:nvPr/>
        </p:nvSpPr>
        <p:spPr>
          <a:xfrm>
            <a:off x="5625545" y="2378945"/>
            <a:ext cx="954728" cy="80629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文本框 74">
                <a:extLst>
                  <a:ext uri="{FF2B5EF4-FFF2-40B4-BE49-F238E27FC236}">
                    <a16:creationId xmlns:a16="http://schemas.microsoft.com/office/drawing/2014/main" id="{8F510CFC-0A00-4F99-B4A5-66AD24A9A731}"/>
                  </a:ext>
                </a:extLst>
              </p:cNvPr>
              <p:cNvSpPr txBox="1"/>
              <p:nvPr/>
            </p:nvSpPr>
            <p:spPr>
              <a:xfrm>
                <a:off x="130753" y="4054301"/>
                <a:ext cx="3189964" cy="830997"/>
              </a:xfrm>
              <a:prstGeom prst="rect">
                <a:avLst/>
              </a:prstGeom>
              <a:noFill/>
              <a:effectLst>
                <a:softEdge rad="127000"/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solidFill>
                      <a:schemeClr val="accent5">
                        <a:lumMod val="50000"/>
                      </a:schemeClr>
                    </a:solidFill>
                  </a:rPr>
                  <a:t>Acceptance ratio for changing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CN" sz="2400" b="1" dirty="0">
                    <a:solidFill>
                      <a:schemeClr val="accent5">
                        <a:lumMod val="50000"/>
                      </a:schemeClr>
                    </a:solidFill>
                  </a:rPr>
                  <a:t>:</a:t>
                </a:r>
                <a:endParaRPr lang="zh-CN" altLang="en-US" sz="2400" b="1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5" name="文本框 74">
                <a:extLst>
                  <a:ext uri="{FF2B5EF4-FFF2-40B4-BE49-F238E27FC236}">
                    <a16:creationId xmlns:a16="http://schemas.microsoft.com/office/drawing/2014/main" id="{8F510CFC-0A00-4F99-B4A5-66AD24A9A7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753" y="4054301"/>
                <a:ext cx="3189964" cy="830997"/>
              </a:xfrm>
              <a:prstGeom prst="rect">
                <a:avLst/>
              </a:prstGeom>
              <a:blipFill>
                <a:blip r:embed="rId11"/>
                <a:stretch>
                  <a:fillRect t="-5882" b="-16176"/>
                </a:stretch>
              </a:blipFill>
              <a:effectLst>
                <a:softEdge rad="127000"/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7" name="组合 76">
            <a:extLst>
              <a:ext uri="{FF2B5EF4-FFF2-40B4-BE49-F238E27FC236}">
                <a16:creationId xmlns:a16="http://schemas.microsoft.com/office/drawing/2014/main" id="{D5AB2760-451C-4629-AD0F-A05CE2226468}"/>
              </a:ext>
            </a:extLst>
          </p:cNvPr>
          <p:cNvGrpSpPr/>
          <p:nvPr/>
        </p:nvGrpSpPr>
        <p:grpSpPr>
          <a:xfrm>
            <a:off x="6805034" y="2045340"/>
            <a:ext cx="4755762" cy="1651107"/>
            <a:chOff x="245250" y="355782"/>
            <a:chExt cx="3139537" cy="1090248"/>
          </a:xfrm>
        </p:grpSpPr>
        <p:grpSp>
          <p:nvGrpSpPr>
            <p:cNvPr id="78" name="组合 77">
              <a:extLst>
                <a:ext uri="{FF2B5EF4-FFF2-40B4-BE49-F238E27FC236}">
                  <a16:creationId xmlns:a16="http://schemas.microsoft.com/office/drawing/2014/main" id="{6B9C23BF-CD23-4AE6-B219-796685E9A676}"/>
                </a:ext>
              </a:extLst>
            </p:cNvPr>
            <p:cNvGrpSpPr/>
            <p:nvPr/>
          </p:nvGrpSpPr>
          <p:grpSpPr>
            <a:xfrm>
              <a:off x="245250" y="865524"/>
              <a:ext cx="3139537" cy="580506"/>
              <a:chOff x="245250" y="16438"/>
              <a:chExt cx="3139537" cy="580506"/>
            </a:xfrm>
          </p:grpSpPr>
          <p:grpSp>
            <p:nvGrpSpPr>
              <p:cNvPr id="82" name="组合 81">
                <a:extLst>
                  <a:ext uri="{FF2B5EF4-FFF2-40B4-BE49-F238E27FC236}">
                    <a16:creationId xmlns:a16="http://schemas.microsoft.com/office/drawing/2014/main" id="{A3E889FA-E93A-460A-B690-7E009A966FD1}"/>
                  </a:ext>
                </a:extLst>
              </p:cNvPr>
              <p:cNvGrpSpPr/>
              <p:nvPr/>
            </p:nvGrpSpPr>
            <p:grpSpPr>
              <a:xfrm>
                <a:off x="245250" y="222250"/>
                <a:ext cx="3139537" cy="374694"/>
                <a:chOff x="245250" y="0"/>
                <a:chExt cx="3139537" cy="374694"/>
              </a:xfrm>
            </p:grpSpPr>
            <p:grpSp>
              <p:nvGrpSpPr>
                <p:cNvPr id="86" name="组合 85">
                  <a:extLst>
                    <a:ext uri="{FF2B5EF4-FFF2-40B4-BE49-F238E27FC236}">
                      <a16:creationId xmlns:a16="http://schemas.microsoft.com/office/drawing/2014/main" id="{1807BD1B-030B-4EDB-8764-1C3EB70D627C}"/>
                    </a:ext>
                  </a:extLst>
                </p:cNvPr>
                <p:cNvGrpSpPr/>
                <p:nvPr/>
              </p:nvGrpSpPr>
              <p:grpSpPr>
                <a:xfrm>
                  <a:off x="367708" y="0"/>
                  <a:ext cx="2843248" cy="81481"/>
                  <a:chOff x="234358" y="0"/>
                  <a:chExt cx="2843248" cy="81481"/>
                </a:xfrm>
              </p:grpSpPr>
              <p:cxnSp>
                <p:nvCxnSpPr>
                  <p:cNvPr id="91" name="直接连接符 90">
                    <a:extLst>
                      <a:ext uri="{FF2B5EF4-FFF2-40B4-BE49-F238E27FC236}">
                        <a16:creationId xmlns:a16="http://schemas.microsoft.com/office/drawing/2014/main" id="{6D3F3E96-36E5-4F0E-BF49-E4551A03E99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34358" y="39757"/>
                    <a:ext cx="2843248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4" name="椭圆 93">
                    <a:extLst>
                      <a:ext uri="{FF2B5EF4-FFF2-40B4-BE49-F238E27FC236}">
                        <a16:creationId xmlns:a16="http://schemas.microsoft.com/office/drawing/2014/main" id="{48EBEB88-B2BE-45B1-B4A0-2866759226BC}"/>
                      </a:ext>
                    </a:extLst>
                  </p:cNvPr>
                  <p:cNvSpPr/>
                  <p:nvPr/>
                </p:nvSpPr>
                <p:spPr>
                  <a:xfrm>
                    <a:off x="830911" y="0"/>
                    <a:ext cx="81481" cy="8148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zh-CN" altLang="en-US" sz="2400"/>
                  </a:p>
                </p:txBody>
              </p:sp>
              <p:sp>
                <p:nvSpPr>
                  <p:cNvPr id="95" name="椭圆 94">
                    <a:extLst>
                      <a:ext uri="{FF2B5EF4-FFF2-40B4-BE49-F238E27FC236}">
                        <a16:creationId xmlns:a16="http://schemas.microsoft.com/office/drawing/2014/main" id="{233B9578-129F-4BA2-9505-9700AF3783D5}"/>
                      </a:ext>
                    </a:extLst>
                  </p:cNvPr>
                  <p:cNvSpPr/>
                  <p:nvPr/>
                </p:nvSpPr>
                <p:spPr>
                  <a:xfrm>
                    <a:off x="2405462" y="0"/>
                    <a:ext cx="81481" cy="8148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zh-CN" altLang="en-US" sz="2400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7" name="文本框 2">
                      <a:extLst>
                        <a:ext uri="{FF2B5EF4-FFF2-40B4-BE49-F238E27FC236}">
                          <a16:creationId xmlns:a16="http://schemas.microsoft.com/office/drawing/2014/main" id="{A45D7101-625B-4F3F-BF77-82266779526E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45250" y="69850"/>
                      <a:ext cx="294005" cy="30484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i="1" kern="1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0</m:t>
                            </m:r>
                          </m:oMath>
                        </m:oMathPara>
                      </a14:m>
                      <a:endParaRPr lang="zh-CN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87" name="文本框 2">
                      <a:extLst>
                        <a:ext uri="{FF2B5EF4-FFF2-40B4-BE49-F238E27FC236}">
                          <a16:creationId xmlns:a16="http://schemas.microsoft.com/office/drawing/2014/main" id="{A45D7101-625B-4F3F-BF77-82266779526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245250" y="69850"/>
                      <a:ext cx="294005" cy="304844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1370"/>
                      </a:stretch>
                    </a:blip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8" name="文本框 2">
                      <a:extLst>
                        <a:ext uri="{FF2B5EF4-FFF2-40B4-BE49-F238E27FC236}">
                          <a16:creationId xmlns:a16="http://schemas.microsoft.com/office/drawing/2014/main" id="{A78F9B94-9A59-464E-895B-A3691CF5EE53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78442" y="69850"/>
                      <a:ext cx="294005" cy="2834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zh-CN" sz="24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kern="100">
                                    <a:effectLst/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sz="2400" i="1" kern="100">
                                    <a:effectLst/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zh-CN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88" name="文本框 2">
                      <a:extLst>
                        <a:ext uri="{FF2B5EF4-FFF2-40B4-BE49-F238E27FC236}">
                          <a16:creationId xmlns:a16="http://schemas.microsoft.com/office/drawing/2014/main" id="{A78F9B94-9A59-464E-895B-A3691CF5EE5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878442" y="69850"/>
                      <a:ext cx="294005" cy="283454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l="-8219" b="-8571"/>
                      </a:stretch>
                    </a:blip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9" name="文本框 2">
                      <a:extLst>
                        <a:ext uri="{FF2B5EF4-FFF2-40B4-BE49-F238E27FC236}">
                          <a16:creationId xmlns:a16="http://schemas.microsoft.com/office/drawing/2014/main" id="{1EA110B9-C082-4709-94B4-D0F6D871E466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485819" y="69850"/>
                      <a:ext cx="294005" cy="2834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zh-CN" sz="24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kern="100">
                                    <a:effectLst/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sz="2400" i="1" kern="100">
                                    <a:effectLst/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zh-CN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89" name="文本框 2">
                      <a:extLst>
                        <a:ext uri="{FF2B5EF4-FFF2-40B4-BE49-F238E27FC236}">
                          <a16:creationId xmlns:a16="http://schemas.microsoft.com/office/drawing/2014/main" id="{1EA110B9-C082-4709-94B4-D0F6D871E46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2485819" y="69850"/>
                      <a:ext cx="294005" cy="283454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 l="-8219" b="-8571"/>
                      </a:stretch>
                    </a:blip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0" name="文本框 2">
                      <a:extLst>
                        <a:ext uri="{FF2B5EF4-FFF2-40B4-BE49-F238E27FC236}">
                          <a16:creationId xmlns:a16="http://schemas.microsoft.com/office/drawing/2014/main" id="{DB7E1BC7-36FC-44D9-B55B-52D53255D98C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090782" y="69850"/>
                      <a:ext cx="294005" cy="2834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i="1" kern="1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𝛽</m:t>
                            </m:r>
                          </m:oMath>
                        </m:oMathPara>
                      </a14:m>
                      <a:endParaRPr lang="zh-CN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90" name="文本框 2">
                      <a:extLst>
                        <a:ext uri="{FF2B5EF4-FFF2-40B4-BE49-F238E27FC236}">
                          <a16:creationId xmlns:a16="http://schemas.microsoft.com/office/drawing/2014/main" id="{DB7E1BC7-36FC-44D9-B55B-52D53255D98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3090782" y="69850"/>
                      <a:ext cx="294005" cy="283454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 l="-12329" b="-27143"/>
                      </a:stretch>
                    </a:blip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3" name="文本框 2">
                    <a:extLst>
                      <a:ext uri="{FF2B5EF4-FFF2-40B4-BE49-F238E27FC236}">
                        <a16:creationId xmlns:a16="http://schemas.microsoft.com/office/drawing/2014/main" id="{1A923CC4-08B1-4A2A-8B1A-0E435A64625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8559" y="16440"/>
                    <a:ext cx="415007" cy="2641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000" i="1" kern="100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kern="100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sz="2000" b="0" i="1" kern="100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altLang="zh-CN" sz="2000" i="1" kern="10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b="1" i="1" kern="10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altLang="zh-CN" sz="2000" i="1" kern="10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CN" sz="2000" i="1" kern="10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bSup>
                        </m:oMath>
                      </m:oMathPara>
                    </a14:m>
                    <a:endParaRPr lang="zh-CN" kern="100" dirty="0">
                      <a:effectLst/>
                      <a:latin typeface="等线" panose="02010600030101010101" pitchFamily="2" charset="-122"/>
                      <a:ea typeface="等线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83" name="文本框 2">
                    <a:extLst>
                      <a:ext uri="{FF2B5EF4-FFF2-40B4-BE49-F238E27FC236}">
                        <a16:creationId xmlns:a16="http://schemas.microsoft.com/office/drawing/2014/main" id="{1A923CC4-08B1-4A2A-8B1A-0E435A6462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528559" y="16440"/>
                    <a:ext cx="415007" cy="264198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l="-13592" r="-971" b="-1515"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4" name="文本框 2">
                    <a:extLst>
                      <a:ext uri="{FF2B5EF4-FFF2-40B4-BE49-F238E27FC236}">
                        <a16:creationId xmlns:a16="http://schemas.microsoft.com/office/drawing/2014/main" id="{094E2F24-32FD-44CC-BF2C-E204B928B0A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81946" y="16438"/>
                    <a:ext cx="1100798" cy="2641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000" i="1" kern="100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kern="100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sz="2000" b="0" i="1" kern="100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sz="2000" b="0" i="1" kern="10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altLang="zh-CN" sz="2000" i="1" kern="10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b="1" i="1" kern="10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altLang="zh-CN" sz="2000" i="1" kern="10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CN" sz="2000" i="1" kern="10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20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zh-CN" sz="2000" i="1" kern="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US" sz="2000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zh-CN" kern="100" dirty="0">
                      <a:effectLst/>
                      <a:latin typeface="等线" panose="02010600030101010101" pitchFamily="2" charset="-122"/>
                      <a:ea typeface="等线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84" name="文本框 2">
                    <a:extLst>
                      <a:ext uri="{FF2B5EF4-FFF2-40B4-BE49-F238E27FC236}">
                        <a16:creationId xmlns:a16="http://schemas.microsoft.com/office/drawing/2014/main" id="{094E2F24-32FD-44CC-BF2C-E204B928B0A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281946" y="16438"/>
                    <a:ext cx="1100798" cy="264198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b="-7576"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" name="文本框 2">
                    <a:extLst>
                      <a:ext uri="{FF2B5EF4-FFF2-40B4-BE49-F238E27FC236}">
                        <a16:creationId xmlns:a16="http://schemas.microsoft.com/office/drawing/2014/main" id="{268D1AB2-DFF3-4470-B132-8D9A40292EC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95409" y="16440"/>
                    <a:ext cx="415007" cy="2641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000" i="1" kern="100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kern="100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sz="2000" b="0" i="1" kern="100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altLang="zh-CN" sz="2000" i="1" kern="10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b="1" i="1" kern="10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altLang="zh-CN" sz="2000" i="1" kern="10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CN" sz="2000" i="1" kern="10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bSup>
                        </m:oMath>
                      </m:oMathPara>
                    </a14:m>
                    <a:endParaRPr lang="zh-CN" kern="100" dirty="0">
                      <a:effectLst/>
                      <a:latin typeface="等线" panose="02010600030101010101" pitchFamily="2" charset="-122"/>
                      <a:ea typeface="等线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85" name="文本框 2">
                    <a:extLst>
                      <a:ext uri="{FF2B5EF4-FFF2-40B4-BE49-F238E27FC236}">
                        <a16:creationId xmlns:a16="http://schemas.microsoft.com/office/drawing/2014/main" id="{268D1AB2-DFF3-4470-B132-8D9A40292EC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695409" y="16440"/>
                    <a:ext cx="415007" cy="264198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l="-12621" r="-971" b="-1515"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9" name="组合 78">
              <a:extLst>
                <a:ext uri="{FF2B5EF4-FFF2-40B4-BE49-F238E27FC236}">
                  <a16:creationId xmlns:a16="http://schemas.microsoft.com/office/drawing/2014/main" id="{E414A176-BF63-41F5-A6A2-A8EBE30FE9CC}"/>
                </a:ext>
              </a:extLst>
            </p:cNvPr>
            <p:cNvGrpSpPr/>
            <p:nvPr/>
          </p:nvGrpSpPr>
          <p:grpSpPr>
            <a:xfrm>
              <a:off x="628254" y="355782"/>
              <a:ext cx="1949953" cy="752688"/>
              <a:chOff x="-357398" y="284530"/>
              <a:chExt cx="1949953" cy="752688"/>
            </a:xfrm>
          </p:grpSpPr>
          <p:sp>
            <p:nvSpPr>
              <p:cNvPr id="80" name="任意多边形: 形状 79">
                <a:extLst>
                  <a:ext uri="{FF2B5EF4-FFF2-40B4-BE49-F238E27FC236}">
                    <a16:creationId xmlns:a16="http://schemas.microsoft.com/office/drawing/2014/main" id="{78A717FE-63D3-44E0-BCEE-A86965C626CB}"/>
                  </a:ext>
                </a:extLst>
              </p:cNvPr>
              <p:cNvSpPr/>
              <p:nvPr/>
            </p:nvSpPr>
            <p:spPr>
              <a:xfrm>
                <a:off x="0" y="305959"/>
                <a:ext cx="1592555" cy="731259"/>
              </a:xfrm>
              <a:custGeom>
                <a:avLst/>
                <a:gdLst>
                  <a:gd name="connsiteX0" fmla="*/ 0 w 2302198"/>
                  <a:gd name="connsiteY0" fmla="*/ 891439 h 894729"/>
                  <a:gd name="connsiteX1" fmla="*/ 16446 w 2302198"/>
                  <a:gd name="connsiteY1" fmla="*/ 792763 h 894729"/>
                  <a:gd name="connsiteX2" fmla="*/ 98677 w 2302198"/>
                  <a:gd name="connsiteY2" fmla="*/ 736847 h 894729"/>
                  <a:gd name="connsiteX3" fmla="*/ 115123 w 2302198"/>
                  <a:gd name="connsiteY3" fmla="*/ 598700 h 894729"/>
                  <a:gd name="connsiteX4" fmla="*/ 207221 w 2302198"/>
                  <a:gd name="connsiteY4" fmla="*/ 526337 h 894729"/>
                  <a:gd name="connsiteX5" fmla="*/ 253270 w 2302198"/>
                  <a:gd name="connsiteY5" fmla="*/ 404637 h 894729"/>
                  <a:gd name="connsiteX6" fmla="*/ 355235 w 2302198"/>
                  <a:gd name="connsiteY6" fmla="*/ 368455 h 894729"/>
                  <a:gd name="connsiteX7" fmla="*/ 407862 w 2302198"/>
                  <a:gd name="connsiteY7" fmla="*/ 259911 h 894729"/>
                  <a:gd name="connsiteX8" fmla="*/ 526274 w 2302198"/>
                  <a:gd name="connsiteY8" fmla="*/ 233598 h 894729"/>
                  <a:gd name="connsiteX9" fmla="*/ 608504 w 2302198"/>
                  <a:gd name="connsiteY9" fmla="*/ 131632 h 894729"/>
                  <a:gd name="connsiteX10" fmla="*/ 736783 w 2302198"/>
                  <a:gd name="connsiteY10" fmla="*/ 128343 h 894729"/>
                  <a:gd name="connsiteX11" fmla="*/ 835459 w 2302198"/>
                  <a:gd name="connsiteY11" fmla="*/ 39534 h 894729"/>
                  <a:gd name="connsiteX12" fmla="*/ 957160 w 2302198"/>
                  <a:gd name="connsiteY12" fmla="*/ 65848 h 894729"/>
                  <a:gd name="connsiteX13" fmla="*/ 1078861 w 2302198"/>
                  <a:gd name="connsiteY13" fmla="*/ 64 h 894729"/>
                  <a:gd name="connsiteX14" fmla="*/ 1223586 w 2302198"/>
                  <a:gd name="connsiteY14" fmla="*/ 52691 h 894729"/>
                  <a:gd name="connsiteX15" fmla="*/ 1351865 w 2302198"/>
                  <a:gd name="connsiteY15" fmla="*/ 3353 h 894729"/>
                  <a:gd name="connsiteX16" fmla="*/ 1463698 w 2302198"/>
                  <a:gd name="connsiteY16" fmla="*/ 88872 h 894729"/>
                  <a:gd name="connsiteX17" fmla="*/ 1598556 w 2302198"/>
                  <a:gd name="connsiteY17" fmla="*/ 75716 h 894729"/>
                  <a:gd name="connsiteX18" fmla="*/ 1654472 w 2302198"/>
                  <a:gd name="connsiteY18" fmla="*/ 177681 h 894729"/>
                  <a:gd name="connsiteX19" fmla="*/ 1772884 w 2302198"/>
                  <a:gd name="connsiteY19" fmla="*/ 161235 h 894729"/>
                  <a:gd name="connsiteX20" fmla="*/ 1835379 w 2302198"/>
                  <a:gd name="connsiteY20" fmla="*/ 279647 h 894729"/>
                  <a:gd name="connsiteX21" fmla="*/ 1960369 w 2302198"/>
                  <a:gd name="connsiteY21" fmla="*/ 296093 h 894729"/>
                  <a:gd name="connsiteX22" fmla="*/ 2016285 w 2302198"/>
                  <a:gd name="connsiteY22" fmla="*/ 434239 h 894729"/>
                  <a:gd name="connsiteX23" fmla="*/ 2128118 w 2302198"/>
                  <a:gd name="connsiteY23" fmla="*/ 480288 h 894729"/>
                  <a:gd name="connsiteX24" fmla="*/ 2154432 w 2302198"/>
                  <a:gd name="connsiteY24" fmla="*/ 608567 h 894729"/>
                  <a:gd name="connsiteX25" fmla="*/ 2239952 w 2302198"/>
                  <a:gd name="connsiteY25" fmla="*/ 667773 h 894729"/>
                  <a:gd name="connsiteX26" fmla="*/ 2230084 w 2302198"/>
                  <a:gd name="connsiteY26" fmla="*/ 786185 h 894729"/>
                  <a:gd name="connsiteX27" fmla="*/ 2295868 w 2302198"/>
                  <a:gd name="connsiteY27" fmla="*/ 828944 h 894729"/>
                  <a:gd name="connsiteX28" fmla="*/ 2295868 w 2302198"/>
                  <a:gd name="connsiteY28" fmla="*/ 894729 h 89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302198" h="894729">
                    <a:moveTo>
                      <a:pt x="0" y="891439"/>
                    </a:moveTo>
                    <a:cubicBezTo>
                      <a:pt x="0" y="854983"/>
                      <a:pt x="0" y="818528"/>
                      <a:pt x="16446" y="792763"/>
                    </a:cubicBezTo>
                    <a:cubicBezTo>
                      <a:pt x="32892" y="766998"/>
                      <a:pt x="82231" y="769191"/>
                      <a:pt x="98677" y="736847"/>
                    </a:cubicBezTo>
                    <a:cubicBezTo>
                      <a:pt x="115123" y="704503"/>
                      <a:pt x="97032" y="633785"/>
                      <a:pt x="115123" y="598700"/>
                    </a:cubicBezTo>
                    <a:cubicBezTo>
                      <a:pt x="133214" y="563615"/>
                      <a:pt x="184197" y="558681"/>
                      <a:pt x="207221" y="526337"/>
                    </a:cubicBezTo>
                    <a:cubicBezTo>
                      <a:pt x="230245" y="493993"/>
                      <a:pt x="228601" y="430951"/>
                      <a:pt x="253270" y="404637"/>
                    </a:cubicBezTo>
                    <a:cubicBezTo>
                      <a:pt x="277939" y="378323"/>
                      <a:pt x="329470" y="392576"/>
                      <a:pt x="355235" y="368455"/>
                    </a:cubicBezTo>
                    <a:cubicBezTo>
                      <a:pt x="381000" y="344334"/>
                      <a:pt x="379355" y="282387"/>
                      <a:pt x="407862" y="259911"/>
                    </a:cubicBezTo>
                    <a:cubicBezTo>
                      <a:pt x="436369" y="237435"/>
                      <a:pt x="492834" y="254978"/>
                      <a:pt x="526274" y="233598"/>
                    </a:cubicBezTo>
                    <a:cubicBezTo>
                      <a:pt x="559714" y="212218"/>
                      <a:pt x="573419" y="149174"/>
                      <a:pt x="608504" y="131632"/>
                    </a:cubicBezTo>
                    <a:cubicBezTo>
                      <a:pt x="643589" y="114089"/>
                      <a:pt x="698957" y="143693"/>
                      <a:pt x="736783" y="128343"/>
                    </a:cubicBezTo>
                    <a:cubicBezTo>
                      <a:pt x="774609" y="112993"/>
                      <a:pt x="798730" y="49950"/>
                      <a:pt x="835459" y="39534"/>
                    </a:cubicBezTo>
                    <a:cubicBezTo>
                      <a:pt x="872188" y="29118"/>
                      <a:pt x="916593" y="72426"/>
                      <a:pt x="957160" y="65848"/>
                    </a:cubicBezTo>
                    <a:cubicBezTo>
                      <a:pt x="997727" y="59270"/>
                      <a:pt x="1034457" y="2257"/>
                      <a:pt x="1078861" y="64"/>
                    </a:cubicBezTo>
                    <a:cubicBezTo>
                      <a:pt x="1123265" y="-2129"/>
                      <a:pt x="1178085" y="52143"/>
                      <a:pt x="1223586" y="52691"/>
                    </a:cubicBezTo>
                    <a:cubicBezTo>
                      <a:pt x="1269087" y="53239"/>
                      <a:pt x="1311846" y="-2677"/>
                      <a:pt x="1351865" y="3353"/>
                    </a:cubicBezTo>
                    <a:cubicBezTo>
                      <a:pt x="1391884" y="9383"/>
                      <a:pt x="1422583" y="76812"/>
                      <a:pt x="1463698" y="88872"/>
                    </a:cubicBezTo>
                    <a:cubicBezTo>
                      <a:pt x="1504813" y="100932"/>
                      <a:pt x="1566760" y="60915"/>
                      <a:pt x="1598556" y="75716"/>
                    </a:cubicBezTo>
                    <a:cubicBezTo>
                      <a:pt x="1630352" y="90517"/>
                      <a:pt x="1625417" y="163428"/>
                      <a:pt x="1654472" y="177681"/>
                    </a:cubicBezTo>
                    <a:cubicBezTo>
                      <a:pt x="1683527" y="191934"/>
                      <a:pt x="1742733" y="144241"/>
                      <a:pt x="1772884" y="161235"/>
                    </a:cubicBezTo>
                    <a:cubicBezTo>
                      <a:pt x="1803035" y="178229"/>
                      <a:pt x="1804132" y="257171"/>
                      <a:pt x="1835379" y="279647"/>
                    </a:cubicBezTo>
                    <a:cubicBezTo>
                      <a:pt x="1866626" y="302123"/>
                      <a:pt x="1930218" y="270328"/>
                      <a:pt x="1960369" y="296093"/>
                    </a:cubicBezTo>
                    <a:cubicBezTo>
                      <a:pt x="1990520" y="321858"/>
                      <a:pt x="1988327" y="403540"/>
                      <a:pt x="2016285" y="434239"/>
                    </a:cubicBezTo>
                    <a:cubicBezTo>
                      <a:pt x="2044243" y="464938"/>
                      <a:pt x="2105094" y="451233"/>
                      <a:pt x="2128118" y="480288"/>
                    </a:cubicBezTo>
                    <a:cubicBezTo>
                      <a:pt x="2151142" y="509343"/>
                      <a:pt x="2135793" y="577319"/>
                      <a:pt x="2154432" y="608567"/>
                    </a:cubicBezTo>
                    <a:cubicBezTo>
                      <a:pt x="2173071" y="639814"/>
                      <a:pt x="2227343" y="638170"/>
                      <a:pt x="2239952" y="667773"/>
                    </a:cubicBezTo>
                    <a:cubicBezTo>
                      <a:pt x="2252561" y="697376"/>
                      <a:pt x="2220765" y="759323"/>
                      <a:pt x="2230084" y="786185"/>
                    </a:cubicBezTo>
                    <a:cubicBezTo>
                      <a:pt x="2239403" y="813047"/>
                      <a:pt x="2284904" y="810853"/>
                      <a:pt x="2295868" y="828944"/>
                    </a:cubicBezTo>
                    <a:cubicBezTo>
                      <a:pt x="2306832" y="847035"/>
                      <a:pt x="2301350" y="870882"/>
                      <a:pt x="2295868" y="894729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1" name="文本框 2">
                    <a:extLst>
                      <a:ext uri="{FF2B5EF4-FFF2-40B4-BE49-F238E27FC236}">
                        <a16:creationId xmlns:a16="http://schemas.microsoft.com/office/drawing/2014/main" id="{18270E0C-FE58-43D2-A886-436D0874A8F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357398" y="284530"/>
                    <a:ext cx="870585" cy="2456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zh-CN" sz="2000" i="1" kern="100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kern="100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zh-CN" sz="2000" i="1" kern="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US" sz="2000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zh-CN" kern="100" dirty="0">
                      <a:effectLst/>
                      <a:latin typeface="等线" panose="02010600030101010101" pitchFamily="2" charset="-122"/>
                      <a:ea typeface="等线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81" name="文本框 2">
                    <a:extLst>
                      <a:ext uri="{FF2B5EF4-FFF2-40B4-BE49-F238E27FC236}">
                        <a16:creationId xmlns:a16="http://schemas.microsoft.com/office/drawing/2014/main" id="{18270E0C-FE58-43D2-A886-436D0874A8F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-357398" y="284530"/>
                    <a:ext cx="870585" cy="245661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b="-16393"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994C1924-1811-4BE6-A359-32D320037D9C}"/>
              </a:ext>
            </a:extLst>
          </p:cNvPr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699" y="4042541"/>
            <a:ext cx="8085097" cy="1540468"/>
          </a:xfrm>
          <a:prstGeom prst="rect">
            <a:avLst/>
          </a:prstGeom>
        </p:spPr>
      </p:pic>
      <p:sp>
        <p:nvSpPr>
          <p:cNvPr id="96" name="文本框 95">
            <a:extLst>
              <a:ext uri="{FF2B5EF4-FFF2-40B4-BE49-F238E27FC236}">
                <a16:creationId xmlns:a16="http://schemas.microsoft.com/office/drawing/2014/main" id="{8F243A26-0810-44B7-A3CA-E2F598891E08}"/>
              </a:ext>
            </a:extLst>
          </p:cNvPr>
          <p:cNvSpPr txBox="1"/>
          <p:nvPr/>
        </p:nvSpPr>
        <p:spPr>
          <a:xfrm>
            <a:off x="0" y="5924880"/>
            <a:ext cx="12274608" cy="492443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600" b="1" dirty="0">
                <a:solidFill>
                  <a:srgbClr val="C00000"/>
                </a:solidFill>
              </a:rPr>
              <a:t>The calculation of the acceptance ratio is very simple and fast</a:t>
            </a:r>
            <a:endParaRPr lang="zh-CN" altLang="en-US" sz="2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005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B2D2703D-4B50-4985-B8E3-5FB14F7FD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Methodology of DQMC (dynamic disorder)</a:t>
            </a:r>
            <a:endParaRPr lang="zh-CN" altLang="en-US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9C39C99-8F43-445F-B724-8A241DE0B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10</a:t>
            </a:fld>
            <a:endParaRPr lang="zh-CN" altLang="en-US" dirty="0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1E70B57D-121D-4FCE-A683-5454D1346AAD}"/>
              </a:ext>
            </a:extLst>
          </p:cNvPr>
          <p:cNvSpPr txBox="1"/>
          <p:nvPr/>
        </p:nvSpPr>
        <p:spPr>
          <a:xfrm>
            <a:off x="627273" y="939880"/>
            <a:ext cx="10933523" cy="461665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/>
              <a:t>Basic updates for MC configurations: </a:t>
            </a:r>
            <a:r>
              <a:rPr lang="en-US" altLang="zh-CN" sz="2400" b="1" dirty="0">
                <a:solidFill>
                  <a:schemeClr val="accent5">
                    <a:lumMod val="75000"/>
                  </a:schemeClr>
                </a:solidFill>
              </a:rPr>
              <a:t>Insert or remove an interaction vertex pair</a:t>
            </a:r>
            <a:endParaRPr lang="zh-CN" altLang="en-US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96" name="组合 95">
            <a:extLst>
              <a:ext uri="{FF2B5EF4-FFF2-40B4-BE49-F238E27FC236}">
                <a16:creationId xmlns:a16="http://schemas.microsoft.com/office/drawing/2014/main" id="{5AEFDD45-646B-4D6F-A1A6-37874DF0709E}"/>
              </a:ext>
            </a:extLst>
          </p:cNvPr>
          <p:cNvGrpSpPr/>
          <p:nvPr/>
        </p:nvGrpSpPr>
        <p:grpSpPr>
          <a:xfrm>
            <a:off x="260284" y="5137156"/>
            <a:ext cx="6159327" cy="1559674"/>
            <a:chOff x="21612" y="90915"/>
            <a:chExt cx="5240655" cy="1327222"/>
          </a:xfrm>
        </p:grpSpPr>
        <p:grpSp>
          <p:nvGrpSpPr>
            <p:cNvPr id="97" name="组合 96">
              <a:extLst>
                <a:ext uri="{FF2B5EF4-FFF2-40B4-BE49-F238E27FC236}">
                  <a16:creationId xmlns:a16="http://schemas.microsoft.com/office/drawing/2014/main" id="{25F4A361-7AB3-4728-882E-663ECFF73534}"/>
                </a:ext>
              </a:extLst>
            </p:cNvPr>
            <p:cNvGrpSpPr/>
            <p:nvPr/>
          </p:nvGrpSpPr>
          <p:grpSpPr>
            <a:xfrm>
              <a:off x="21612" y="832857"/>
              <a:ext cx="5240655" cy="585280"/>
              <a:chOff x="21612" y="-16229"/>
              <a:chExt cx="5240655" cy="58528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2" name="文本框 2">
                    <a:extLst>
                      <a:ext uri="{FF2B5EF4-FFF2-40B4-BE49-F238E27FC236}">
                        <a16:creationId xmlns:a16="http://schemas.microsoft.com/office/drawing/2014/main" id="{AF0827BA-596E-4E10-B7AB-6B9C2B2648F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97735" y="-16212"/>
                    <a:ext cx="730113" cy="27549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altLang="zh-CN" sz="1600" i="1" kern="10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i="1" kern="10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altLang="zh-CN" sz="1600" i="1" kern="10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  <m:sSub>
                            <m:sSubPr>
                              <m:ctrlPr>
                                <a:rPr lang="zh-CN" sz="1600" i="1" kern="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sz="1600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zh-CN" sz="1600" kern="100" dirty="0">
                      <a:effectLst/>
                      <a:latin typeface="等线" panose="02010600030101010101" pitchFamily="2" charset="-122"/>
                      <a:ea typeface="等线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32" name="文本框 2">
                    <a:extLst>
                      <a:ext uri="{FF2B5EF4-FFF2-40B4-BE49-F238E27FC236}">
                        <a16:creationId xmlns:a16="http://schemas.microsoft.com/office/drawing/2014/main" id="{AF0827BA-596E-4E10-B7AB-6B9C2B2648F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397735" y="-16212"/>
                    <a:ext cx="730113" cy="275494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3" name="文本框 2">
                    <a:extLst>
                      <a:ext uri="{FF2B5EF4-FFF2-40B4-BE49-F238E27FC236}">
                        <a16:creationId xmlns:a16="http://schemas.microsoft.com/office/drawing/2014/main" id="{13C5E76C-8794-4264-A1FF-EDF5F6E7824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97274" y="-16211"/>
                    <a:ext cx="1057919" cy="27549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zh-CN" sz="1600" i="1" kern="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600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zh-CN" sz="1600" i="1" kern="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sz="1600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altLang="zh-CN" sz="1600" b="1" i="1" kern="1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𝒒</m:t>
                          </m:r>
                        </m:oMath>
                      </m:oMathPara>
                    </a14:m>
                    <a:endParaRPr lang="zh-CN" sz="1600" kern="100" dirty="0">
                      <a:effectLst/>
                      <a:latin typeface="等线" panose="02010600030101010101" pitchFamily="2" charset="-122"/>
                      <a:ea typeface="等线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33" name="文本框 2">
                    <a:extLst>
                      <a:ext uri="{FF2B5EF4-FFF2-40B4-BE49-F238E27FC236}">
                        <a16:creationId xmlns:a16="http://schemas.microsoft.com/office/drawing/2014/main" id="{13C5E76C-8794-4264-A1FF-EDF5F6E7824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897274" y="-16211"/>
                    <a:ext cx="1057919" cy="275494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7547"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4" name="文本框 2">
                    <a:extLst>
                      <a:ext uri="{FF2B5EF4-FFF2-40B4-BE49-F238E27FC236}">
                        <a16:creationId xmlns:a16="http://schemas.microsoft.com/office/drawing/2014/main" id="{A6AEEC63-638E-4E16-9BEB-3ABE6761A54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85423" y="-16211"/>
                    <a:ext cx="1057919" cy="51662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zh-CN" sz="1600" i="1" kern="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600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zh-CN" sz="1600" i="1" kern="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sz="1600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zh-CN" sz="1600" i="1" kern="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US" sz="1600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zh-CN" sz="1600" kern="100" dirty="0">
                      <a:effectLst/>
                      <a:latin typeface="等线" panose="02010600030101010101" pitchFamily="2" charset="-122"/>
                      <a:ea typeface="等线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34" name="文本框 2">
                    <a:extLst>
                      <a:ext uri="{FF2B5EF4-FFF2-40B4-BE49-F238E27FC236}">
                        <a16:creationId xmlns:a16="http://schemas.microsoft.com/office/drawing/2014/main" id="{A6AEEC63-638E-4E16-9BEB-3ABE6761A54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385423" y="-16211"/>
                    <a:ext cx="1057919" cy="51662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5" name="文本框 2">
                    <a:extLst>
                      <a:ext uri="{FF2B5EF4-FFF2-40B4-BE49-F238E27FC236}">
                        <a16:creationId xmlns:a16="http://schemas.microsoft.com/office/drawing/2014/main" id="{DDCF7A6D-6410-48BA-9AD6-2072A654EB6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72502" y="-16229"/>
                    <a:ext cx="1632897" cy="27549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1600" b="0" i="1" kern="10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  <m:r>
                            <a:rPr lang="en-US" sz="16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Arial" panose="020B0604020202020204" pitchFamily="3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zh-CN" sz="1600" i="1" kern="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Arial" panose="020B0604020202020204" pitchFamily="34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sz="1600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Arial" panose="020B060402020202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zh-CN" sz="1600" i="1" kern="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Arial" panose="020B0604020202020204" pitchFamily="34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US" sz="1600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altLang="zh-CN" sz="1600" b="1" i="1" kern="1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𝒒</m:t>
                          </m:r>
                        </m:oMath>
                      </m:oMathPara>
                    </a14:m>
                    <a:endParaRPr lang="zh-CN" sz="1600" kern="100" dirty="0">
                      <a:effectLst/>
                      <a:latin typeface="等线" panose="02010600030101010101" pitchFamily="2" charset="-122"/>
                      <a:ea typeface="等线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35" name="文本框 2">
                    <a:extLst>
                      <a:ext uri="{FF2B5EF4-FFF2-40B4-BE49-F238E27FC236}">
                        <a16:creationId xmlns:a16="http://schemas.microsoft.com/office/drawing/2014/main" id="{DDCF7A6D-6410-48BA-9AD6-2072A654EB6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872502" y="-16229"/>
                    <a:ext cx="1632897" cy="275494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7547"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36" name="组合 135">
                <a:extLst>
                  <a:ext uri="{FF2B5EF4-FFF2-40B4-BE49-F238E27FC236}">
                    <a16:creationId xmlns:a16="http://schemas.microsoft.com/office/drawing/2014/main" id="{10818061-3FB1-4DB6-A2FE-14F8678EEB32}"/>
                  </a:ext>
                </a:extLst>
              </p:cNvPr>
              <p:cNvGrpSpPr/>
              <p:nvPr/>
            </p:nvGrpSpPr>
            <p:grpSpPr>
              <a:xfrm>
                <a:off x="21612" y="222250"/>
                <a:ext cx="5240655" cy="346801"/>
                <a:chOff x="21612" y="0"/>
                <a:chExt cx="5240655" cy="346801"/>
              </a:xfrm>
            </p:grpSpPr>
            <p:grpSp>
              <p:nvGrpSpPr>
                <p:cNvPr id="138" name="组合 137">
                  <a:extLst>
                    <a:ext uri="{FF2B5EF4-FFF2-40B4-BE49-F238E27FC236}">
                      <a16:creationId xmlns:a16="http://schemas.microsoft.com/office/drawing/2014/main" id="{496B5BC3-9CE6-481D-9B2A-293E18A405A4}"/>
                    </a:ext>
                  </a:extLst>
                </p:cNvPr>
                <p:cNvGrpSpPr/>
                <p:nvPr/>
              </p:nvGrpSpPr>
              <p:grpSpPr>
                <a:xfrm>
                  <a:off x="169130" y="0"/>
                  <a:ext cx="4952245" cy="81481"/>
                  <a:chOff x="35780" y="0"/>
                  <a:chExt cx="4952245" cy="81481"/>
                </a:xfrm>
              </p:grpSpPr>
              <p:cxnSp>
                <p:nvCxnSpPr>
                  <p:cNvPr id="145" name="直接连接符 144">
                    <a:extLst>
                      <a:ext uri="{FF2B5EF4-FFF2-40B4-BE49-F238E27FC236}">
                        <a16:creationId xmlns:a16="http://schemas.microsoft.com/office/drawing/2014/main" id="{276892E1-3424-4C6A-BC12-1FBD5C05986D}"/>
                      </a:ext>
                    </a:extLst>
                  </p:cNvPr>
                  <p:cNvCxnSpPr/>
                  <p:nvPr/>
                </p:nvCxnSpPr>
                <p:spPr>
                  <a:xfrm>
                    <a:off x="35780" y="39757"/>
                    <a:ext cx="4952245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6" name="椭圆 145">
                    <a:extLst>
                      <a:ext uri="{FF2B5EF4-FFF2-40B4-BE49-F238E27FC236}">
                        <a16:creationId xmlns:a16="http://schemas.microsoft.com/office/drawing/2014/main" id="{17EBCDDF-4AB9-434C-944D-B8E07112C45B}"/>
                      </a:ext>
                    </a:extLst>
                  </p:cNvPr>
                  <p:cNvSpPr/>
                  <p:nvPr/>
                </p:nvSpPr>
                <p:spPr>
                  <a:xfrm>
                    <a:off x="631545" y="0"/>
                    <a:ext cx="81481" cy="81481"/>
                  </a:xfrm>
                  <a:prstGeom prst="ellipse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47" name="椭圆 146">
                    <a:extLst>
                      <a:ext uri="{FF2B5EF4-FFF2-40B4-BE49-F238E27FC236}">
                        <a16:creationId xmlns:a16="http://schemas.microsoft.com/office/drawing/2014/main" id="{C55DB849-B083-41D7-A031-836576CA763A}"/>
                      </a:ext>
                    </a:extLst>
                  </p:cNvPr>
                  <p:cNvSpPr/>
                  <p:nvPr/>
                </p:nvSpPr>
                <p:spPr>
                  <a:xfrm>
                    <a:off x="4254541" y="0"/>
                    <a:ext cx="81481" cy="8148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48" name="椭圆 147">
                    <a:extLst>
                      <a:ext uri="{FF2B5EF4-FFF2-40B4-BE49-F238E27FC236}">
                        <a16:creationId xmlns:a16="http://schemas.microsoft.com/office/drawing/2014/main" id="{CE65E1D6-8D11-4737-A600-4F4D7E09F4D1}"/>
                      </a:ext>
                    </a:extLst>
                  </p:cNvPr>
                  <p:cNvSpPr/>
                  <p:nvPr/>
                </p:nvSpPr>
                <p:spPr>
                  <a:xfrm>
                    <a:off x="1718260" y="0"/>
                    <a:ext cx="81481" cy="8148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49" name="椭圆 148">
                    <a:extLst>
                      <a:ext uri="{FF2B5EF4-FFF2-40B4-BE49-F238E27FC236}">
                        <a16:creationId xmlns:a16="http://schemas.microsoft.com/office/drawing/2014/main" id="{DD6A1A43-D86F-4F82-BD7F-84C27FCA4B62}"/>
                      </a:ext>
                    </a:extLst>
                  </p:cNvPr>
                  <p:cNvSpPr/>
                  <p:nvPr/>
                </p:nvSpPr>
                <p:spPr>
                  <a:xfrm>
                    <a:off x="3196684" y="0"/>
                    <a:ext cx="81481" cy="81481"/>
                  </a:xfrm>
                  <a:prstGeom prst="ellipse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zh-CN" altLang="en-US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9" name="文本框 2">
                      <a:extLst>
                        <a:ext uri="{FF2B5EF4-FFF2-40B4-BE49-F238E27FC236}">
                          <a16:creationId xmlns:a16="http://schemas.microsoft.com/office/drawing/2014/main" id="{70F624F0-57F0-4AF8-BC28-09D0867CF5C4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1612" y="21216"/>
                      <a:ext cx="294005" cy="32558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0</m:t>
                            </m:r>
                          </m:oMath>
                        </m:oMathPara>
                      </a14:m>
                      <a:endParaRPr lang="zh-CN" sz="2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39" name="文本框 2">
                      <a:extLst>
                        <a:ext uri="{FF2B5EF4-FFF2-40B4-BE49-F238E27FC236}">
                          <a16:creationId xmlns:a16="http://schemas.microsoft.com/office/drawing/2014/main" id="{70F624F0-57F0-4AF8-BC28-09D0867CF5C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21612" y="21216"/>
                      <a:ext cx="294005" cy="325585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l="-5357"/>
                      </a:stretch>
                    </a:blip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0" name="文本框 2">
                      <a:extLst>
                        <a:ext uri="{FF2B5EF4-FFF2-40B4-BE49-F238E27FC236}">
                          <a16:creationId xmlns:a16="http://schemas.microsoft.com/office/drawing/2014/main" id="{D1577CA9-A686-43C8-9FDE-6E5B7CC0E54F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14887" y="21216"/>
                      <a:ext cx="447807" cy="32558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altLang="zh-CN" sz="2000" i="1" kern="100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zh-CN" altLang="en-US" sz="2000" i="1" kern="100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𝜏</m:t>
                                </m:r>
                              </m:e>
                              <m:sup>
                                <m:r>
                                  <a:rPr lang="en-US" altLang="zh-CN" sz="2000" i="1" kern="10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′</m:t>
                                </m:r>
                              </m:sup>
                            </m:sSup>
                          </m:oMath>
                        </m:oMathPara>
                      </a14:m>
                      <a:endParaRPr lang="zh-CN" sz="2000" kern="1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40" name="文本框 2">
                      <a:extLst>
                        <a:ext uri="{FF2B5EF4-FFF2-40B4-BE49-F238E27FC236}">
                          <a16:creationId xmlns:a16="http://schemas.microsoft.com/office/drawing/2014/main" id="{D1577CA9-A686-43C8-9FDE-6E5B7CC0E54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614887" y="21216"/>
                      <a:ext cx="447807" cy="325585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1" name="文本框 2">
                      <a:extLst>
                        <a:ext uri="{FF2B5EF4-FFF2-40B4-BE49-F238E27FC236}">
                          <a16:creationId xmlns:a16="http://schemas.microsoft.com/office/drawing/2014/main" id="{3D0EA50F-2EA5-4234-AC47-A379A5C22860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678498" y="21159"/>
                      <a:ext cx="501075" cy="32558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zh-CN" sz="20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zh-CN" sz="2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41" name="文本框 2">
                      <a:extLst>
                        <a:ext uri="{FF2B5EF4-FFF2-40B4-BE49-F238E27FC236}">
                          <a16:creationId xmlns:a16="http://schemas.microsoft.com/office/drawing/2014/main" id="{3D0EA50F-2EA5-4234-AC47-A379A5C2286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1678498" y="21159"/>
                      <a:ext cx="501075" cy="325585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b="-3175"/>
                      </a:stretch>
                    </a:blip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2" name="文本框 2">
                      <a:extLst>
                        <a:ext uri="{FF2B5EF4-FFF2-40B4-BE49-F238E27FC236}">
                          <a16:creationId xmlns:a16="http://schemas.microsoft.com/office/drawing/2014/main" id="{812110EF-54DF-47F6-8A2A-129F9120A668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198732" y="21216"/>
                      <a:ext cx="457255" cy="32558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i="1" kern="100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oMath>
                        </m:oMathPara>
                      </a14:m>
                      <a:endParaRPr lang="zh-CN" sz="2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42" name="文本框 2">
                      <a:extLst>
                        <a:ext uri="{FF2B5EF4-FFF2-40B4-BE49-F238E27FC236}">
                          <a16:creationId xmlns:a16="http://schemas.microsoft.com/office/drawing/2014/main" id="{812110EF-54DF-47F6-8A2A-129F9120A66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3198732" y="21216"/>
                      <a:ext cx="457255" cy="325585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3" name="文本框 2">
                      <a:extLst>
                        <a:ext uri="{FF2B5EF4-FFF2-40B4-BE49-F238E27FC236}">
                          <a16:creationId xmlns:a16="http://schemas.microsoft.com/office/drawing/2014/main" id="{2654F559-489D-4921-9198-4B5BD733F3E8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260526" y="21160"/>
                      <a:ext cx="412164" cy="32558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zh-CN" sz="20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zh-CN" sz="2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43" name="文本框 2">
                      <a:extLst>
                        <a:ext uri="{FF2B5EF4-FFF2-40B4-BE49-F238E27FC236}">
                          <a16:creationId xmlns:a16="http://schemas.microsoft.com/office/drawing/2014/main" id="{2654F559-489D-4921-9198-4B5BD733F3E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4260526" y="21160"/>
                      <a:ext cx="412164" cy="325585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 b="-4762"/>
                      </a:stretch>
                    </a:blip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4" name="文本框 2">
                      <a:extLst>
                        <a:ext uri="{FF2B5EF4-FFF2-40B4-BE49-F238E27FC236}">
                          <a16:creationId xmlns:a16="http://schemas.microsoft.com/office/drawing/2014/main" id="{67ABC3C3-2F60-43C1-8CE0-B45114B00D87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968262" y="21216"/>
                      <a:ext cx="294005" cy="32558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𝛽</m:t>
                            </m:r>
                          </m:oMath>
                        </m:oMathPara>
                      </a14:m>
                      <a:endParaRPr lang="zh-CN" sz="2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44" name="文本框 2">
                      <a:extLst>
                        <a:ext uri="{FF2B5EF4-FFF2-40B4-BE49-F238E27FC236}">
                          <a16:creationId xmlns:a16="http://schemas.microsoft.com/office/drawing/2014/main" id="{67ABC3C3-2F60-43C1-8CE0-B45114B00D8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4968262" y="21216"/>
                      <a:ext cx="294005" cy="325585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17544" b="-19048"/>
                      </a:stretch>
                    </a:blip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7" name="文本框 2">
                    <a:extLst>
                      <a:ext uri="{FF2B5EF4-FFF2-40B4-BE49-F238E27FC236}">
                        <a16:creationId xmlns:a16="http://schemas.microsoft.com/office/drawing/2014/main" id="{26159EE8-3707-4C82-8C08-36655F9F0FC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2418" y="-16215"/>
                    <a:ext cx="721361" cy="27549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altLang="zh-CN" sz="1600" i="1" kern="100" smtClean="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b="0" i="1" kern="100" smtClean="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Arial" panose="020B0604020202020204" pitchFamily="34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altLang="zh-CN" sz="1600" b="0" i="1" kern="100" smtClean="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  <m:sSub>
                            <m:sSubPr>
                              <m:ctrlPr>
                                <a:rPr lang="zh-CN" sz="1600" i="1" kern="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sz="1600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zh-CN" sz="1600" kern="100" dirty="0">
                      <a:effectLst/>
                      <a:latin typeface="等线" panose="02010600030101010101" pitchFamily="2" charset="-122"/>
                      <a:ea typeface="等线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37" name="文本框 2">
                    <a:extLst>
                      <a:ext uri="{FF2B5EF4-FFF2-40B4-BE49-F238E27FC236}">
                        <a16:creationId xmlns:a16="http://schemas.microsoft.com/office/drawing/2014/main" id="{26159EE8-3707-4C82-8C08-36655F9F0FC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52418" y="-16215"/>
                    <a:ext cx="721361" cy="275494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8" name="组合 97">
              <a:extLst>
                <a:ext uri="{FF2B5EF4-FFF2-40B4-BE49-F238E27FC236}">
                  <a16:creationId xmlns:a16="http://schemas.microsoft.com/office/drawing/2014/main" id="{0FF67C6C-253A-4575-B210-AF544401C482}"/>
                </a:ext>
              </a:extLst>
            </p:cNvPr>
            <p:cNvGrpSpPr/>
            <p:nvPr/>
          </p:nvGrpSpPr>
          <p:grpSpPr>
            <a:xfrm>
              <a:off x="801501" y="90917"/>
              <a:ext cx="3960776" cy="1017555"/>
              <a:chOff x="-184151" y="19665"/>
              <a:chExt cx="3960776" cy="1017555"/>
            </a:xfrm>
          </p:grpSpPr>
          <p:sp>
            <p:nvSpPr>
              <p:cNvPr id="129" name="任意多边形: 形状 128">
                <a:extLst>
                  <a:ext uri="{FF2B5EF4-FFF2-40B4-BE49-F238E27FC236}">
                    <a16:creationId xmlns:a16="http://schemas.microsoft.com/office/drawing/2014/main" id="{5A8F8460-6E1A-4C11-A5D5-6FBDF9277332}"/>
                  </a:ext>
                </a:extLst>
              </p:cNvPr>
              <p:cNvSpPr/>
              <p:nvPr/>
            </p:nvSpPr>
            <p:spPr>
              <a:xfrm>
                <a:off x="-184151" y="19665"/>
                <a:ext cx="2570295" cy="1017555"/>
              </a:xfrm>
              <a:custGeom>
                <a:avLst/>
                <a:gdLst>
                  <a:gd name="connsiteX0" fmla="*/ 0 w 2302198"/>
                  <a:gd name="connsiteY0" fmla="*/ 891439 h 894729"/>
                  <a:gd name="connsiteX1" fmla="*/ 16446 w 2302198"/>
                  <a:gd name="connsiteY1" fmla="*/ 792763 h 894729"/>
                  <a:gd name="connsiteX2" fmla="*/ 98677 w 2302198"/>
                  <a:gd name="connsiteY2" fmla="*/ 736847 h 894729"/>
                  <a:gd name="connsiteX3" fmla="*/ 115123 w 2302198"/>
                  <a:gd name="connsiteY3" fmla="*/ 598700 h 894729"/>
                  <a:gd name="connsiteX4" fmla="*/ 207221 w 2302198"/>
                  <a:gd name="connsiteY4" fmla="*/ 526337 h 894729"/>
                  <a:gd name="connsiteX5" fmla="*/ 253270 w 2302198"/>
                  <a:gd name="connsiteY5" fmla="*/ 404637 h 894729"/>
                  <a:gd name="connsiteX6" fmla="*/ 355235 w 2302198"/>
                  <a:gd name="connsiteY6" fmla="*/ 368455 h 894729"/>
                  <a:gd name="connsiteX7" fmla="*/ 407862 w 2302198"/>
                  <a:gd name="connsiteY7" fmla="*/ 259911 h 894729"/>
                  <a:gd name="connsiteX8" fmla="*/ 526274 w 2302198"/>
                  <a:gd name="connsiteY8" fmla="*/ 233598 h 894729"/>
                  <a:gd name="connsiteX9" fmla="*/ 608504 w 2302198"/>
                  <a:gd name="connsiteY9" fmla="*/ 131632 h 894729"/>
                  <a:gd name="connsiteX10" fmla="*/ 736783 w 2302198"/>
                  <a:gd name="connsiteY10" fmla="*/ 128343 h 894729"/>
                  <a:gd name="connsiteX11" fmla="*/ 835459 w 2302198"/>
                  <a:gd name="connsiteY11" fmla="*/ 39534 h 894729"/>
                  <a:gd name="connsiteX12" fmla="*/ 957160 w 2302198"/>
                  <a:gd name="connsiteY12" fmla="*/ 65848 h 894729"/>
                  <a:gd name="connsiteX13" fmla="*/ 1078861 w 2302198"/>
                  <a:gd name="connsiteY13" fmla="*/ 64 h 894729"/>
                  <a:gd name="connsiteX14" fmla="*/ 1223586 w 2302198"/>
                  <a:gd name="connsiteY14" fmla="*/ 52691 h 894729"/>
                  <a:gd name="connsiteX15" fmla="*/ 1351865 w 2302198"/>
                  <a:gd name="connsiteY15" fmla="*/ 3353 h 894729"/>
                  <a:gd name="connsiteX16" fmla="*/ 1463698 w 2302198"/>
                  <a:gd name="connsiteY16" fmla="*/ 88872 h 894729"/>
                  <a:gd name="connsiteX17" fmla="*/ 1598556 w 2302198"/>
                  <a:gd name="connsiteY17" fmla="*/ 75716 h 894729"/>
                  <a:gd name="connsiteX18" fmla="*/ 1654472 w 2302198"/>
                  <a:gd name="connsiteY18" fmla="*/ 177681 h 894729"/>
                  <a:gd name="connsiteX19" fmla="*/ 1772884 w 2302198"/>
                  <a:gd name="connsiteY19" fmla="*/ 161235 h 894729"/>
                  <a:gd name="connsiteX20" fmla="*/ 1835379 w 2302198"/>
                  <a:gd name="connsiteY20" fmla="*/ 279647 h 894729"/>
                  <a:gd name="connsiteX21" fmla="*/ 1960369 w 2302198"/>
                  <a:gd name="connsiteY21" fmla="*/ 296093 h 894729"/>
                  <a:gd name="connsiteX22" fmla="*/ 2016285 w 2302198"/>
                  <a:gd name="connsiteY22" fmla="*/ 434239 h 894729"/>
                  <a:gd name="connsiteX23" fmla="*/ 2128118 w 2302198"/>
                  <a:gd name="connsiteY23" fmla="*/ 480288 h 894729"/>
                  <a:gd name="connsiteX24" fmla="*/ 2154432 w 2302198"/>
                  <a:gd name="connsiteY24" fmla="*/ 608567 h 894729"/>
                  <a:gd name="connsiteX25" fmla="*/ 2239952 w 2302198"/>
                  <a:gd name="connsiteY25" fmla="*/ 667773 h 894729"/>
                  <a:gd name="connsiteX26" fmla="*/ 2230084 w 2302198"/>
                  <a:gd name="connsiteY26" fmla="*/ 786185 h 894729"/>
                  <a:gd name="connsiteX27" fmla="*/ 2295868 w 2302198"/>
                  <a:gd name="connsiteY27" fmla="*/ 828944 h 894729"/>
                  <a:gd name="connsiteX28" fmla="*/ 2295868 w 2302198"/>
                  <a:gd name="connsiteY28" fmla="*/ 894729 h 89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302198" h="894729">
                    <a:moveTo>
                      <a:pt x="0" y="891439"/>
                    </a:moveTo>
                    <a:cubicBezTo>
                      <a:pt x="0" y="854983"/>
                      <a:pt x="0" y="818528"/>
                      <a:pt x="16446" y="792763"/>
                    </a:cubicBezTo>
                    <a:cubicBezTo>
                      <a:pt x="32892" y="766998"/>
                      <a:pt x="82231" y="769191"/>
                      <a:pt x="98677" y="736847"/>
                    </a:cubicBezTo>
                    <a:cubicBezTo>
                      <a:pt x="115123" y="704503"/>
                      <a:pt x="97032" y="633785"/>
                      <a:pt x="115123" y="598700"/>
                    </a:cubicBezTo>
                    <a:cubicBezTo>
                      <a:pt x="133214" y="563615"/>
                      <a:pt x="184197" y="558681"/>
                      <a:pt x="207221" y="526337"/>
                    </a:cubicBezTo>
                    <a:cubicBezTo>
                      <a:pt x="230245" y="493993"/>
                      <a:pt x="228601" y="430951"/>
                      <a:pt x="253270" y="404637"/>
                    </a:cubicBezTo>
                    <a:cubicBezTo>
                      <a:pt x="277939" y="378323"/>
                      <a:pt x="329470" y="392576"/>
                      <a:pt x="355235" y="368455"/>
                    </a:cubicBezTo>
                    <a:cubicBezTo>
                      <a:pt x="381000" y="344334"/>
                      <a:pt x="379355" y="282387"/>
                      <a:pt x="407862" y="259911"/>
                    </a:cubicBezTo>
                    <a:cubicBezTo>
                      <a:pt x="436369" y="237435"/>
                      <a:pt x="492834" y="254978"/>
                      <a:pt x="526274" y="233598"/>
                    </a:cubicBezTo>
                    <a:cubicBezTo>
                      <a:pt x="559714" y="212218"/>
                      <a:pt x="573419" y="149174"/>
                      <a:pt x="608504" y="131632"/>
                    </a:cubicBezTo>
                    <a:cubicBezTo>
                      <a:pt x="643589" y="114089"/>
                      <a:pt x="698957" y="143693"/>
                      <a:pt x="736783" y="128343"/>
                    </a:cubicBezTo>
                    <a:cubicBezTo>
                      <a:pt x="774609" y="112993"/>
                      <a:pt x="798730" y="49950"/>
                      <a:pt x="835459" y="39534"/>
                    </a:cubicBezTo>
                    <a:cubicBezTo>
                      <a:pt x="872188" y="29118"/>
                      <a:pt x="916593" y="72426"/>
                      <a:pt x="957160" y="65848"/>
                    </a:cubicBezTo>
                    <a:cubicBezTo>
                      <a:pt x="997727" y="59270"/>
                      <a:pt x="1034457" y="2257"/>
                      <a:pt x="1078861" y="64"/>
                    </a:cubicBezTo>
                    <a:cubicBezTo>
                      <a:pt x="1123265" y="-2129"/>
                      <a:pt x="1178085" y="52143"/>
                      <a:pt x="1223586" y="52691"/>
                    </a:cubicBezTo>
                    <a:cubicBezTo>
                      <a:pt x="1269087" y="53239"/>
                      <a:pt x="1311846" y="-2677"/>
                      <a:pt x="1351865" y="3353"/>
                    </a:cubicBezTo>
                    <a:cubicBezTo>
                      <a:pt x="1391884" y="9383"/>
                      <a:pt x="1422583" y="76812"/>
                      <a:pt x="1463698" y="88872"/>
                    </a:cubicBezTo>
                    <a:cubicBezTo>
                      <a:pt x="1504813" y="100932"/>
                      <a:pt x="1566760" y="60915"/>
                      <a:pt x="1598556" y="75716"/>
                    </a:cubicBezTo>
                    <a:cubicBezTo>
                      <a:pt x="1630352" y="90517"/>
                      <a:pt x="1625417" y="163428"/>
                      <a:pt x="1654472" y="177681"/>
                    </a:cubicBezTo>
                    <a:cubicBezTo>
                      <a:pt x="1683527" y="191934"/>
                      <a:pt x="1742733" y="144241"/>
                      <a:pt x="1772884" y="161235"/>
                    </a:cubicBezTo>
                    <a:cubicBezTo>
                      <a:pt x="1803035" y="178229"/>
                      <a:pt x="1804132" y="257171"/>
                      <a:pt x="1835379" y="279647"/>
                    </a:cubicBezTo>
                    <a:cubicBezTo>
                      <a:pt x="1866626" y="302123"/>
                      <a:pt x="1930218" y="270328"/>
                      <a:pt x="1960369" y="296093"/>
                    </a:cubicBezTo>
                    <a:cubicBezTo>
                      <a:pt x="1990520" y="321858"/>
                      <a:pt x="1988327" y="403540"/>
                      <a:pt x="2016285" y="434239"/>
                    </a:cubicBezTo>
                    <a:cubicBezTo>
                      <a:pt x="2044243" y="464938"/>
                      <a:pt x="2105094" y="451233"/>
                      <a:pt x="2128118" y="480288"/>
                    </a:cubicBezTo>
                    <a:cubicBezTo>
                      <a:pt x="2151142" y="509343"/>
                      <a:pt x="2135793" y="577319"/>
                      <a:pt x="2154432" y="608567"/>
                    </a:cubicBezTo>
                    <a:cubicBezTo>
                      <a:pt x="2173071" y="639814"/>
                      <a:pt x="2227343" y="638170"/>
                      <a:pt x="2239952" y="667773"/>
                    </a:cubicBezTo>
                    <a:cubicBezTo>
                      <a:pt x="2252561" y="697376"/>
                      <a:pt x="2220765" y="759323"/>
                      <a:pt x="2230084" y="786185"/>
                    </a:cubicBezTo>
                    <a:cubicBezTo>
                      <a:pt x="2239403" y="813047"/>
                      <a:pt x="2284904" y="810853"/>
                      <a:pt x="2295868" y="828944"/>
                    </a:cubicBezTo>
                    <a:cubicBezTo>
                      <a:pt x="2306832" y="847035"/>
                      <a:pt x="2301350" y="870882"/>
                      <a:pt x="2295868" y="894729"/>
                    </a:cubicBezTo>
                  </a:path>
                </a:pathLst>
              </a:custGeom>
              <a:no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1" name="文本框 2">
                    <a:extLst>
                      <a:ext uri="{FF2B5EF4-FFF2-40B4-BE49-F238E27FC236}">
                        <a16:creationId xmlns:a16="http://schemas.microsoft.com/office/drawing/2014/main" id="{0D80ED59-2609-47D1-B00C-5EDF6DA0C78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06040" y="164660"/>
                    <a:ext cx="870585" cy="30053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zh-CN" i="1" kern="100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kern="100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zh-CN" i="1" kern="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US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zh-CN" sz="1600" kern="100" dirty="0">
                      <a:effectLst/>
                      <a:latin typeface="等线" panose="02010600030101010101" pitchFamily="2" charset="-122"/>
                      <a:ea typeface="等线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31" name="文本框 2">
                    <a:extLst>
                      <a:ext uri="{FF2B5EF4-FFF2-40B4-BE49-F238E27FC236}">
                        <a16:creationId xmlns:a16="http://schemas.microsoft.com/office/drawing/2014/main" id="{0D80ED59-2609-47D1-B00C-5EDF6DA0C78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906040" y="164660"/>
                    <a:ext cx="870585" cy="300539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b="-10345"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9" name="组合 98">
              <a:extLst>
                <a:ext uri="{FF2B5EF4-FFF2-40B4-BE49-F238E27FC236}">
                  <a16:creationId xmlns:a16="http://schemas.microsoft.com/office/drawing/2014/main" id="{4D324BEB-F8C2-4433-B8C3-7BA82D2FDFC0}"/>
                </a:ext>
              </a:extLst>
            </p:cNvPr>
            <p:cNvGrpSpPr/>
            <p:nvPr/>
          </p:nvGrpSpPr>
          <p:grpSpPr>
            <a:xfrm>
              <a:off x="526433" y="90915"/>
              <a:ext cx="3903280" cy="1017568"/>
              <a:chOff x="-1498310" y="90915"/>
              <a:chExt cx="3903280" cy="1017568"/>
            </a:xfrm>
          </p:grpSpPr>
          <p:sp>
            <p:nvSpPr>
              <p:cNvPr id="124" name="任意多边形: 形状 123">
                <a:extLst>
                  <a:ext uri="{FF2B5EF4-FFF2-40B4-BE49-F238E27FC236}">
                    <a16:creationId xmlns:a16="http://schemas.microsoft.com/office/drawing/2014/main" id="{367F0516-8837-437F-930F-4C1C1C7B6820}"/>
                  </a:ext>
                </a:extLst>
              </p:cNvPr>
              <p:cNvSpPr/>
              <p:nvPr/>
            </p:nvSpPr>
            <p:spPr>
              <a:xfrm>
                <a:off x="-127981" y="90915"/>
                <a:ext cx="2532951" cy="1017568"/>
              </a:xfrm>
              <a:custGeom>
                <a:avLst/>
                <a:gdLst>
                  <a:gd name="connsiteX0" fmla="*/ 0 w 2302198"/>
                  <a:gd name="connsiteY0" fmla="*/ 891439 h 894729"/>
                  <a:gd name="connsiteX1" fmla="*/ 16446 w 2302198"/>
                  <a:gd name="connsiteY1" fmla="*/ 792763 h 894729"/>
                  <a:gd name="connsiteX2" fmla="*/ 98677 w 2302198"/>
                  <a:gd name="connsiteY2" fmla="*/ 736847 h 894729"/>
                  <a:gd name="connsiteX3" fmla="*/ 115123 w 2302198"/>
                  <a:gd name="connsiteY3" fmla="*/ 598700 h 894729"/>
                  <a:gd name="connsiteX4" fmla="*/ 207221 w 2302198"/>
                  <a:gd name="connsiteY4" fmla="*/ 526337 h 894729"/>
                  <a:gd name="connsiteX5" fmla="*/ 253270 w 2302198"/>
                  <a:gd name="connsiteY5" fmla="*/ 404637 h 894729"/>
                  <a:gd name="connsiteX6" fmla="*/ 355235 w 2302198"/>
                  <a:gd name="connsiteY6" fmla="*/ 368455 h 894729"/>
                  <a:gd name="connsiteX7" fmla="*/ 407862 w 2302198"/>
                  <a:gd name="connsiteY7" fmla="*/ 259911 h 894729"/>
                  <a:gd name="connsiteX8" fmla="*/ 526274 w 2302198"/>
                  <a:gd name="connsiteY8" fmla="*/ 233598 h 894729"/>
                  <a:gd name="connsiteX9" fmla="*/ 608504 w 2302198"/>
                  <a:gd name="connsiteY9" fmla="*/ 131632 h 894729"/>
                  <a:gd name="connsiteX10" fmla="*/ 736783 w 2302198"/>
                  <a:gd name="connsiteY10" fmla="*/ 128343 h 894729"/>
                  <a:gd name="connsiteX11" fmla="*/ 835459 w 2302198"/>
                  <a:gd name="connsiteY11" fmla="*/ 39534 h 894729"/>
                  <a:gd name="connsiteX12" fmla="*/ 957160 w 2302198"/>
                  <a:gd name="connsiteY12" fmla="*/ 65848 h 894729"/>
                  <a:gd name="connsiteX13" fmla="*/ 1078861 w 2302198"/>
                  <a:gd name="connsiteY13" fmla="*/ 64 h 894729"/>
                  <a:gd name="connsiteX14" fmla="*/ 1223586 w 2302198"/>
                  <a:gd name="connsiteY14" fmla="*/ 52691 h 894729"/>
                  <a:gd name="connsiteX15" fmla="*/ 1351865 w 2302198"/>
                  <a:gd name="connsiteY15" fmla="*/ 3353 h 894729"/>
                  <a:gd name="connsiteX16" fmla="*/ 1463698 w 2302198"/>
                  <a:gd name="connsiteY16" fmla="*/ 88872 h 894729"/>
                  <a:gd name="connsiteX17" fmla="*/ 1598556 w 2302198"/>
                  <a:gd name="connsiteY17" fmla="*/ 75716 h 894729"/>
                  <a:gd name="connsiteX18" fmla="*/ 1654472 w 2302198"/>
                  <a:gd name="connsiteY18" fmla="*/ 177681 h 894729"/>
                  <a:gd name="connsiteX19" fmla="*/ 1772884 w 2302198"/>
                  <a:gd name="connsiteY19" fmla="*/ 161235 h 894729"/>
                  <a:gd name="connsiteX20" fmla="*/ 1835379 w 2302198"/>
                  <a:gd name="connsiteY20" fmla="*/ 279647 h 894729"/>
                  <a:gd name="connsiteX21" fmla="*/ 1960369 w 2302198"/>
                  <a:gd name="connsiteY21" fmla="*/ 296093 h 894729"/>
                  <a:gd name="connsiteX22" fmla="*/ 2016285 w 2302198"/>
                  <a:gd name="connsiteY22" fmla="*/ 434239 h 894729"/>
                  <a:gd name="connsiteX23" fmla="*/ 2128118 w 2302198"/>
                  <a:gd name="connsiteY23" fmla="*/ 480288 h 894729"/>
                  <a:gd name="connsiteX24" fmla="*/ 2154432 w 2302198"/>
                  <a:gd name="connsiteY24" fmla="*/ 608567 h 894729"/>
                  <a:gd name="connsiteX25" fmla="*/ 2239952 w 2302198"/>
                  <a:gd name="connsiteY25" fmla="*/ 667773 h 894729"/>
                  <a:gd name="connsiteX26" fmla="*/ 2230084 w 2302198"/>
                  <a:gd name="connsiteY26" fmla="*/ 786185 h 894729"/>
                  <a:gd name="connsiteX27" fmla="*/ 2295868 w 2302198"/>
                  <a:gd name="connsiteY27" fmla="*/ 828944 h 894729"/>
                  <a:gd name="connsiteX28" fmla="*/ 2295868 w 2302198"/>
                  <a:gd name="connsiteY28" fmla="*/ 894729 h 89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302198" h="894729">
                    <a:moveTo>
                      <a:pt x="0" y="891439"/>
                    </a:moveTo>
                    <a:cubicBezTo>
                      <a:pt x="0" y="854983"/>
                      <a:pt x="0" y="818528"/>
                      <a:pt x="16446" y="792763"/>
                    </a:cubicBezTo>
                    <a:cubicBezTo>
                      <a:pt x="32892" y="766998"/>
                      <a:pt x="82231" y="769191"/>
                      <a:pt x="98677" y="736847"/>
                    </a:cubicBezTo>
                    <a:cubicBezTo>
                      <a:pt x="115123" y="704503"/>
                      <a:pt x="97032" y="633785"/>
                      <a:pt x="115123" y="598700"/>
                    </a:cubicBezTo>
                    <a:cubicBezTo>
                      <a:pt x="133214" y="563615"/>
                      <a:pt x="184197" y="558681"/>
                      <a:pt x="207221" y="526337"/>
                    </a:cubicBezTo>
                    <a:cubicBezTo>
                      <a:pt x="230245" y="493993"/>
                      <a:pt x="228601" y="430951"/>
                      <a:pt x="253270" y="404637"/>
                    </a:cubicBezTo>
                    <a:cubicBezTo>
                      <a:pt x="277939" y="378323"/>
                      <a:pt x="329470" y="392576"/>
                      <a:pt x="355235" y="368455"/>
                    </a:cubicBezTo>
                    <a:cubicBezTo>
                      <a:pt x="381000" y="344334"/>
                      <a:pt x="379355" y="282387"/>
                      <a:pt x="407862" y="259911"/>
                    </a:cubicBezTo>
                    <a:cubicBezTo>
                      <a:pt x="436369" y="237435"/>
                      <a:pt x="492834" y="254978"/>
                      <a:pt x="526274" y="233598"/>
                    </a:cubicBezTo>
                    <a:cubicBezTo>
                      <a:pt x="559714" y="212218"/>
                      <a:pt x="573419" y="149174"/>
                      <a:pt x="608504" y="131632"/>
                    </a:cubicBezTo>
                    <a:cubicBezTo>
                      <a:pt x="643589" y="114089"/>
                      <a:pt x="698957" y="143693"/>
                      <a:pt x="736783" y="128343"/>
                    </a:cubicBezTo>
                    <a:cubicBezTo>
                      <a:pt x="774609" y="112993"/>
                      <a:pt x="798730" y="49950"/>
                      <a:pt x="835459" y="39534"/>
                    </a:cubicBezTo>
                    <a:cubicBezTo>
                      <a:pt x="872188" y="29118"/>
                      <a:pt x="916593" y="72426"/>
                      <a:pt x="957160" y="65848"/>
                    </a:cubicBezTo>
                    <a:cubicBezTo>
                      <a:pt x="997727" y="59270"/>
                      <a:pt x="1034457" y="2257"/>
                      <a:pt x="1078861" y="64"/>
                    </a:cubicBezTo>
                    <a:cubicBezTo>
                      <a:pt x="1123265" y="-2129"/>
                      <a:pt x="1178085" y="52143"/>
                      <a:pt x="1223586" y="52691"/>
                    </a:cubicBezTo>
                    <a:cubicBezTo>
                      <a:pt x="1269087" y="53239"/>
                      <a:pt x="1311846" y="-2677"/>
                      <a:pt x="1351865" y="3353"/>
                    </a:cubicBezTo>
                    <a:cubicBezTo>
                      <a:pt x="1391884" y="9383"/>
                      <a:pt x="1422583" y="76812"/>
                      <a:pt x="1463698" y="88872"/>
                    </a:cubicBezTo>
                    <a:cubicBezTo>
                      <a:pt x="1504813" y="100932"/>
                      <a:pt x="1566760" y="60915"/>
                      <a:pt x="1598556" y="75716"/>
                    </a:cubicBezTo>
                    <a:cubicBezTo>
                      <a:pt x="1630352" y="90517"/>
                      <a:pt x="1625417" y="163428"/>
                      <a:pt x="1654472" y="177681"/>
                    </a:cubicBezTo>
                    <a:cubicBezTo>
                      <a:pt x="1683527" y="191934"/>
                      <a:pt x="1742733" y="144241"/>
                      <a:pt x="1772884" y="161235"/>
                    </a:cubicBezTo>
                    <a:cubicBezTo>
                      <a:pt x="1803035" y="178229"/>
                      <a:pt x="1804132" y="257171"/>
                      <a:pt x="1835379" y="279647"/>
                    </a:cubicBezTo>
                    <a:cubicBezTo>
                      <a:pt x="1866626" y="302123"/>
                      <a:pt x="1930218" y="270328"/>
                      <a:pt x="1960369" y="296093"/>
                    </a:cubicBezTo>
                    <a:cubicBezTo>
                      <a:pt x="1990520" y="321858"/>
                      <a:pt x="1988327" y="403540"/>
                      <a:pt x="2016285" y="434239"/>
                    </a:cubicBezTo>
                    <a:cubicBezTo>
                      <a:pt x="2044243" y="464938"/>
                      <a:pt x="2105094" y="451233"/>
                      <a:pt x="2128118" y="480288"/>
                    </a:cubicBezTo>
                    <a:cubicBezTo>
                      <a:pt x="2151142" y="509343"/>
                      <a:pt x="2135793" y="577319"/>
                      <a:pt x="2154432" y="608567"/>
                    </a:cubicBezTo>
                    <a:cubicBezTo>
                      <a:pt x="2173071" y="639814"/>
                      <a:pt x="2227343" y="638170"/>
                      <a:pt x="2239952" y="667773"/>
                    </a:cubicBezTo>
                    <a:cubicBezTo>
                      <a:pt x="2252561" y="697376"/>
                      <a:pt x="2220765" y="759323"/>
                      <a:pt x="2230084" y="786185"/>
                    </a:cubicBezTo>
                    <a:cubicBezTo>
                      <a:pt x="2239403" y="813047"/>
                      <a:pt x="2284904" y="810853"/>
                      <a:pt x="2295868" y="828944"/>
                    </a:cubicBezTo>
                    <a:cubicBezTo>
                      <a:pt x="2306832" y="847035"/>
                      <a:pt x="2301350" y="870882"/>
                      <a:pt x="2295868" y="894729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8" name="文本框 2">
                    <a:extLst>
                      <a:ext uri="{FF2B5EF4-FFF2-40B4-BE49-F238E27FC236}">
                        <a16:creationId xmlns:a16="http://schemas.microsoft.com/office/drawing/2014/main" id="{A67F766C-B106-47BC-91DA-6B5BFF01F6A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1498310" y="277324"/>
                    <a:ext cx="870585" cy="30054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i="1" kern="10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  <m:r>
                            <a:rPr lang="en-US" altLang="zh-CN" sz="1600" b="1" i="1" kern="10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𝒒</m:t>
                          </m:r>
                        </m:oMath>
                      </m:oMathPara>
                    </a14:m>
                    <a:endParaRPr lang="zh-CN" sz="1600" kern="100" dirty="0">
                      <a:solidFill>
                        <a:schemeClr val="accent5">
                          <a:lumMod val="75000"/>
                        </a:schemeClr>
                      </a:solidFill>
                      <a:effectLst/>
                      <a:latin typeface="等线" panose="02010600030101010101" pitchFamily="2" charset="-122"/>
                      <a:ea typeface="等线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28" name="文本框 2">
                    <a:extLst>
                      <a:ext uri="{FF2B5EF4-FFF2-40B4-BE49-F238E27FC236}">
                        <a16:creationId xmlns:a16="http://schemas.microsoft.com/office/drawing/2014/main" id="{A67F766C-B106-47BC-91DA-6B5BFF01F6A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-1498310" y="277324"/>
                    <a:ext cx="870585" cy="300540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b="-5172"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50" name="组合 149">
            <a:extLst>
              <a:ext uri="{FF2B5EF4-FFF2-40B4-BE49-F238E27FC236}">
                <a16:creationId xmlns:a16="http://schemas.microsoft.com/office/drawing/2014/main" id="{26C39D60-1D77-4094-982E-7BFFC3C36FBF}"/>
              </a:ext>
            </a:extLst>
          </p:cNvPr>
          <p:cNvGrpSpPr/>
          <p:nvPr/>
        </p:nvGrpSpPr>
        <p:grpSpPr>
          <a:xfrm>
            <a:off x="1378377" y="3582418"/>
            <a:ext cx="4284329" cy="1147694"/>
            <a:chOff x="0" y="0"/>
            <a:chExt cx="3259639" cy="1021278"/>
          </a:xfrm>
        </p:grpSpPr>
        <p:sp>
          <p:nvSpPr>
            <p:cNvPr id="151" name="箭头: 左弧形 150">
              <a:extLst>
                <a:ext uri="{FF2B5EF4-FFF2-40B4-BE49-F238E27FC236}">
                  <a16:creationId xmlns:a16="http://schemas.microsoft.com/office/drawing/2014/main" id="{057B5815-7344-494D-AFF7-1D7064C70DDF}"/>
                </a:ext>
              </a:extLst>
            </p:cNvPr>
            <p:cNvSpPr/>
            <p:nvPr/>
          </p:nvSpPr>
          <p:spPr>
            <a:xfrm>
              <a:off x="890650" y="0"/>
              <a:ext cx="557530" cy="1021080"/>
            </a:xfrm>
            <a:prstGeom prst="curvedRightArrow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2400"/>
            </a:p>
          </p:txBody>
        </p:sp>
        <p:sp>
          <p:nvSpPr>
            <p:cNvPr id="152" name="箭头: 左弧形 151">
              <a:extLst>
                <a:ext uri="{FF2B5EF4-FFF2-40B4-BE49-F238E27FC236}">
                  <a16:creationId xmlns:a16="http://schemas.microsoft.com/office/drawing/2014/main" id="{5BB8BF7F-CB0F-4064-AC0B-E3FFDC93104F}"/>
                </a:ext>
              </a:extLst>
            </p:cNvPr>
            <p:cNvSpPr/>
            <p:nvPr/>
          </p:nvSpPr>
          <p:spPr>
            <a:xfrm rot="10800000">
              <a:off x="1650194" y="0"/>
              <a:ext cx="558140" cy="1021278"/>
            </a:xfrm>
            <a:prstGeom prst="curvedRightArrow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2400"/>
            </a:p>
          </p:txBody>
        </p:sp>
        <p:sp>
          <p:nvSpPr>
            <p:cNvPr id="153" name="文本框 2">
              <a:extLst>
                <a:ext uri="{FF2B5EF4-FFF2-40B4-BE49-F238E27FC236}">
                  <a16:creationId xmlns:a16="http://schemas.microsoft.com/office/drawing/2014/main" id="{5743EFCD-A36A-499C-A25B-9B3F28C4A3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55319"/>
              <a:ext cx="993775" cy="351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/>
              <a:r>
                <a:rPr lang="en-US" sz="2400" b="1" kern="100">
                  <a:solidFill>
                    <a:srgbClr val="2F5496"/>
                  </a:solidFill>
                  <a:effectLst/>
                  <a:latin typeface="Arial" panose="020B0604020202020204" pitchFamily="34" charset="0"/>
                  <a:ea typeface="等线" panose="02010600030101010101" pitchFamily="2" charset="-122"/>
                  <a:cs typeface="Times New Roman" panose="02020603050405020304" pitchFamily="18" charset="0"/>
                </a:rPr>
                <a:t>Insert</a:t>
              </a:r>
              <a:endParaRPr lang="zh-CN" sz="2400" kern="10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54" name="文本框 2">
              <a:extLst>
                <a:ext uri="{FF2B5EF4-FFF2-40B4-BE49-F238E27FC236}">
                  <a16:creationId xmlns:a16="http://schemas.microsoft.com/office/drawing/2014/main" id="{041B3A69-3EBF-4522-AE0E-C87CEEBF21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5534" y="255319"/>
              <a:ext cx="1094105" cy="351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/>
              <a:r>
                <a:rPr lang="en-US" sz="2400" b="1" kern="100" dirty="0">
                  <a:solidFill>
                    <a:srgbClr val="2F5496"/>
                  </a:solidFill>
                  <a:effectLst/>
                  <a:latin typeface="Arial" panose="020B0604020202020204" pitchFamily="34" charset="0"/>
                  <a:ea typeface="等线" panose="02010600030101010101" pitchFamily="2" charset="-122"/>
                  <a:cs typeface="Times New Roman" panose="02020603050405020304" pitchFamily="18" charset="0"/>
                </a:rPr>
                <a:t>Remove</a:t>
              </a:r>
              <a:endParaRPr lang="zh-CN" sz="24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02" name="文本框 201">
            <a:extLst>
              <a:ext uri="{FF2B5EF4-FFF2-40B4-BE49-F238E27FC236}">
                <a16:creationId xmlns:a16="http://schemas.microsoft.com/office/drawing/2014/main" id="{AA691B33-E0A3-43A4-A1C5-358FB040E9E3}"/>
              </a:ext>
            </a:extLst>
          </p:cNvPr>
          <p:cNvSpPr txBox="1"/>
          <p:nvPr/>
        </p:nvSpPr>
        <p:spPr>
          <a:xfrm>
            <a:off x="6480787" y="1590699"/>
            <a:ext cx="4855273" cy="461665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accent5">
                    <a:lumMod val="50000"/>
                  </a:schemeClr>
                </a:solidFill>
              </a:rPr>
              <a:t>Acceptance ratio for inserting:</a:t>
            </a:r>
            <a:endParaRPr lang="zh-CN" alt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229" name="组合 228">
            <a:extLst>
              <a:ext uri="{FF2B5EF4-FFF2-40B4-BE49-F238E27FC236}">
                <a16:creationId xmlns:a16="http://schemas.microsoft.com/office/drawing/2014/main" id="{57892824-30DD-44B0-97AB-3D9A739F12E0}"/>
              </a:ext>
            </a:extLst>
          </p:cNvPr>
          <p:cNvGrpSpPr/>
          <p:nvPr/>
        </p:nvGrpSpPr>
        <p:grpSpPr>
          <a:xfrm>
            <a:off x="260284" y="1843676"/>
            <a:ext cx="6159327" cy="1559674"/>
            <a:chOff x="21612" y="90915"/>
            <a:chExt cx="5240655" cy="1327222"/>
          </a:xfrm>
        </p:grpSpPr>
        <p:grpSp>
          <p:nvGrpSpPr>
            <p:cNvPr id="230" name="组合 229">
              <a:extLst>
                <a:ext uri="{FF2B5EF4-FFF2-40B4-BE49-F238E27FC236}">
                  <a16:creationId xmlns:a16="http://schemas.microsoft.com/office/drawing/2014/main" id="{C6E9B99F-14E9-4BDC-81C7-9ED481423B28}"/>
                </a:ext>
              </a:extLst>
            </p:cNvPr>
            <p:cNvGrpSpPr/>
            <p:nvPr/>
          </p:nvGrpSpPr>
          <p:grpSpPr>
            <a:xfrm>
              <a:off x="21612" y="832871"/>
              <a:ext cx="5240655" cy="585266"/>
              <a:chOff x="21612" y="-16215"/>
              <a:chExt cx="5240655" cy="58526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7" name="文本框 2">
                    <a:extLst>
                      <a:ext uri="{FF2B5EF4-FFF2-40B4-BE49-F238E27FC236}">
                        <a16:creationId xmlns:a16="http://schemas.microsoft.com/office/drawing/2014/main" id="{DA2AD6D5-10CA-42F0-9F7B-5046F4C4FD3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97735" y="-16212"/>
                    <a:ext cx="730113" cy="28809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zh-CN" altLang="zh-CN" sz="16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sz="1600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zh-CN" sz="1600" i="1" kern="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sz="1600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zh-CN" sz="1600" kern="100" dirty="0">
                      <a:effectLst/>
                      <a:latin typeface="等线" panose="02010600030101010101" pitchFamily="2" charset="-122"/>
                      <a:ea typeface="等线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37" name="文本框 2">
                    <a:extLst>
                      <a:ext uri="{FF2B5EF4-FFF2-40B4-BE49-F238E27FC236}">
                        <a16:creationId xmlns:a16="http://schemas.microsoft.com/office/drawing/2014/main" id="{DA2AD6D5-10CA-42F0-9F7B-5046F4C4FD3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397735" y="-16212"/>
                    <a:ext cx="730113" cy="288096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9" name="文本框 2">
                    <a:extLst>
                      <a:ext uri="{FF2B5EF4-FFF2-40B4-BE49-F238E27FC236}">
                        <a16:creationId xmlns:a16="http://schemas.microsoft.com/office/drawing/2014/main" id="{54D2BD40-9728-4476-99D8-7F72F3B11ED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37098" y="-16211"/>
                    <a:ext cx="1057919" cy="51662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zh-CN" sz="1600" i="1" kern="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600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zh-CN" sz="1600" i="1" kern="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sz="1600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zh-CN" sz="1600" i="1" kern="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US" sz="1600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zh-CN" sz="1600" kern="100" dirty="0">
                      <a:effectLst/>
                      <a:latin typeface="等线" panose="02010600030101010101" pitchFamily="2" charset="-122"/>
                      <a:ea typeface="等线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39" name="文本框 2">
                    <a:extLst>
                      <a:ext uri="{FF2B5EF4-FFF2-40B4-BE49-F238E27FC236}">
                        <a16:creationId xmlns:a16="http://schemas.microsoft.com/office/drawing/2014/main" id="{54D2BD40-9728-4476-99D8-7F72F3B11ED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737098" y="-16211"/>
                    <a:ext cx="1057919" cy="516629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241" name="组合 240">
                <a:extLst>
                  <a:ext uri="{FF2B5EF4-FFF2-40B4-BE49-F238E27FC236}">
                    <a16:creationId xmlns:a16="http://schemas.microsoft.com/office/drawing/2014/main" id="{08B67C27-1297-43A9-98BC-8D446D57528E}"/>
                  </a:ext>
                </a:extLst>
              </p:cNvPr>
              <p:cNvGrpSpPr/>
              <p:nvPr/>
            </p:nvGrpSpPr>
            <p:grpSpPr>
              <a:xfrm>
                <a:off x="21612" y="222250"/>
                <a:ext cx="5240655" cy="346801"/>
                <a:chOff x="21612" y="0"/>
                <a:chExt cx="5240655" cy="346801"/>
              </a:xfrm>
            </p:grpSpPr>
            <p:grpSp>
              <p:nvGrpSpPr>
                <p:cNvPr id="243" name="组合 242">
                  <a:extLst>
                    <a:ext uri="{FF2B5EF4-FFF2-40B4-BE49-F238E27FC236}">
                      <a16:creationId xmlns:a16="http://schemas.microsoft.com/office/drawing/2014/main" id="{E9EE2FB0-655B-44B7-9362-1DEF84F875F3}"/>
                    </a:ext>
                  </a:extLst>
                </p:cNvPr>
                <p:cNvGrpSpPr/>
                <p:nvPr/>
              </p:nvGrpSpPr>
              <p:grpSpPr>
                <a:xfrm>
                  <a:off x="169130" y="0"/>
                  <a:ext cx="4952245" cy="81481"/>
                  <a:chOff x="35780" y="0"/>
                  <a:chExt cx="4952245" cy="81481"/>
                </a:xfrm>
              </p:grpSpPr>
              <p:cxnSp>
                <p:nvCxnSpPr>
                  <p:cNvPr id="250" name="直接连接符 249">
                    <a:extLst>
                      <a:ext uri="{FF2B5EF4-FFF2-40B4-BE49-F238E27FC236}">
                        <a16:creationId xmlns:a16="http://schemas.microsoft.com/office/drawing/2014/main" id="{1B6D7488-59F8-43BD-AC57-8E3770872375}"/>
                      </a:ext>
                    </a:extLst>
                  </p:cNvPr>
                  <p:cNvCxnSpPr/>
                  <p:nvPr/>
                </p:nvCxnSpPr>
                <p:spPr>
                  <a:xfrm>
                    <a:off x="35780" y="39757"/>
                    <a:ext cx="4952245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52" name="椭圆 251">
                    <a:extLst>
                      <a:ext uri="{FF2B5EF4-FFF2-40B4-BE49-F238E27FC236}">
                        <a16:creationId xmlns:a16="http://schemas.microsoft.com/office/drawing/2014/main" id="{217458BB-0318-4E8C-886E-2722F7FA3511}"/>
                      </a:ext>
                    </a:extLst>
                  </p:cNvPr>
                  <p:cNvSpPr/>
                  <p:nvPr/>
                </p:nvSpPr>
                <p:spPr>
                  <a:xfrm>
                    <a:off x="4254541" y="0"/>
                    <a:ext cx="81481" cy="8148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53" name="椭圆 252">
                    <a:extLst>
                      <a:ext uri="{FF2B5EF4-FFF2-40B4-BE49-F238E27FC236}">
                        <a16:creationId xmlns:a16="http://schemas.microsoft.com/office/drawing/2014/main" id="{FD0C6F40-63F8-4275-AD81-09CB4E2A81D2}"/>
                      </a:ext>
                    </a:extLst>
                  </p:cNvPr>
                  <p:cNvSpPr/>
                  <p:nvPr/>
                </p:nvSpPr>
                <p:spPr>
                  <a:xfrm>
                    <a:off x="1718260" y="0"/>
                    <a:ext cx="81481" cy="8148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zh-CN" altLang="en-US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4" name="文本框 2">
                      <a:extLst>
                        <a:ext uri="{FF2B5EF4-FFF2-40B4-BE49-F238E27FC236}">
                          <a16:creationId xmlns:a16="http://schemas.microsoft.com/office/drawing/2014/main" id="{DA74D912-01B3-4243-BA41-84E2F8044C9A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1612" y="21216"/>
                      <a:ext cx="294005" cy="32558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0</m:t>
                            </m:r>
                          </m:oMath>
                        </m:oMathPara>
                      </a14:m>
                      <a:endParaRPr lang="zh-CN" sz="2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44" name="文本框 2">
                      <a:extLst>
                        <a:ext uri="{FF2B5EF4-FFF2-40B4-BE49-F238E27FC236}">
                          <a16:creationId xmlns:a16="http://schemas.microsoft.com/office/drawing/2014/main" id="{DA74D912-01B3-4243-BA41-84E2F8044C9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21612" y="21216"/>
                      <a:ext cx="294005" cy="325585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 l="-5357"/>
                      </a:stretch>
                    </a:blip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6" name="文本框 2">
                      <a:extLst>
                        <a:ext uri="{FF2B5EF4-FFF2-40B4-BE49-F238E27FC236}">
                          <a16:creationId xmlns:a16="http://schemas.microsoft.com/office/drawing/2014/main" id="{CAB60407-C531-4AEB-A476-58D1F68253D3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678498" y="21159"/>
                      <a:ext cx="501075" cy="32558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zh-CN" sz="20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zh-CN" sz="2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46" name="文本框 2">
                      <a:extLst>
                        <a:ext uri="{FF2B5EF4-FFF2-40B4-BE49-F238E27FC236}">
                          <a16:creationId xmlns:a16="http://schemas.microsoft.com/office/drawing/2014/main" id="{CAB60407-C531-4AEB-A476-58D1F68253D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1678498" y="21159"/>
                      <a:ext cx="501075" cy="325585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 b="-4839"/>
                      </a:stretch>
                    </a:blip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8" name="文本框 2">
                      <a:extLst>
                        <a:ext uri="{FF2B5EF4-FFF2-40B4-BE49-F238E27FC236}">
                          <a16:creationId xmlns:a16="http://schemas.microsoft.com/office/drawing/2014/main" id="{DC634CAA-EF9C-40D5-BE8A-FBE9B161EEBC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260526" y="21160"/>
                      <a:ext cx="412164" cy="32558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zh-CN" sz="20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zh-CN" sz="2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48" name="文本框 2">
                      <a:extLst>
                        <a:ext uri="{FF2B5EF4-FFF2-40B4-BE49-F238E27FC236}">
                          <a16:creationId xmlns:a16="http://schemas.microsoft.com/office/drawing/2014/main" id="{DC634CAA-EF9C-40D5-BE8A-FBE9B161EEB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4260526" y="21160"/>
                      <a:ext cx="412164" cy="325585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 b="-6452"/>
                      </a:stretch>
                    </a:blip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9" name="文本框 2">
                      <a:extLst>
                        <a:ext uri="{FF2B5EF4-FFF2-40B4-BE49-F238E27FC236}">
                          <a16:creationId xmlns:a16="http://schemas.microsoft.com/office/drawing/2014/main" id="{42EBBC17-EE39-4023-8CCB-D9E5A978F7F4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968262" y="21216"/>
                      <a:ext cx="294005" cy="32558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𝛽</m:t>
                            </m:r>
                          </m:oMath>
                        </m:oMathPara>
                      </a14:m>
                      <a:endParaRPr lang="zh-CN" sz="2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49" name="文本框 2">
                      <a:extLst>
                        <a:ext uri="{FF2B5EF4-FFF2-40B4-BE49-F238E27FC236}">
                          <a16:creationId xmlns:a16="http://schemas.microsoft.com/office/drawing/2014/main" id="{42EBBC17-EE39-4023-8CCB-D9E5A978F7F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4968262" y="21216"/>
                      <a:ext cx="294005" cy="325585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 l="-17544" b="-20968"/>
                      </a:stretch>
                    </a:blip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2" name="文本框 2">
                    <a:extLst>
                      <a:ext uri="{FF2B5EF4-FFF2-40B4-BE49-F238E27FC236}">
                        <a16:creationId xmlns:a16="http://schemas.microsoft.com/office/drawing/2014/main" id="{BF7949E6-1780-4265-BABC-54A4EA7FFD0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78996" y="-16215"/>
                    <a:ext cx="721361" cy="28809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zh-CN" altLang="zh-CN" sz="16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sz="1600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zh-CN" sz="1600" i="1" kern="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sz="1600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zh-CN" sz="1600" kern="100" dirty="0">
                      <a:effectLst/>
                      <a:latin typeface="等线" panose="02010600030101010101" pitchFamily="2" charset="-122"/>
                      <a:ea typeface="等线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42" name="文本框 2">
                    <a:extLst>
                      <a:ext uri="{FF2B5EF4-FFF2-40B4-BE49-F238E27FC236}">
                        <a16:creationId xmlns:a16="http://schemas.microsoft.com/office/drawing/2014/main" id="{BF7949E6-1780-4265-BABC-54A4EA7FFD0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78996" y="-16215"/>
                    <a:ext cx="721361" cy="288096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6" name="文本框 2">
                  <a:extLst>
                    <a:ext uri="{FF2B5EF4-FFF2-40B4-BE49-F238E27FC236}">
                      <a16:creationId xmlns:a16="http://schemas.microsoft.com/office/drawing/2014/main" id="{6311905B-CCBF-4AC8-97F6-4D9B374D73C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493743" y="185443"/>
                  <a:ext cx="870585" cy="3005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zh-CN" i="1" kern="100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kern="100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 kern="1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zh-CN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kern="1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en-US" i="1" kern="1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sz="16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6" name="文本框 2">
                  <a:extLst>
                    <a:ext uri="{FF2B5EF4-FFF2-40B4-BE49-F238E27FC236}">
                      <a16:creationId xmlns:a16="http://schemas.microsoft.com/office/drawing/2014/main" id="{6311905B-CCBF-4AC8-97F6-4D9B374D73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493743" y="185443"/>
                  <a:ext cx="870585" cy="300539"/>
                </a:xfrm>
                <a:prstGeom prst="rect">
                  <a:avLst/>
                </a:prstGeom>
                <a:blipFill>
                  <a:blip r:embed="rId23"/>
                  <a:stretch>
                    <a:fillRect b="-10345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3" name="任意多边形: 形状 232">
              <a:extLst>
                <a:ext uri="{FF2B5EF4-FFF2-40B4-BE49-F238E27FC236}">
                  <a16:creationId xmlns:a16="http://schemas.microsoft.com/office/drawing/2014/main" id="{324E8A13-1922-4A14-BEBA-3DDD52227763}"/>
                </a:ext>
              </a:extLst>
            </p:cNvPr>
            <p:cNvSpPr/>
            <p:nvPr/>
          </p:nvSpPr>
          <p:spPr>
            <a:xfrm>
              <a:off x="1896762" y="90915"/>
              <a:ext cx="2532951" cy="1017568"/>
            </a:xfrm>
            <a:custGeom>
              <a:avLst/>
              <a:gdLst>
                <a:gd name="connsiteX0" fmla="*/ 0 w 2302198"/>
                <a:gd name="connsiteY0" fmla="*/ 891439 h 894729"/>
                <a:gd name="connsiteX1" fmla="*/ 16446 w 2302198"/>
                <a:gd name="connsiteY1" fmla="*/ 792763 h 894729"/>
                <a:gd name="connsiteX2" fmla="*/ 98677 w 2302198"/>
                <a:gd name="connsiteY2" fmla="*/ 736847 h 894729"/>
                <a:gd name="connsiteX3" fmla="*/ 115123 w 2302198"/>
                <a:gd name="connsiteY3" fmla="*/ 598700 h 894729"/>
                <a:gd name="connsiteX4" fmla="*/ 207221 w 2302198"/>
                <a:gd name="connsiteY4" fmla="*/ 526337 h 894729"/>
                <a:gd name="connsiteX5" fmla="*/ 253270 w 2302198"/>
                <a:gd name="connsiteY5" fmla="*/ 404637 h 894729"/>
                <a:gd name="connsiteX6" fmla="*/ 355235 w 2302198"/>
                <a:gd name="connsiteY6" fmla="*/ 368455 h 894729"/>
                <a:gd name="connsiteX7" fmla="*/ 407862 w 2302198"/>
                <a:gd name="connsiteY7" fmla="*/ 259911 h 894729"/>
                <a:gd name="connsiteX8" fmla="*/ 526274 w 2302198"/>
                <a:gd name="connsiteY8" fmla="*/ 233598 h 894729"/>
                <a:gd name="connsiteX9" fmla="*/ 608504 w 2302198"/>
                <a:gd name="connsiteY9" fmla="*/ 131632 h 894729"/>
                <a:gd name="connsiteX10" fmla="*/ 736783 w 2302198"/>
                <a:gd name="connsiteY10" fmla="*/ 128343 h 894729"/>
                <a:gd name="connsiteX11" fmla="*/ 835459 w 2302198"/>
                <a:gd name="connsiteY11" fmla="*/ 39534 h 894729"/>
                <a:gd name="connsiteX12" fmla="*/ 957160 w 2302198"/>
                <a:gd name="connsiteY12" fmla="*/ 65848 h 894729"/>
                <a:gd name="connsiteX13" fmla="*/ 1078861 w 2302198"/>
                <a:gd name="connsiteY13" fmla="*/ 64 h 894729"/>
                <a:gd name="connsiteX14" fmla="*/ 1223586 w 2302198"/>
                <a:gd name="connsiteY14" fmla="*/ 52691 h 894729"/>
                <a:gd name="connsiteX15" fmla="*/ 1351865 w 2302198"/>
                <a:gd name="connsiteY15" fmla="*/ 3353 h 894729"/>
                <a:gd name="connsiteX16" fmla="*/ 1463698 w 2302198"/>
                <a:gd name="connsiteY16" fmla="*/ 88872 h 894729"/>
                <a:gd name="connsiteX17" fmla="*/ 1598556 w 2302198"/>
                <a:gd name="connsiteY17" fmla="*/ 75716 h 894729"/>
                <a:gd name="connsiteX18" fmla="*/ 1654472 w 2302198"/>
                <a:gd name="connsiteY18" fmla="*/ 177681 h 894729"/>
                <a:gd name="connsiteX19" fmla="*/ 1772884 w 2302198"/>
                <a:gd name="connsiteY19" fmla="*/ 161235 h 894729"/>
                <a:gd name="connsiteX20" fmla="*/ 1835379 w 2302198"/>
                <a:gd name="connsiteY20" fmla="*/ 279647 h 894729"/>
                <a:gd name="connsiteX21" fmla="*/ 1960369 w 2302198"/>
                <a:gd name="connsiteY21" fmla="*/ 296093 h 894729"/>
                <a:gd name="connsiteX22" fmla="*/ 2016285 w 2302198"/>
                <a:gd name="connsiteY22" fmla="*/ 434239 h 894729"/>
                <a:gd name="connsiteX23" fmla="*/ 2128118 w 2302198"/>
                <a:gd name="connsiteY23" fmla="*/ 480288 h 894729"/>
                <a:gd name="connsiteX24" fmla="*/ 2154432 w 2302198"/>
                <a:gd name="connsiteY24" fmla="*/ 608567 h 894729"/>
                <a:gd name="connsiteX25" fmla="*/ 2239952 w 2302198"/>
                <a:gd name="connsiteY25" fmla="*/ 667773 h 894729"/>
                <a:gd name="connsiteX26" fmla="*/ 2230084 w 2302198"/>
                <a:gd name="connsiteY26" fmla="*/ 786185 h 894729"/>
                <a:gd name="connsiteX27" fmla="*/ 2295868 w 2302198"/>
                <a:gd name="connsiteY27" fmla="*/ 828944 h 894729"/>
                <a:gd name="connsiteX28" fmla="*/ 2295868 w 2302198"/>
                <a:gd name="connsiteY28" fmla="*/ 894729 h 894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302198" h="894729">
                  <a:moveTo>
                    <a:pt x="0" y="891439"/>
                  </a:moveTo>
                  <a:cubicBezTo>
                    <a:pt x="0" y="854983"/>
                    <a:pt x="0" y="818528"/>
                    <a:pt x="16446" y="792763"/>
                  </a:cubicBezTo>
                  <a:cubicBezTo>
                    <a:pt x="32892" y="766998"/>
                    <a:pt x="82231" y="769191"/>
                    <a:pt x="98677" y="736847"/>
                  </a:cubicBezTo>
                  <a:cubicBezTo>
                    <a:pt x="115123" y="704503"/>
                    <a:pt x="97032" y="633785"/>
                    <a:pt x="115123" y="598700"/>
                  </a:cubicBezTo>
                  <a:cubicBezTo>
                    <a:pt x="133214" y="563615"/>
                    <a:pt x="184197" y="558681"/>
                    <a:pt x="207221" y="526337"/>
                  </a:cubicBezTo>
                  <a:cubicBezTo>
                    <a:pt x="230245" y="493993"/>
                    <a:pt x="228601" y="430951"/>
                    <a:pt x="253270" y="404637"/>
                  </a:cubicBezTo>
                  <a:cubicBezTo>
                    <a:pt x="277939" y="378323"/>
                    <a:pt x="329470" y="392576"/>
                    <a:pt x="355235" y="368455"/>
                  </a:cubicBezTo>
                  <a:cubicBezTo>
                    <a:pt x="381000" y="344334"/>
                    <a:pt x="379355" y="282387"/>
                    <a:pt x="407862" y="259911"/>
                  </a:cubicBezTo>
                  <a:cubicBezTo>
                    <a:pt x="436369" y="237435"/>
                    <a:pt x="492834" y="254978"/>
                    <a:pt x="526274" y="233598"/>
                  </a:cubicBezTo>
                  <a:cubicBezTo>
                    <a:pt x="559714" y="212218"/>
                    <a:pt x="573419" y="149174"/>
                    <a:pt x="608504" y="131632"/>
                  </a:cubicBezTo>
                  <a:cubicBezTo>
                    <a:pt x="643589" y="114089"/>
                    <a:pt x="698957" y="143693"/>
                    <a:pt x="736783" y="128343"/>
                  </a:cubicBezTo>
                  <a:cubicBezTo>
                    <a:pt x="774609" y="112993"/>
                    <a:pt x="798730" y="49950"/>
                    <a:pt x="835459" y="39534"/>
                  </a:cubicBezTo>
                  <a:cubicBezTo>
                    <a:pt x="872188" y="29118"/>
                    <a:pt x="916593" y="72426"/>
                    <a:pt x="957160" y="65848"/>
                  </a:cubicBezTo>
                  <a:cubicBezTo>
                    <a:pt x="997727" y="59270"/>
                    <a:pt x="1034457" y="2257"/>
                    <a:pt x="1078861" y="64"/>
                  </a:cubicBezTo>
                  <a:cubicBezTo>
                    <a:pt x="1123265" y="-2129"/>
                    <a:pt x="1178085" y="52143"/>
                    <a:pt x="1223586" y="52691"/>
                  </a:cubicBezTo>
                  <a:cubicBezTo>
                    <a:pt x="1269087" y="53239"/>
                    <a:pt x="1311846" y="-2677"/>
                    <a:pt x="1351865" y="3353"/>
                  </a:cubicBezTo>
                  <a:cubicBezTo>
                    <a:pt x="1391884" y="9383"/>
                    <a:pt x="1422583" y="76812"/>
                    <a:pt x="1463698" y="88872"/>
                  </a:cubicBezTo>
                  <a:cubicBezTo>
                    <a:pt x="1504813" y="100932"/>
                    <a:pt x="1566760" y="60915"/>
                    <a:pt x="1598556" y="75716"/>
                  </a:cubicBezTo>
                  <a:cubicBezTo>
                    <a:pt x="1630352" y="90517"/>
                    <a:pt x="1625417" y="163428"/>
                    <a:pt x="1654472" y="177681"/>
                  </a:cubicBezTo>
                  <a:cubicBezTo>
                    <a:pt x="1683527" y="191934"/>
                    <a:pt x="1742733" y="144241"/>
                    <a:pt x="1772884" y="161235"/>
                  </a:cubicBezTo>
                  <a:cubicBezTo>
                    <a:pt x="1803035" y="178229"/>
                    <a:pt x="1804132" y="257171"/>
                    <a:pt x="1835379" y="279647"/>
                  </a:cubicBezTo>
                  <a:cubicBezTo>
                    <a:pt x="1866626" y="302123"/>
                    <a:pt x="1930218" y="270328"/>
                    <a:pt x="1960369" y="296093"/>
                  </a:cubicBezTo>
                  <a:cubicBezTo>
                    <a:pt x="1990520" y="321858"/>
                    <a:pt x="1988327" y="403540"/>
                    <a:pt x="2016285" y="434239"/>
                  </a:cubicBezTo>
                  <a:cubicBezTo>
                    <a:pt x="2044243" y="464938"/>
                    <a:pt x="2105094" y="451233"/>
                    <a:pt x="2128118" y="480288"/>
                  </a:cubicBezTo>
                  <a:cubicBezTo>
                    <a:pt x="2151142" y="509343"/>
                    <a:pt x="2135793" y="577319"/>
                    <a:pt x="2154432" y="608567"/>
                  </a:cubicBezTo>
                  <a:cubicBezTo>
                    <a:pt x="2173071" y="639814"/>
                    <a:pt x="2227343" y="638170"/>
                    <a:pt x="2239952" y="667773"/>
                  </a:cubicBezTo>
                  <a:cubicBezTo>
                    <a:pt x="2252561" y="697376"/>
                    <a:pt x="2220765" y="759323"/>
                    <a:pt x="2230084" y="786185"/>
                  </a:cubicBezTo>
                  <a:cubicBezTo>
                    <a:pt x="2239403" y="813047"/>
                    <a:pt x="2284904" y="810853"/>
                    <a:pt x="2295868" y="828944"/>
                  </a:cubicBezTo>
                  <a:cubicBezTo>
                    <a:pt x="2306832" y="847035"/>
                    <a:pt x="2301350" y="870882"/>
                    <a:pt x="2295868" y="894729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D8C3DABA-3644-47B7-9883-5BE639B77D4A}"/>
              </a:ext>
            </a:extLst>
          </p:cNvPr>
          <p:cNvPicPr>
            <a:picLocks noChangeAspect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291" y="2237398"/>
            <a:ext cx="3999013" cy="16334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5" name="文本框 254">
                <a:extLst>
                  <a:ext uri="{FF2B5EF4-FFF2-40B4-BE49-F238E27FC236}">
                    <a16:creationId xmlns:a16="http://schemas.microsoft.com/office/drawing/2014/main" id="{E29F8134-9FAE-4205-9E6E-3F960FC6AB37}"/>
                  </a:ext>
                </a:extLst>
              </p:cNvPr>
              <p:cNvSpPr txBox="1"/>
              <p:nvPr/>
            </p:nvSpPr>
            <p:spPr>
              <a:xfrm>
                <a:off x="6935099" y="3864011"/>
                <a:ext cx="5247664" cy="400110"/>
              </a:xfrm>
              <a:prstGeom prst="rect">
                <a:avLst/>
              </a:prstGeom>
              <a:noFill/>
              <a:effectLst>
                <a:softEdge rad="127000"/>
              </a:effectLst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altLang="zh-CN" sz="20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</m:oMath>
                </a14:m>
                <a:r>
                  <a:rPr lang="en-US" altLang="zh-CN" sz="2000" b="1" dirty="0">
                    <a:solidFill>
                      <a:schemeClr val="accent5">
                        <a:lumMod val="50000"/>
                      </a:schemeClr>
                    </a:solidFill>
                  </a:rPr>
                  <a:t> is the number of electronic bands</a:t>
                </a:r>
                <a:endParaRPr lang="zh-CN" altLang="en-US" sz="2000" b="1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5" name="文本框 254">
                <a:extLst>
                  <a:ext uri="{FF2B5EF4-FFF2-40B4-BE49-F238E27FC236}">
                    <a16:creationId xmlns:a16="http://schemas.microsoft.com/office/drawing/2014/main" id="{E29F8134-9FAE-4205-9E6E-3F960FC6AB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5099" y="3864011"/>
                <a:ext cx="5247664" cy="400110"/>
              </a:xfrm>
              <a:prstGeom prst="rect">
                <a:avLst/>
              </a:prstGeom>
              <a:blipFill>
                <a:blip r:embed="rId25"/>
                <a:stretch>
                  <a:fillRect t="-9231" b="-27692"/>
                </a:stretch>
              </a:blipFill>
              <a:effectLst>
                <a:softEdge rad="127000"/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6" name="文本框 255">
                <a:extLst>
                  <a:ext uri="{FF2B5EF4-FFF2-40B4-BE49-F238E27FC236}">
                    <a16:creationId xmlns:a16="http://schemas.microsoft.com/office/drawing/2014/main" id="{EAD57BC5-05ED-4F0E-80A6-67F1B77EF8DF}"/>
                  </a:ext>
                </a:extLst>
              </p:cNvPr>
              <p:cNvSpPr txBox="1"/>
              <p:nvPr/>
            </p:nvSpPr>
            <p:spPr>
              <a:xfrm>
                <a:off x="6935099" y="4322794"/>
                <a:ext cx="5247664" cy="423770"/>
              </a:xfrm>
              <a:prstGeom prst="rect">
                <a:avLst/>
              </a:prstGeom>
              <a:noFill/>
              <a:effectLst>
                <a:softEdge rad="127000"/>
              </a:effectLst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altLang="zh-CN" sz="20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𝒑𝒉</m:t>
                        </m:r>
                      </m:sub>
                    </m:sSub>
                  </m:oMath>
                </a14:m>
                <a:r>
                  <a:rPr lang="en-US" altLang="zh-CN" sz="2000" b="1" dirty="0">
                    <a:solidFill>
                      <a:schemeClr val="accent5">
                        <a:lumMod val="50000"/>
                      </a:schemeClr>
                    </a:solidFill>
                  </a:rPr>
                  <a:t> is the number of phonon branches</a:t>
                </a:r>
                <a:endParaRPr lang="zh-CN" altLang="en-US" sz="2000" b="1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6" name="文本框 255">
                <a:extLst>
                  <a:ext uri="{FF2B5EF4-FFF2-40B4-BE49-F238E27FC236}">
                    <a16:creationId xmlns:a16="http://schemas.microsoft.com/office/drawing/2014/main" id="{EAD57BC5-05ED-4F0E-80A6-67F1B77EF8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5099" y="4322794"/>
                <a:ext cx="5247664" cy="423770"/>
              </a:xfrm>
              <a:prstGeom prst="rect">
                <a:avLst/>
              </a:prstGeom>
              <a:blipFill>
                <a:blip r:embed="rId26"/>
                <a:stretch>
                  <a:fillRect t="-5714" b="-20000"/>
                </a:stretch>
              </a:blipFill>
              <a:effectLst>
                <a:softEdge rad="127000"/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7" name="文本框 256">
            <a:extLst>
              <a:ext uri="{FF2B5EF4-FFF2-40B4-BE49-F238E27FC236}">
                <a16:creationId xmlns:a16="http://schemas.microsoft.com/office/drawing/2014/main" id="{A9C9D050-2174-4B81-A69D-70939FC7264D}"/>
              </a:ext>
            </a:extLst>
          </p:cNvPr>
          <p:cNvSpPr txBox="1"/>
          <p:nvPr/>
        </p:nvSpPr>
        <p:spPr>
          <a:xfrm>
            <a:off x="6505891" y="5041857"/>
            <a:ext cx="5570721" cy="1055545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altLang="zh-CN" sz="2600" b="1" dirty="0">
                <a:solidFill>
                  <a:srgbClr val="C00000"/>
                </a:solidFill>
              </a:rPr>
              <a:t>The computational cost is independent of the total number of unit cells N.</a:t>
            </a:r>
            <a:endParaRPr lang="zh-CN" altLang="en-US" sz="2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640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B2D2703D-4B50-4985-B8E3-5FB14F7FD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Methodology of DQMC (static disorder)</a:t>
            </a:r>
            <a:endParaRPr lang="zh-CN" altLang="en-US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9C39C99-8F43-445F-B724-8A241DE0B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11</a:t>
            </a:fld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937E892-9666-4C1A-B838-3EE89A14B2A3}"/>
              </a:ext>
            </a:extLst>
          </p:cNvPr>
          <p:cNvSpPr txBox="1"/>
          <p:nvPr/>
        </p:nvSpPr>
        <p:spPr>
          <a:xfrm>
            <a:off x="0" y="874518"/>
            <a:ext cx="12274608" cy="523220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C00000"/>
                </a:solidFill>
              </a:rPr>
              <a:t>How to express the static disorder in reciprocal space?</a:t>
            </a:r>
            <a:endParaRPr lang="zh-CN" altLang="en-US" sz="2800" b="1" dirty="0">
              <a:solidFill>
                <a:srgbClr val="C00000"/>
              </a:solidFill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824C9F9-3E5C-4A46-BA8C-9CCB991CD3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043" y="4739962"/>
            <a:ext cx="2159436" cy="87638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1ECF616-D39F-442D-AD20-9375C3FF0A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096" y="2495163"/>
            <a:ext cx="2446046" cy="75058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D1B1CEA-2CDD-4344-B240-426C166C92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477" y="3478728"/>
            <a:ext cx="5384080" cy="95585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A960514-9443-448F-9A56-3B299A5F849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306" y="2528567"/>
            <a:ext cx="3823181" cy="419106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1A04CDD1-3757-49B9-8FB0-958111AD29AC}"/>
              </a:ext>
            </a:extLst>
          </p:cNvPr>
          <p:cNvSpPr txBox="1"/>
          <p:nvPr/>
        </p:nvSpPr>
        <p:spPr>
          <a:xfrm>
            <a:off x="6426579" y="2138292"/>
            <a:ext cx="4132677" cy="461665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accent5">
                    <a:lumMod val="50000"/>
                  </a:schemeClr>
                </a:solidFill>
              </a:rPr>
              <a:t>Gaussian random variables</a:t>
            </a:r>
            <a:endParaRPr lang="zh-CN" alt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1427ACBD-5B8B-4924-8A2D-9D0A1DC469C2}"/>
              </a:ext>
            </a:extLst>
          </p:cNvPr>
          <p:cNvSpPr txBox="1"/>
          <p:nvPr/>
        </p:nvSpPr>
        <p:spPr>
          <a:xfrm>
            <a:off x="414018" y="3459746"/>
            <a:ext cx="2561550" cy="830997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accent5">
                    <a:lumMod val="50000"/>
                  </a:schemeClr>
                </a:solidFill>
              </a:rPr>
              <a:t>Transform to reciprocal space</a:t>
            </a:r>
            <a:endParaRPr lang="zh-CN" alt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581C27ED-F3FE-40BC-BF18-467141A2215D}"/>
              </a:ext>
            </a:extLst>
          </p:cNvPr>
          <p:cNvSpPr txBox="1"/>
          <p:nvPr/>
        </p:nvSpPr>
        <p:spPr>
          <a:xfrm>
            <a:off x="579784" y="2279358"/>
            <a:ext cx="2261650" cy="830997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accent5">
                    <a:lumMod val="50000"/>
                  </a:schemeClr>
                </a:solidFill>
              </a:rPr>
              <a:t>Static disorder in real space</a:t>
            </a:r>
            <a:endParaRPr lang="zh-CN" alt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CF4F7407-74D4-44F5-99E9-481F624E5B2E}"/>
              </a:ext>
            </a:extLst>
          </p:cNvPr>
          <p:cNvCxnSpPr/>
          <p:nvPr/>
        </p:nvCxnSpPr>
        <p:spPr>
          <a:xfrm>
            <a:off x="579784" y="4541520"/>
            <a:ext cx="1111504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3C838FDE-E84B-4426-A1D6-3F6185CF3CB2}"/>
              </a:ext>
            </a:extLst>
          </p:cNvPr>
          <p:cNvCxnSpPr/>
          <p:nvPr/>
        </p:nvCxnSpPr>
        <p:spPr>
          <a:xfrm>
            <a:off x="579784" y="5821680"/>
            <a:ext cx="1111504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>
            <a:extLst>
              <a:ext uri="{FF2B5EF4-FFF2-40B4-BE49-F238E27FC236}">
                <a16:creationId xmlns:a16="http://schemas.microsoft.com/office/drawing/2014/main" id="{BAED5120-FCB0-49CF-BA50-43B77E3B2017}"/>
              </a:ext>
            </a:extLst>
          </p:cNvPr>
          <p:cNvSpPr txBox="1"/>
          <p:nvPr/>
        </p:nvSpPr>
        <p:spPr>
          <a:xfrm>
            <a:off x="-98634" y="4877217"/>
            <a:ext cx="2561550" cy="461665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accent5">
                    <a:lumMod val="50000"/>
                  </a:schemeClr>
                </a:solidFill>
              </a:rPr>
              <a:t>Define:</a:t>
            </a:r>
            <a:endParaRPr lang="zh-CN" alt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A1578A36-9652-4EC6-B02E-EA6A8EA98B6A}"/>
              </a:ext>
            </a:extLst>
          </p:cNvPr>
          <p:cNvSpPr txBox="1"/>
          <p:nvPr/>
        </p:nvSpPr>
        <p:spPr>
          <a:xfrm>
            <a:off x="1259737" y="5941735"/>
            <a:ext cx="2561550" cy="830997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C00000"/>
                </a:solidFill>
              </a:rPr>
              <a:t>Reciprocal-space expression: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53C23E5A-22DA-4DF2-A0C6-4D8C6453CC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694" y="4877217"/>
            <a:ext cx="2852857" cy="67850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589B7E73-C7C5-46B6-B227-C0E64A85CE3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119" y="6074285"/>
            <a:ext cx="3308507" cy="7318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F5296D52-D94B-43B6-926A-984356C38575}"/>
                  </a:ext>
                </a:extLst>
              </p:cNvPr>
              <p:cNvSpPr txBox="1"/>
              <p:nvPr/>
            </p:nvSpPr>
            <p:spPr>
              <a:xfrm>
                <a:off x="7529585" y="4771449"/>
                <a:ext cx="4327857" cy="864211"/>
              </a:xfrm>
              <a:prstGeom prst="rect">
                <a:avLst/>
              </a:prstGeom>
              <a:noFill/>
              <a:effectLst>
                <a:softEdge rad="127000"/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altLang="zh-CN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sub>
                    </m:sSub>
                    <m:r>
                      <a:rPr lang="en-US" altLang="zh-CN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zh-CN" sz="2400" b="1" dirty="0">
                    <a:solidFill>
                      <a:schemeClr val="accent5">
                        <a:lumMod val="50000"/>
                      </a:schemeClr>
                    </a:solidFill>
                  </a:rPr>
                  <a:t> constitute a complete basis set and is equivalent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zh-CN" alt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𝜸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altLang="zh-CN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zh-CN" altLang="en-US" sz="2400" b="1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F5296D52-D94B-43B6-926A-984356C385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9585" y="4771449"/>
                <a:ext cx="4327857" cy="864211"/>
              </a:xfrm>
              <a:prstGeom prst="rect">
                <a:avLst/>
              </a:prstGeom>
              <a:blipFill>
                <a:blip r:embed="rId10"/>
                <a:stretch>
                  <a:fillRect l="-986" t="-4965" r="-3662" b="-15603"/>
                </a:stretch>
              </a:blipFill>
              <a:effectLst>
                <a:softEdge rad="127000"/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34DFF746-71A3-4B2A-993A-20B40955E17A}"/>
              </a:ext>
            </a:extLst>
          </p:cNvPr>
          <p:cNvCxnSpPr>
            <a:cxnSpLocks/>
          </p:cNvCxnSpPr>
          <p:nvPr/>
        </p:nvCxnSpPr>
        <p:spPr>
          <a:xfrm>
            <a:off x="6699244" y="3008755"/>
            <a:ext cx="386001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>
            <a:extLst>
              <a:ext uri="{FF2B5EF4-FFF2-40B4-BE49-F238E27FC236}">
                <a16:creationId xmlns:a16="http://schemas.microsoft.com/office/drawing/2014/main" id="{160C4176-4653-4285-B861-8425C6FF9100}"/>
              </a:ext>
            </a:extLst>
          </p:cNvPr>
          <p:cNvSpPr txBox="1"/>
          <p:nvPr/>
        </p:nvSpPr>
        <p:spPr>
          <a:xfrm>
            <a:off x="9693514" y="2212989"/>
            <a:ext cx="2855099" cy="707886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lvl="1" algn="ctr"/>
            <a:r>
              <a:rPr lang="en-US" altLang="zh-CN" sz="2000" b="1" dirty="0">
                <a:solidFill>
                  <a:srgbClr val="C00000"/>
                </a:solidFill>
              </a:rPr>
              <a:t>Translational invariant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61DFE82E-8AE3-484E-A8E1-1FFEB3A4058C}"/>
              </a:ext>
            </a:extLst>
          </p:cNvPr>
          <p:cNvCxnSpPr>
            <a:cxnSpLocks/>
          </p:cNvCxnSpPr>
          <p:nvPr/>
        </p:nvCxnSpPr>
        <p:spPr>
          <a:xfrm>
            <a:off x="5312032" y="5574166"/>
            <a:ext cx="202970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框 39">
            <a:extLst>
              <a:ext uri="{FF2B5EF4-FFF2-40B4-BE49-F238E27FC236}">
                <a16:creationId xmlns:a16="http://schemas.microsoft.com/office/drawing/2014/main" id="{D6B36144-258D-496C-A2D9-ACEEC1C87F02}"/>
              </a:ext>
            </a:extLst>
          </p:cNvPr>
          <p:cNvSpPr txBox="1"/>
          <p:nvPr/>
        </p:nvSpPr>
        <p:spPr>
          <a:xfrm>
            <a:off x="6569676" y="5567239"/>
            <a:ext cx="1415606" cy="400110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C00000"/>
                </a:solidFill>
              </a:rPr>
              <a:t>Decoupled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DE9EFB54-E2E4-4D41-B06B-67019E9BBBF2}"/>
              </a:ext>
            </a:extLst>
          </p:cNvPr>
          <p:cNvSpPr txBox="1"/>
          <p:nvPr/>
        </p:nvSpPr>
        <p:spPr>
          <a:xfrm>
            <a:off x="1710609" y="1413382"/>
            <a:ext cx="4488591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accent5">
                    <a:lumMod val="50000"/>
                  </a:schemeClr>
                </a:solidFill>
              </a:rPr>
              <a:t>One-dimensional toy model</a:t>
            </a:r>
            <a:endParaRPr lang="zh-CN" alt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C98EF316-D202-4F2B-AC50-51BDDCDA9669}"/>
              </a:ext>
            </a:extLst>
          </p:cNvPr>
          <p:cNvGrpSpPr/>
          <p:nvPr/>
        </p:nvGrpSpPr>
        <p:grpSpPr>
          <a:xfrm>
            <a:off x="6426579" y="1577425"/>
            <a:ext cx="4798724" cy="275848"/>
            <a:chOff x="6896100" y="1413382"/>
            <a:chExt cx="4798724" cy="41476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8D4245DA-C873-488C-9BD7-0752494AE689}"/>
                </a:ext>
              </a:extLst>
            </p:cNvPr>
            <p:cNvCxnSpPr>
              <a:cxnSpLocks/>
            </p:cNvCxnSpPr>
            <p:nvPr/>
          </p:nvCxnSpPr>
          <p:spPr>
            <a:xfrm>
              <a:off x="6896100" y="1519118"/>
              <a:ext cx="545331" cy="0"/>
            </a:xfrm>
            <a:prstGeom prst="line">
              <a:avLst/>
            </a:prstGeom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BF0FC8CD-650A-42DE-9DC7-62A46AB73010}"/>
                </a:ext>
              </a:extLst>
            </p:cNvPr>
            <p:cNvCxnSpPr>
              <a:cxnSpLocks/>
            </p:cNvCxnSpPr>
            <p:nvPr/>
          </p:nvCxnSpPr>
          <p:spPr>
            <a:xfrm>
              <a:off x="7747000" y="1713851"/>
              <a:ext cx="545331" cy="0"/>
            </a:xfrm>
            <a:prstGeom prst="line">
              <a:avLst/>
            </a:prstGeom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F42E7D0C-6143-48F2-BF3B-F6C121C0DA6E}"/>
                </a:ext>
              </a:extLst>
            </p:cNvPr>
            <p:cNvCxnSpPr>
              <a:cxnSpLocks/>
            </p:cNvCxnSpPr>
            <p:nvPr/>
          </p:nvCxnSpPr>
          <p:spPr>
            <a:xfrm>
              <a:off x="8597900" y="1413382"/>
              <a:ext cx="545331" cy="0"/>
            </a:xfrm>
            <a:prstGeom prst="line">
              <a:avLst/>
            </a:prstGeom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5B714E08-496F-40B2-BB6C-5333E1F053BC}"/>
                </a:ext>
              </a:extLst>
            </p:cNvPr>
            <p:cNvCxnSpPr>
              <a:cxnSpLocks/>
            </p:cNvCxnSpPr>
            <p:nvPr/>
          </p:nvCxnSpPr>
          <p:spPr>
            <a:xfrm>
              <a:off x="9462645" y="1828151"/>
              <a:ext cx="545331" cy="0"/>
            </a:xfrm>
            <a:prstGeom prst="line">
              <a:avLst/>
            </a:prstGeom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id="{D3D4E4CC-BC29-4AE4-9BBE-DCDE1CC5CAA6}"/>
                </a:ext>
              </a:extLst>
            </p:cNvPr>
            <p:cNvCxnSpPr>
              <a:cxnSpLocks/>
            </p:cNvCxnSpPr>
            <p:nvPr/>
          </p:nvCxnSpPr>
          <p:spPr>
            <a:xfrm>
              <a:off x="10313545" y="1574151"/>
              <a:ext cx="545331" cy="0"/>
            </a:xfrm>
            <a:prstGeom prst="line">
              <a:avLst/>
            </a:prstGeom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>
              <a:extLst>
                <a:ext uri="{FF2B5EF4-FFF2-40B4-BE49-F238E27FC236}">
                  <a16:creationId xmlns:a16="http://schemas.microsoft.com/office/drawing/2014/main" id="{05E0F889-9EBF-4253-B1FF-E47FFE462332}"/>
                </a:ext>
              </a:extLst>
            </p:cNvPr>
            <p:cNvCxnSpPr>
              <a:cxnSpLocks/>
            </p:cNvCxnSpPr>
            <p:nvPr/>
          </p:nvCxnSpPr>
          <p:spPr>
            <a:xfrm>
              <a:off x="11149493" y="1464085"/>
              <a:ext cx="545331" cy="0"/>
            </a:xfrm>
            <a:prstGeom prst="line">
              <a:avLst/>
            </a:prstGeom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E920B0DC-3EA8-40F5-964F-E05E3ECE25ED}"/>
              </a:ext>
            </a:extLst>
          </p:cNvPr>
          <p:cNvGrpSpPr/>
          <p:nvPr/>
        </p:nvGrpSpPr>
        <p:grpSpPr>
          <a:xfrm>
            <a:off x="9087591" y="3201799"/>
            <a:ext cx="2769851" cy="1184149"/>
            <a:chOff x="9177878" y="3202173"/>
            <a:chExt cx="2769851" cy="1184149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B1096CD1-64B1-4CF1-89E9-B0CF3FB61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8700" y="3274719"/>
              <a:ext cx="2701111" cy="1066043"/>
            </a:xfrm>
            <a:prstGeom prst="rect">
              <a:avLst/>
            </a:prstGeom>
            <a:ln w="28575">
              <a:noFill/>
            </a:ln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9AB23245-CB5F-408D-8498-C0522B018B4D}"/>
                </a:ext>
              </a:extLst>
            </p:cNvPr>
            <p:cNvSpPr/>
            <p:nvPr/>
          </p:nvSpPr>
          <p:spPr>
            <a:xfrm>
              <a:off x="9177878" y="3202173"/>
              <a:ext cx="2769851" cy="1184149"/>
            </a:xfrm>
            <a:prstGeom prst="rect">
              <a:avLst/>
            </a:prstGeom>
            <a:noFill/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67230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33" grpId="0"/>
      <p:bldP spid="36" grpId="0"/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>
            <a:extLst>
              <a:ext uri="{FF2B5EF4-FFF2-40B4-BE49-F238E27FC236}">
                <a16:creationId xmlns:a16="http://schemas.microsoft.com/office/drawing/2014/main" id="{3720D33C-082D-4930-A520-1ABE38CD159D}"/>
              </a:ext>
            </a:extLst>
          </p:cNvPr>
          <p:cNvSpPr/>
          <p:nvPr/>
        </p:nvSpPr>
        <p:spPr>
          <a:xfrm>
            <a:off x="3227161" y="2815801"/>
            <a:ext cx="4707799" cy="19376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B2D2703D-4B50-4985-B8E3-5FB14F7FD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Methodology of DQMC (static disorder)</a:t>
            </a:r>
            <a:endParaRPr lang="zh-CN" altLang="en-US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9C39C99-8F43-445F-B724-8A241DE0B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12</a:t>
            </a:fld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47332C9-F8BB-4B98-8C64-9C5847CAE5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411" y="3850999"/>
            <a:ext cx="4037836" cy="71189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E203F60-3E13-40E3-BF2F-F83B00876F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164" y="3071001"/>
            <a:ext cx="2255837" cy="7050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AEBA30D-AAA1-4B1F-BDA2-76B15CB274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760" y="3157959"/>
            <a:ext cx="3135779" cy="123626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B19D4AA-478E-4A20-B930-CFCF0093497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066" y="1488519"/>
            <a:ext cx="5855935" cy="73936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CF670C74-6B0C-4767-8EC0-D802E87E14B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329" y="2339642"/>
            <a:ext cx="3606388" cy="402180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86F64848-AC74-4B07-9960-D925A8BD5EF6}"/>
              </a:ext>
            </a:extLst>
          </p:cNvPr>
          <p:cNvSpPr txBox="1"/>
          <p:nvPr/>
        </p:nvSpPr>
        <p:spPr>
          <a:xfrm>
            <a:off x="3090849" y="861423"/>
            <a:ext cx="6006367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accent5">
                    <a:lumMod val="50000"/>
                  </a:schemeClr>
                </a:solidFill>
              </a:rPr>
              <a:t>General expressions for static disorder</a:t>
            </a:r>
            <a:endParaRPr lang="zh-CN" alt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E418C1D4-6841-4825-BF20-F89AF6C8456E}"/>
              </a:ext>
            </a:extLst>
          </p:cNvPr>
          <p:cNvSpPr txBox="1"/>
          <p:nvPr/>
        </p:nvSpPr>
        <p:spPr>
          <a:xfrm>
            <a:off x="609600" y="1686896"/>
            <a:ext cx="2261650" cy="830997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accent5">
                    <a:lumMod val="50000"/>
                  </a:schemeClr>
                </a:solidFill>
              </a:rPr>
              <a:t>Static disorder in </a:t>
            </a:r>
            <a:r>
              <a:rPr lang="en-US" altLang="zh-CN" sz="2400" b="1" dirty="0">
                <a:solidFill>
                  <a:srgbClr val="C00000"/>
                </a:solidFill>
              </a:rPr>
              <a:t>real</a:t>
            </a:r>
            <a:r>
              <a:rPr lang="en-US" altLang="zh-CN" sz="2400" b="1" dirty="0">
                <a:solidFill>
                  <a:schemeClr val="accent5">
                    <a:lumMod val="50000"/>
                  </a:schemeClr>
                </a:solidFill>
              </a:rPr>
              <a:t> space</a:t>
            </a:r>
            <a:endParaRPr lang="zh-CN" alt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A77EC38A-FB5D-4780-9E5F-25FDFFCF3EFD}"/>
              </a:ext>
            </a:extLst>
          </p:cNvPr>
          <p:cNvSpPr txBox="1"/>
          <p:nvPr/>
        </p:nvSpPr>
        <p:spPr>
          <a:xfrm>
            <a:off x="3090849" y="2341561"/>
            <a:ext cx="2464234" cy="400110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accent5">
                    <a:lumMod val="50000"/>
                  </a:schemeClr>
                </a:solidFill>
              </a:rPr>
              <a:t>Covariance property:</a:t>
            </a:r>
            <a:endParaRPr lang="zh-CN" alt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2A0B3903-559E-4620-B8EA-EAC9E7D31CA8}"/>
              </a:ext>
            </a:extLst>
          </p:cNvPr>
          <p:cNvGrpSpPr/>
          <p:nvPr/>
        </p:nvGrpSpPr>
        <p:grpSpPr>
          <a:xfrm>
            <a:off x="9538158" y="1578864"/>
            <a:ext cx="1958811" cy="430528"/>
            <a:chOff x="9538158" y="1578864"/>
            <a:chExt cx="1958811" cy="430528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248EEC2F-E37E-4E85-AD15-8E06C725AAF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23589" y="1630215"/>
              <a:ext cx="1787950" cy="348697"/>
            </a:xfrm>
            <a:prstGeom prst="rect">
              <a:avLst/>
            </a:prstGeom>
          </p:spPr>
        </p:pic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8516A9AF-C957-4059-8EC3-CCB12DDFA473}"/>
                </a:ext>
              </a:extLst>
            </p:cNvPr>
            <p:cNvSpPr/>
            <p:nvPr/>
          </p:nvSpPr>
          <p:spPr>
            <a:xfrm>
              <a:off x="9538158" y="1578864"/>
              <a:ext cx="1958811" cy="430528"/>
            </a:xfrm>
            <a:prstGeom prst="rect">
              <a:avLst/>
            </a:prstGeom>
            <a:noFill/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1DACC942-9C75-4BE9-BAB2-046160FECAA2}"/>
              </a:ext>
            </a:extLst>
          </p:cNvPr>
          <p:cNvCxnSpPr/>
          <p:nvPr/>
        </p:nvCxnSpPr>
        <p:spPr>
          <a:xfrm>
            <a:off x="579784" y="2885440"/>
            <a:ext cx="1111504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>
            <a:extLst>
              <a:ext uri="{FF2B5EF4-FFF2-40B4-BE49-F238E27FC236}">
                <a16:creationId xmlns:a16="http://schemas.microsoft.com/office/drawing/2014/main" id="{E92B075E-D2C0-4A3B-B7B9-B84E0F68D2B7}"/>
              </a:ext>
            </a:extLst>
          </p:cNvPr>
          <p:cNvSpPr txBox="1"/>
          <p:nvPr/>
        </p:nvSpPr>
        <p:spPr>
          <a:xfrm>
            <a:off x="579784" y="3275810"/>
            <a:ext cx="2556466" cy="830997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accent5">
                    <a:lumMod val="50000"/>
                  </a:schemeClr>
                </a:solidFill>
              </a:rPr>
              <a:t>Static disorder in </a:t>
            </a:r>
            <a:r>
              <a:rPr lang="en-US" altLang="zh-CN" sz="2400" b="1" dirty="0">
                <a:solidFill>
                  <a:srgbClr val="C00000"/>
                </a:solidFill>
              </a:rPr>
              <a:t>reciprocal</a:t>
            </a:r>
            <a:r>
              <a:rPr lang="en-US" altLang="zh-CN" sz="2400" b="1" dirty="0">
                <a:solidFill>
                  <a:schemeClr val="accent5">
                    <a:lumMod val="50000"/>
                  </a:schemeClr>
                </a:solidFill>
              </a:rPr>
              <a:t> space</a:t>
            </a:r>
            <a:endParaRPr lang="zh-CN" alt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21601704-794B-4F0E-8A09-B15B24FB1EEE}"/>
              </a:ext>
            </a:extLst>
          </p:cNvPr>
          <p:cNvCxnSpPr/>
          <p:nvPr/>
        </p:nvCxnSpPr>
        <p:spPr>
          <a:xfrm>
            <a:off x="579784" y="4682331"/>
            <a:ext cx="1111504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>
            <a:extLst>
              <a:ext uri="{FF2B5EF4-FFF2-40B4-BE49-F238E27FC236}">
                <a16:creationId xmlns:a16="http://schemas.microsoft.com/office/drawing/2014/main" id="{C4E79F5D-8015-4E53-AA64-B752CA0DA8D6}"/>
              </a:ext>
            </a:extLst>
          </p:cNvPr>
          <p:cNvGrpSpPr/>
          <p:nvPr/>
        </p:nvGrpSpPr>
        <p:grpSpPr>
          <a:xfrm>
            <a:off x="1308555" y="4855021"/>
            <a:ext cx="9574889" cy="748285"/>
            <a:chOff x="1308555" y="4855021"/>
            <a:chExt cx="9574889" cy="748285"/>
          </a:xfrm>
        </p:grpSpPr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7DD7E984-016C-4A3C-B162-A1AF60BD445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8555" y="4855021"/>
              <a:ext cx="9574889" cy="748285"/>
            </a:xfrm>
            <a:prstGeom prst="rect">
              <a:avLst/>
            </a:prstGeom>
          </p:spPr>
        </p:pic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8738B37C-81B4-4E68-A51D-54F25030FD2B}"/>
                </a:ext>
              </a:extLst>
            </p:cNvPr>
            <p:cNvCxnSpPr>
              <a:cxnSpLocks/>
            </p:cNvCxnSpPr>
            <p:nvPr/>
          </p:nvCxnSpPr>
          <p:spPr>
            <a:xfrm>
              <a:off x="3536342" y="5426814"/>
              <a:ext cx="845101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B1BA15FB-3880-4AFA-9D37-B9E5B12FD24E}"/>
                </a:ext>
              </a:extLst>
            </p:cNvPr>
            <p:cNvCxnSpPr>
              <a:cxnSpLocks/>
            </p:cNvCxnSpPr>
            <p:nvPr/>
          </p:nvCxnSpPr>
          <p:spPr>
            <a:xfrm>
              <a:off x="2523916" y="5426814"/>
              <a:ext cx="64215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F65B74AE-1AB5-402E-B086-B0394DAC7AEA}"/>
              </a:ext>
            </a:extLst>
          </p:cNvPr>
          <p:cNvCxnSpPr>
            <a:cxnSpLocks/>
          </p:cNvCxnSpPr>
          <p:nvPr/>
        </p:nvCxnSpPr>
        <p:spPr>
          <a:xfrm>
            <a:off x="8098345" y="2783827"/>
            <a:ext cx="122869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B2947821-B91C-4539-8E52-D986B59BBFA7}"/>
              </a:ext>
            </a:extLst>
          </p:cNvPr>
          <p:cNvCxnSpPr/>
          <p:nvPr/>
        </p:nvCxnSpPr>
        <p:spPr>
          <a:xfrm>
            <a:off x="579784" y="5603306"/>
            <a:ext cx="1111504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>
            <a:extLst>
              <a:ext uri="{FF2B5EF4-FFF2-40B4-BE49-F238E27FC236}">
                <a16:creationId xmlns:a16="http://schemas.microsoft.com/office/drawing/2014/main" id="{463CD053-3EB0-43E0-AB88-9CA4CA0E4FF8}"/>
              </a:ext>
            </a:extLst>
          </p:cNvPr>
          <p:cNvGrpSpPr/>
          <p:nvPr/>
        </p:nvGrpSpPr>
        <p:grpSpPr>
          <a:xfrm>
            <a:off x="508786" y="5463903"/>
            <a:ext cx="3556000" cy="1529493"/>
            <a:chOff x="508786" y="5463903"/>
            <a:chExt cx="3556000" cy="1529493"/>
          </a:xfrm>
        </p:grpSpPr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72285C86-E64E-4232-A00B-4BF2692C2CF8}"/>
                </a:ext>
              </a:extLst>
            </p:cNvPr>
            <p:cNvSpPr/>
            <p:nvPr/>
          </p:nvSpPr>
          <p:spPr>
            <a:xfrm>
              <a:off x="508786" y="5463903"/>
              <a:ext cx="3556000" cy="152949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id="{F11B103F-0DFB-400B-8E31-AEF8C747CE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343" y="5718316"/>
              <a:ext cx="2129732" cy="510334"/>
            </a:xfrm>
            <a:prstGeom prst="rect">
              <a:avLst/>
            </a:prstGeom>
          </p:spPr>
        </p:pic>
        <p:pic>
          <p:nvPicPr>
            <p:cNvPr id="43" name="图片 42">
              <a:extLst>
                <a:ext uri="{FF2B5EF4-FFF2-40B4-BE49-F238E27FC236}">
                  <a16:creationId xmlns:a16="http://schemas.microsoft.com/office/drawing/2014/main" id="{D29D10ED-9F99-4B6E-BBBA-D6260475A7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641" y="6323341"/>
              <a:ext cx="3080125" cy="493510"/>
            </a:xfrm>
            <a:prstGeom prst="rect">
              <a:avLst/>
            </a:prstGeom>
          </p:spPr>
        </p:pic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9EFFCEC5-F199-490E-82E6-5A4BAD868430}"/>
              </a:ext>
            </a:extLst>
          </p:cNvPr>
          <p:cNvGrpSpPr/>
          <p:nvPr/>
        </p:nvGrpSpPr>
        <p:grpSpPr>
          <a:xfrm>
            <a:off x="4352476" y="5775995"/>
            <a:ext cx="7330738" cy="566847"/>
            <a:chOff x="4352476" y="5846959"/>
            <a:chExt cx="7330738" cy="566847"/>
          </a:xfrm>
        </p:grpSpPr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A4C125F3-E43C-49AE-A90C-37E6A6F10B6C}"/>
                </a:ext>
              </a:extLst>
            </p:cNvPr>
            <p:cNvSpPr txBox="1"/>
            <p:nvPr/>
          </p:nvSpPr>
          <p:spPr>
            <a:xfrm>
              <a:off x="4989557" y="5904415"/>
              <a:ext cx="6693657" cy="461665"/>
            </a:xfrm>
            <a:prstGeom prst="rect">
              <a:avLst/>
            </a:prstGeom>
            <a:noFill/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rgbClr val="C00000"/>
                  </a:solidFill>
                </a:rPr>
                <a:t>in reciprocal space resembles                  very much</a:t>
              </a:r>
              <a:endParaRPr lang="zh-CN" altLang="en-US" sz="2400" b="1" dirty="0">
                <a:solidFill>
                  <a:srgbClr val="C00000"/>
                </a:solidFill>
              </a:endParaRPr>
            </a:p>
          </p:txBody>
        </p:sp>
        <p:pic>
          <p:nvPicPr>
            <p:cNvPr id="48" name="图片 47">
              <a:extLst>
                <a:ext uri="{FF2B5EF4-FFF2-40B4-BE49-F238E27FC236}">
                  <a16:creationId xmlns:a16="http://schemas.microsoft.com/office/drawing/2014/main" id="{EE3833FA-0CE6-4250-8ECE-A7D167DB27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5614" b="41362"/>
            <a:stretch/>
          </p:blipFill>
          <p:spPr>
            <a:xfrm>
              <a:off x="4352476" y="5857532"/>
              <a:ext cx="740122" cy="556274"/>
            </a:xfrm>
            <a:prstGeom prst="rect">
              <a:avLst/>
            </a:prstGeom>
          </p:spPr>
        </p:pic>
        <p:pic>
          <p:nvPicPr>
            <p:cNvPr id="49" name="图片 48">
              <a:extLst>
                <a:ext uri="{FF2B5EF4-FFF2-40B4-BE49-F238E27FC236}">
                  <a16:creationId xmlns:a16="http://schemas.microsoft.com/office/drawing/2014/main" id="{DD926B51-F6D0-4D41-83B4-DDBBEC86B8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435" b="38583"/>
            <a:stretch/>
          </p:blipFill>
          <p:spPr>
            <a:xfrm>
              <a:off x="8867796" y="5846959"/>
              <a:ext cx="1177274" cy="566847"/>
            </a:xfrm>
            <a:prstGeom prst="rect">
              <a:avLst/>
            </a:prstGeom>
          </p:spPr>
        </p:pic>
      </p:grpSp>
      <p:sp>
        <p:nvSpPr>
          <p:cNvPr id="33" name="文本框 32">
            <a:extLst>
              <a:ext uri="{FF2B5EF4-FFF2-40B4-BE49-F238E27FC236}">
                <a16:creationId xmlns:a16="http://schemas.microsoft.com/office/drawing/2014/main" id="{01DAFEE8-45C8-4033-AD2B-5B7E63F0859A}"/>
              </a:ext>
            </a:extLst>
          </p:cNvPr>
          <p:cNvSpPr txBox="1"/>
          <p:nvPr/>
        </p:nvSpPr>
        <p:spPr>
          <a:xfrm>
            <a:off x="4172288" y="6413806"/>
            <a:ext cx="4082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Wang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Zhao, arXiv: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2203.12480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2022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92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B2D2703D-4B50-4985-B8E3-5FB14F7FD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Methodology of DQMC (static disorder)</a:t>
            </a:r>
            <a:endParaRPr lang="zh-CN" altLang="en-US" dirty="0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2E413227-684A-4E51-A8D0-06C6CC033653}"/>
              </a:ext>
            </a:extLst>
          </p:cNvPr>
          <p:cNvSpPr txBox="1"/>
          <p:nvPr/>
        </p:nvSpPr>
        <p:spPr>
          <a:xfrm>
            <a:off x="3327229" y="1013911"/>
            <a:ext cx="2082800" cy="400110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accent5">
                    <a:lumMod val="50000"/>
                  </a:schemeClr>
                </a:solidFill>
              </a:rPr>
              <a:t>Zero-order term:</a:t>
            </a:r>
            <a:endParaRPr lang="zh-CN" alt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F9D113F5-9D23-4B22-B288-B6C6FA36B88E}"/>
              </a:ext>
            </a:extLst>
          </p:cNvPr>
          <p:cNvSpPr txBox="1"/>
          <p:nvPr/>
        </p:nvSpPr>
        <p:spPr>
          <a:xfrm>
            <a:off x="2844007" y="1612783"/>
            <a:ext cx="6500055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accent5">
                    <a:lumMod val="50000"/>
                  </a:schemeClr>
                </a:solidFill>
              </a:rPr>
              <a:t>Expanding Partition function into infinite series</a:t>
            </a:r>
            <a:endParaRPr lang="zh-CN" alt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B3AF649-4684-4DFF-AD12-199F11EF6C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63" y="1012344"/>
            <a:ext cx="2082801" cy="38488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B5AF36C-1A9B-4132-BB41-EECD54F1F6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727" y="1015018"/>
            <a:ext cx="1282827" cy="37399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C503BBB-DB0B-44BA-8778-3AEE35D6ED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872" y="1007803"/>
            <a:ext cx="2991453" cy="709264"/>
          </a:xfrm>
          <a:prstGeom prst="rect">
            <a:avLst/>
          </a:prstGeom>
        </p:spPr>
      </p:pic>
      <p:sp>
        <p:nvSpPr>
          <p:cNvPr id="54" name="文本框 53">
            <a:extLst>
              <a:ext uri="{FF2B5EF4-FFF2-40B4-BE49-F238E27FC236}">
                <a16:creationId xmlns:a16="http://schemas.microsoft.com/office/drawing/2014/main" id="{BB53DC42-AFA1-4026-83A9-26D790FB72BB}"/>
              </a:ext>
            </a:extLst>
          </p:cNvPr>
          <p:cNvSpPr txBox="1"/>
          <p:nvPr/>
        </p:nvSpPr>
        <p:spPr>
          <a:xfrm>
            <a:off x="6888011" y="1013911"/>
            <a:ext cx="2082800" cy="400110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accent5">
                    <a:lumMod val="50000"/>
                  </a:schemeClr>
                </a:solidFill>
              </a:rPr>
              <a:t>Interaction term:</a:t>
            </a:r>
            <a:endParaRPr lang="zh-CN" alt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80F8D7AC-2B29-4882-A933-C0CCAB82AEB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91" y="2152286"/>
            <a:ext cx="10219185" cy="1806025"/>
          </a:xfrm>
          <a:prstGeom prst="rect">
            <a:avLst/>
          </a:prstGeom>
        </p:spPr>
      </p:pic>
      <p:grpSp>
        <p:nvGrpSpPr>
          <p:cNvPr id="62" name="组合 61">
            <a:extLst>
              <a:ext uri="{FF2B5EF4-FFF2-40B4-BE49-F238E27FC236}">
                <a16:creationId xmlns:a16="http://schemas.microsoft.com/office/drawing/2014/main" id="{E445D2AB-5947-45AC-A1ED-998B278928FC}"/>
              </a:ext>
            </a:extLst>
          </p:cNvPr>
          <p:cNvGrpSpPr/>
          <p:nvPr/>
        </p:nvGrpSpPr>
        <p:grpSpPr>
          <a:xfrm>
            <a:off x="7586417" y="3154819"/>
            <a:ext cx="4430933" cy="986240"/>
            <a:chOff x="7323698" y="3157024"/>
            <a:chExt cx="4430933" cy="986240"/>
          </a:xfrm>
        </p:grpSpPr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EA6695A2-EDD4-41B8-B940-FB9E1A8A31E6}"/>
                </a:ext>
              </a:extLst>
            </p:cNvPr>
            <p:cNvSpPr/>
            <p:nvPr/>
          </p:nvSpPr>
          <p:spPr>
            <a:xfrm>
              <a:off x="7323698" y="3157024"/>
              <a:ext cx="4430933" cy="98624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5" name="图片 54">
              <a:extLst>
                <a:ext uri="{FF2B5EF4-FFF2-40B4-BE49-F238E27FC236}">
                  <a16:creationId xmlns:a16="http://schemas.microsoft.com/office/drawing/2014/main" id="{4E29B8FD-1CF5-44E7-B671-23BFF308C3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49" r="29700" b="76598"/>
            <a:stretch/>
          </p:blipFill>
          <p:spPr>
            <a:xfrm>
              <a:off x="7553129" y="3420192"/>
              <a:ext cx="3992035" cy="459905"/>
            </a:xfrm>
            <a:prstGeom prst="rect">
              <a:avLst/>
            </a:prstGeom>
          </p:spPr>
        </p:pic>
      </p:grp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9AECC96E-D133-4E45-9411-10F52D9EEACB}"/>
              </a:ext>
            </a:extLst>
          </p:cNvPr>
          <p:cNvCxnSpPr>
            <a:cxnSpLocks/>
          </p:cNvCxnSpPr>
          <p:nvPr/>
        </p:nvCxnSpPr>
        <p:spPr>
          <a:xfrm>
            <a:off x="6888011" y="2812091"/>
            <a:ext cx="1396812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>
            <a:extLst>
              <a:ext uri="{FF2B5EF4-FFF2-40B4-BE49-F238E27FC236}">
                <a16:creationId xmlns:a16="http://schemas.microsoft.com/office/drawing/2014/main" id="{C9CA5970-6779-447E-8AC9-E74B0746BDB5}"/>
              </a:ext>
            </a:extLst>
          </p:cNvPr>
          <p:cNvCxnSpPr>
            <a:cxnSpLocks/>
          </p:cNvCxnSpPr>
          <p:nvPr/>
        </p:nvCxnSpPr>
        <p:spPr>
          <a:xfrm>
            <a:off x="4835691" y="3767131"/>
            <a:ext cx="205232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941F69EB-BE89-4846-A420-A0F9D753EF2A}"/>
              </a:ext>
            </a:extLst>
          </p:cNvPr>
          <p:cNvGrpSpPr/>
          <p:nvPr/>
        </p:nvGrpSpPr>
        <p:grpSpPr>
          <a:xfrm>
            <a:off x="10109418" y="1738705"/>
            <a:ext cx="1676980" cy="461665"/>
            <a:chOff x="10260531" y="1743699"/>
            <a:chExt cx="1676980" cy="461665"/>
          </a:xfrm>
        </p:grpSpPr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75FA10A9-B32A-4F4E-A61D-52081272F907}"/>
                </a:ext>
              </a:extLst>
            </p:cNvPr>
            <p:cNvSpPr/>
            <p:nvPr/>
          </p:nvSpPr>
          <p:spPr>
            <a:xfrm>
              <a:off x="10260531" y="1743699"/>
              <a:ext cx="1676980" cy="46166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9" name="图片 58">
              <a:extLst>
                <a:ext uri="{FF2B5EF4-FFF2-40B4-BE49-F238E27FC236}">
                  <a16:creationId xmlns:a16="http://schemas.microsoft.com/office/drawing/2014/main" id="{96A88E54-227C-4EF1-B451-0BA7E3D3D4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113" t="19973" r="1290" b="61393"/>
            <a:stretch/>
          </p:blipFill>
          <p:spPr>
            <a:xfrm>
              <a:off x="10404174" y="1843615"/>
              <a:ext cx="1454151" cy="328295"/>
            </a:xfrm>
            <a:prstGeom prst="rect">
              <a:avLst/>
            </a:prstGeom>
          </p:spPr>
        </p:pic>
      </p:grpSp>
      <p:sp>
        <p:nvSpPr>
          <p:cNvPr id="63" name="箭头: 左右 62">
            <a:extLst>
              <a:ext uri="{FF2B5EF4-FFF2-40B4-BE49-F238E27FC236}">
                <a16:creationId xmlns:a16="http://schemas.microsoft.com/office/drawing/2014/main" id="{04902221-0C39-4E5F-9909-E66741C6B3E5}"/>
              </a:ext>
            </a:extLst>
          </p:cNvPr>
          <p:cNvSpPr/>
          <p:nvPr/>
        </p:nvSpPr>
        <p:spPr>
          <a:xfrm rot="426999">
            <a:off x="6948236" y="3344883"/>
            <a:ext cx="644893" cy="254030"/>
          </a:xfrm>
          <a:prstGeom prst="leftRightArrow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箭头: 左右 63">
            <a:extLst>
              <a:ext uri="{FF2B5EF4-FFF2-40B4-BE49-F238E27FC236}">
                <a16:creationId xmlns:a16="http://schemas.microsoft.com/office/drawing/2014/main" id="{40E7309C-FB4F-4024-BF66-E0C5BB9737E5}"/>
              </a:ext>
            </a:extLst>
          </p:cNvPr>
          <p:cNvSpPr/>
          <p:nvPr/>
        </p:nvSpPr>
        <p:spPr>
          <a:xfrm rot="19267385">
            <a:off x="9688580" y="2112480"/>
            <a:ext cx="491983" cy="175778"/>
          </a:xfrm>
          <a:prstGeom prst="leftRightArrow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DA0D0248-2EC9-49DD-9B00-99A314BB91DB}"/>
              </a:ext>
            </a:extLst>
          </p:cNvPr>
          <p:cNvSpPr txBox="1"/>
          <p:nvPr/>
        </p:nvSpPr>
        <p:spPr>
          <a:xfrm>
            <a:off x="662663" y="4183040"/>
            <a:ext cx="11066419" cy="461665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accent5">
                    <a:lumMod val="75000"/>
                  </a:schemeClr>
                </a:solidFill>
              </a:rPr>
              <a:t>This expression is analytic and </a:t>
            </a:r>
            <a:r>
              <a:rPr lang="en-US" altLang="zh-CN" sz="2400" b="1" dirty="0"/>
              <a:t>may be suitable </a:t>
            </a:r>
            <a:r>
              <a:rPr lang="en-US" altLang="zh-CN" sz="2400" b="1" dirty="0">
                <a:solidFill>
                  <a:schemeClr val="accent5">
                    <a:lumMod val="75000"/>
                  </a:schemeClr>
                </a:solidFill>
              </a:rPr>
              <a:t>for the Monte Carlo implementation …</a:t>
            </a:r>
            <a:endParaRPr lang="zh-CN" altLang="en-US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文本框 68">
                <a:extLst>
                  <a:ext uri="{FF2B5EF4-FFF2-40B4-BE49-F238E27FC236}">
                    <a16:creationId xmlns:a16="http://schemas.microsoft.com/office/drawing/2014/main" id="{CD50E2F3-0CE0-4509-A491-E49335A2F0AA}"/>
                  </a:ext>
                </a:extLst>
              </p:cNvPr>
              <p:cNvSpPr txBox="1"/>
              <p:nvPr/>
            </p:nvSpPr>
            <p:spPr>
              <a:xfrm>
                <a:off x="944269" y="4703488"/>
                <a:ext cx="10954659" cy="989053"/>
              </a:xfrm>
              <a:prstGeom prst="rect">
                <a:avLst/>
              </a:prstGeom>
              <a:noFill/>
              <a:effectLst>
                <a:softEdge rad="127000"/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>
                    <a:solidFill>
                      <a:srgbClr val="C00000"/>
                    </a:solidFill>
                  </a:rPr>
                  <a:t>But most of the terms cancel out with each other to give a zero average due to the random nature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zh-CN" alt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altLang="zh-CN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sub>
                    </m:sSub>
                  </m:oMath>
                </a14:m>
                <a:r>
                  <a:rPr lang="en-US" altLang="zh-CN" sz="2800" b="1" dirty="0">
                    <a:solidFill>
                      <a:srgbClr val="C00000"/>
                    </a:solidFill>
                  </a:rPr>
                  <a:t>.</a:t>
                </a:r>
                <a:endParaRPr lang="zh-CN" altLang="en-US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9" name="文本框 68">
                <a:extLst>
                  <a:ext uri="{FF2B5EF4-FFF2-40B4-BE49-F238E27FC236}">
                    <a16:creationId xmlns:a16="http://schemas.microsoft.com/office/drawing/2014/main" id="{CD50E2F3-0CE0-4509-A491-E49335A2F0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269" y="4703488"/>
                <a:ext cx="10954659" cy="989053"/>
              </a:xfrm>
              <a:prstGeom prst="rect">
                <a:avLst/>
              </a:prstGeom>
              <a:blipFill>
                <a:blip r:embed="rId9"/>
                <a:stretch>
                  <a:fillRect l="-1169" t="-6173" b="-13580"/>
                </a:stretch>
              </a:blipFill>
              <a:effectLst>
                <a:softEdge rad="127000"/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文本框 70">
                <a:extLst>
                  <a:ext uri="{FF2B5EF4-FFF2-40B4-BE49-F238E27FC236}">
                    <a16:creationId xmlns:a16="http://schemas.microsoft.com/office/drawing/2014/main" id="{81209D2B-5BD2-4EAC-B12E-5744F7F4C818}"/>
                  </a:ext>
                </a:extLst>
              </p:cNvPr>
              <p:cNvSpPr txBox="1"/>
              <p:nvPr/>
            </p:nvSpPr>
            <p:spPr>
              <a:xfrm>
                <a:off x="944269" y="5761447"/>
                <a:ext cx="10954659" cy="523220"/>
              </a:xfrm>
              <a:prstGeom prst="rect">
                <a:avLst/>
              </a:prstGeom>
              <a:noFill/>
              <a:effectLst>
                <a:softEdge rad="127000"/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>
                    <a:solidFill>
                      <a:srgbClr val="C00000"/>
                    </a:solidFill>
                  </a:rPr>
                  <a:t>Must find a way to pick out the terms that really contribute to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altLang="zh-CN" sz="2800" b="1" dirty="0">
                    <a:solidFill>
                      <a:srgbClr val="C00000"/>
                    </a:solidFill>
                  </a:rPr>
                  <a:t> …</a:t>
                </a:r>
                <a:endParaRPr lang="zh-CN" altLang="en-US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1" name="文本框 70">
                <a:extLst>
                  <a:ext uri="{FF2B5EF4-FFF2-40B4-BE49-F238E27FC236}">
                    <a16:creationId xmlns:a16="http://schemas.microsoft.com/office/drawing/2014/main" id="{81209D2B-5BD2-4EAC-B12E-5744F7F4C8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269" y="5761447"/>
                <a:ext cx="10954659" cy="523220"/>
              </a:xfrm>
              <a:prstGeom prst="rect">
                <a:avLst/>
              </a:prstGeom>
              <a:blipFill>
                <a:blip r:embed="rId10"/>
                <a:stretch>
                  <a:fillRect l="-1169" t="-10465" b="-32558"/>
                </a:stretch>
              </a:blipFill>
              <a:effectLst>
                <a:softEdge rad="127000"/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文本框 71">
            <a:extLst>
              <a:ext uri="{FF2B5EF4-FFF2-40B4-BE49-F238E27FC236}">
                <a16:creationId xmlns:a16="http://schemas.microsoft.com/office/drawing/2014/main" id="{FDB8BCDE-64EF-4FB2-873A-4CE0DDE9238E}"/>
              </a:ext>
            </a:extLst>
          </p:cNvPr>
          <p:cNvSpPr txBox="1"/>
          <p:nvPr/>
        </p:nvSpPr>
        <p:spPr>
          <a:xfrm>
            <a:off x="656063" y="6356350"/>
            <a:ext cx="7273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Wang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Zhao, arXiv: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2203.12480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2022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灯片编号占位符 1">
            <a:extLst>
              <a:ext uri="{FF2B5EF4-FFF2-40B4-BE49-F238E27FC236}">
                <a16:creationId xmlns:a16="http://schemas.microsoft.com/office/drawing/2014/main" id="{3CC10C34-6F04-4AD0-837A-9A1F4208D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4450" y="6356350"/>
            <a:ext cx="1446229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13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9797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/>
      <p:bldP spid="69" grpId="0"/>
      <p:bldP spid="7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B2D2703D-4B50-4985-B8E3-5FB14F7FD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Methodology of DQMC (static disorder)</a:t>
            </a:r>
            <a:endParaRPr lang="zh-CN" altLang="en-US" dirty="0"/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F9D113F5-9D23-4B22-B288-B6C6FA36B88E}"/>
              </a:ext>
            </a:extLst>
          </p:cNvPr>
          <p:cNvSpPr txBox="1"/>
          <p:nvPr/>
        </p:nvSpPr>
        <p:spPr>
          <a:xfrm>
            <a:off x="2844007" y="958265"/>
            <a:ext cx="6500055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accent5">
                    <a:lumMod val="50000"/>
                  </a:schemeClr>
                </a:solidFill>
              </a:rPr>
              <a:t>Generalized Wick’s</a:t>
            </a:r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zh-CN" sz="2400" b="1" dirty="0">
                <a:solidFill>
                  <a:schemeClr val="accent5">
                    <a:lumMod val="50000"/>
                  </a:schemeClr>
                </a:solidFill>
              </a:rPr>
              <a:t>theorem for static disorder</a:t>
            </a: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825EE02E-EEE6-4115-AD7D-1E2DAC271B97}"/>
              </a:ext>
            </a:extLst>
          </p:cNvPr>
          <p:cNvGrpSpPr/>
          <p:nvPr/>
        </p:nvGrpSpPr>
        <p:grpSpPr>
          <a:xfrm>
            <a:off x="1801680" y="1810448"/>
            <a:ext cx="8584707" cy="1804799"/>
            <a:chOff x="279646" y="1706271"/>
            <a:chExt cx="8584707" cy="1804799"/>
          </a:xfrm>
        </p:grpSpPr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04522FAD-18DA-422B-8DD5-AD7FC4E70E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646" y="1706271"/>
              <a:ext cx="8584707" cy="662578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E0BEDDB1-EF85-41A5-A578-71BFF71C55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74"/>
            <a:stretch/>
          </p:blipFill>
          <p:spPr>
            <a:xfrm>
              <a:off x="955618" y="2541369"/>
              <a:ext cx="7908735" cy="969701"/>
            </a:xfrm>
            <a:prstGeom prst="rect">
              <a:avLst/>
            </a:prstGeom>
          </p:spPr>
        </p:pic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E3C015A4-BFA5-4626-B88B-24597AC69656}"/>
              </a:ext>
            </a:extLst>
          </p:cNvPr>
          <p:cNvGrpSpPr/>
          <p:nvPr/>
        </p:nvGrpSpPr>
        <p:grpSpPr>
          <a:xfrm>
            <a:off x="500674" y="4418319"/>
            <a:ext cx="11186720" cy="1730676"/>
            <a:chOff x="500674" y="4239767"/>
            <a:chExt cx="11186720" cy="1730676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3B6E9505-DCEC-4FC7-AADB-243DB1EAAA3B}"/>
                </a:ext>
              </a:extLst>
            </p:cNvPr>
            <p:cNvGrpSpPr/>
            <p:nvPr/>
          </p:nvGrpSpPr>
          <p:grpSpPr>
            <a:xfrm>
              <a:off x="500674" y="4239767"/>
              <a:ext cx="11186720" cy="1730676"/>
              <a:chOff x="500674" y="4620126"/>
              <a:chExt cx="11186720" cy="1730676"/>
            </a:xfrm>
          </p:grpSpPr>
          <p:pic>
            <p:nvPicPr>
              <p:cNvPr id="7" name="图片 6">
                <a:extLst>
                  <a:ext uri="{FF2B5EF4-FFF2-40B4-BE49-F238E27FC236}">
                    <a16:creationId xmlns:a16="http://schemas.microsoft.com/office/drawing/2014/main" id="{49AF2772-EF85-4E95-A8FE-C2DA863E67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6726" y="4633376"/>
                <a:ext cx="10878548" cy="1673623"/>
              </a:xfrm>
              <a:prstGeom prst="rect">
                <a:avLst/>
              </a:prstGeom>
            </p:spPr>
          </p:pic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9767D91C-298B-407C-95EA-6EAEA1E2965D}"/>
                  </a:ext>
                </a:extLst>
              </p:cNvPr>
              <p:cNvSpPr/>
              <p:nvPr/>
            </p:nvSpPr>
            <p:spPr>
              <a:xfrm>
                <a:off x="500674" y="4620126"/>
                <a:ext cx="11186720" cy="1730676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F975E46B-FF97-4D3E-B1B2-052B8B134000}"/>
                </a:ext>
              </a:extLst>
            </p:cNvPr>
            <p:cNvCxnSpPr>
              <a:cxnSpLocks/>
            </p:cNvCxnSpPr>
            <p:nvPr/>
          </p:nvCxnSpPr>
          <p:spPr>
            <a:xfrm>
              <a:off x="9667574" y="5523580"/>
              <a:ext cx="1064595" cy="0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1DFAD635-986C-4F31-8355-CDF002825A64}"/>
                  </a:ext>
                </a:extLst>
              </p:cNvPr>
              <p:cNvSpPr txBox="1"/>
              <p:nvPr/>
            </p:nvSpPr>
            <p:spPr>
              <a:xfrm>
                <a:off x="908441" y="3691165"/>
                <a:ext cx="10954659" cy="494879"/>
              </a:xfrm>
              <a:prstGeom prst="rect">
                <a:avLst/>
              </a:prstGeom>
              <a:noFill/>
              <a:effectLst>
                <a:softEdge rad="127000"/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C00000"/>
                    </a:solidFill>
                  </a:rPr>
                  <a:t>Terms in which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𝒒</m:t>
                        </m:r>
                      </m:sub>
                    </m:sSub>
                  </m:oMath>
                </a14:m>
                <a:r>
                  <a:rPr lang="en-US" altLang="zh-CN" sz="2400" b="1" dirty="0">
                    <a:solidFill>
                      <a:srgbClr val="C00000"/>
                    </a:solidFill>
                  </a:rPr>
                  <a:t> are in pairwise combination with each other contribute to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altLang="zh-CN" sz="2400" b="1" dirty="0">
                    <a:solidFill>
                      <a:srgbClr val="C00000"/>
                    </a:solidFill>
                  </a:rPr>
                  <a:t>.</a:t>
                </a:r>
                <a:endParaRPr lang="zh-CN" alt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1DFAD635-986C-4F31-8355-CDF002825A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441" y="3691165"/>
                <a:ext cx="10954659" cy="494879"/>
              </a:xfrm>
              <a:prstGeom prst="rect">
                <a:avLst/>
              </a:prstGeom>
              <a:blipFill>
                <a:blip r:embed="rId6"/>
                <a:stretch>
                  <a:fillRect l="-835" t="-8642" b="-22222"/>
                </a:stretch>
              </a:blipFill>
              <a:effectLst>
                <a:softEdge rad="127000"/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文本框 34">
            <a:extLst>
              <a:ext uri="{FF2B5EF4-FFF2-40B4-BE49-F238E27FC236}">
                <a16:creationId xmlns:a16="http://schemas.microsoft.com/office/drawing/2014/main" id="{6CB08F0A-F9E4-4072-8753-69F5D8866523}"/>
              </a:ext>
            </a:extLst>
          </p:cNvPr>
          <p:cNvSpPr txBox="1"/>
          <p:nvPr/>
        </p:nvSpPr>
        <p:spPr>
          <a:xfrm>
            <a:off x="2844007" y="1334420"/>
            <a:ext cx="6500055" cy="40011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/>
              <a:t>(Proven by the </a:t>
            </a:r>
            <a:r>
              <a:rPr lang="en-US" altLang="zh-CN" sz="2000" b="1" u="sng" dirty="0"/>
              <a:t>central limit theorem</a:t>
            </a:r>
            <a:r>
              <a:rPr lang="en-US" altLang="zh-CN" sz="2000" b="1" dirty="0"/>
              <a:t>)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44ADA6F3-537D-4EA4-823D-889E65A8EBA3}"/>
              </a:ext>
            </a:extLst>
          </p:cNvPr>
          <p:cNvSpPr txBox="1"/>
          <p:nvPr/>
        </p:nvSpPr>
        <p:spPr>
          <a:xfrm>
            <a:off x="656063" y="6356350"/>
            <a:ext cx="7273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Wang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Zhao, arXiv: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2203.12480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2022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灯片编号占位符 1">
            <a:extLst>
              <a:ext uri="{FF2B5EF4-FFF2-40B4-BE49-F238E27FC236}">
                <a16:creationId xmlns:a16="http://schemas.microsoft.com/office/drawing/2014/main" id="{24653D3E-D180-44DC-817D-C3E9179FA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4450" y="6356350"/>
            <a:ext cx="1446229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14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75889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>
            <a:extLst>
              <a:ext uri="{FF2B5EF4-FFF2-40B4-BE49-F238E27FC236}">
                <a16:creationId xmlns:a16="http://schemas.microsoft.com/office/drawing/2014/main" id="{B35F6E89-3511-4C18-B049-7F8BC2709E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348" y="5620489"/>
            <a:ext cx="4034596" cy="54109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463462A-90FD-46B2-B02B-1EB9A49B488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563" y="4502500"/>
            <a:ext cx="6538636" cy="663008"/>
          </a:xfrm>
          <a:prstGeom prst="rect">
            <a:avLst/>
          </a:prstGeom>
        </p:spPr>
      </p:pic>
      <p:sp>
        <p:nvSpPr>
          <p:cNvPr id="4" name="标题 3">
            <a:extLst>
              <a:ext uri="{FF2B5EF4-FFF2-40B4-BE49-F238E27FC236}">
                <a16:creationId xmlns:a16="http://schemas.microsoft.com/office/drawing/2014/main" id="{B2D2703D-4B50-4985-B8E3-5FB14F7FD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One-dimensional molecular chain model</a:t>
            </a:r>
            <a:endParaRPr lang="zh-CN" altLang="en-US" dirty="0"/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44ADA6F3-537D-4EA4-823D-889E65A8EBA3}"/>
              </a:ext>
            </a:extLst>
          </p:cNvPr>
          <p:cNvSpPr txBox="1"/>
          <p:nvPr/>
        </p:nvSpPr>
        <p:spPr>
          <a:xfrm>
            <a:off x="656063" y="6356350"/>
            <a:ext cx="7273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Wang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Zhao, arXiv: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2203.12480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2022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8866B6A1-9A66-4964-86B9-3704ECFD238B}"/>
              </a:ext>
            </a:extLst>
          </p:cNvPr>
          <p:cNvGrpSpPr/>
          <p:nvPr/>
        </p:nvGrpSpPr>
        <p:grpSpPr>
          <a:xfrm>
            <a:off x="808131" y="898015"/>
            <a:ext cx="10575738" cy="769441"/>
            <a:chOff x="1259482" y="979295"/>
            <a:chExt cx="10575738" cy="769441"/>
          </a:xfrm>
        </p:grpSpPr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id="{8A7F14A9-828E-477D-A054-A29EDA70D300}"/>
                </a:ext>
              </a:extLst>
            </p:cNvPr>
            <p:cNvSpPr txBox="1"/>
            <p:nvPr/>
          </p:nvSpPr>
          <p:spPr>
            <a:xfrm>
              <a:off x="1259482" y="979295"/>
              <a:ext cx="126090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dirty="0">
                  <a:solidFill>
                    <a:srgbClr val="41719C"/>
                  </a:solidFill>
                </a:rPr>
                <a:t>…</a:t>
              </a:r>
              <a:endParaRPr lang="zh-CN" altLang="en-US" sz="4400" b="1" dirty="0">
                <a:solidFill>
                  <a:srgbClr val="41719C"/>
                </a:solidFill>
              </a:endParaRPr>
            </a:p>
          </p:txBody>
        </p:sp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857CF409-7CC0-45E6-90A9-4F91A25F25AF}"/>
                </a:ext>
              </a:extLst>
            </p:cNvPr>
            <p:cNvGrpSpPr/>
            <p:nvPr/>
          </p:nvGrpSpPr>
          <p:grpSpPr>
            <a:xfrm>
              <a:off x="2520391" y="1221131"/>
              <a:ext cx="8157939" cy="385012"/>
              <a:chOff x="2520391" y="1092876"/>
              <a:chExt cx="8157939" cy="38501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6A713A3F-2044-4DBF-84BA-115DA57F3B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20391" y="1272361"/>
                <a:ext cx="545331" cy="0"/>
              </a:xfrm>
              <a:prstGeom prst="line">
                <a:avLst/>
              </a:prstGeom>
              <a:ln w="571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>
                <a:extLst>
                  <a:ext uri="{FF2B5EF4-FFF2-40B4-BE49-F238E27FC236}">
                    <a16:creationId xmlns:a16="http://schemas.microsoft.com/office/drawing/2014/main" id="{8571A38D-AD0D-488B-8214-E93ACB26E6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71291" y="1440371"/>
                <a:ext cx="545331" cy="0"/>
              </a:xfrm>
              <a:prstGeom prst="line">
                <a:avLst/>
              </a:prstGeom>
              <a:ln w="571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>
                <a:extLst>
                  <a:ext uri="{FF2B5EF4-FFF2-40B4-BE49-F238E27FC236}">
                    <a16:creationId xmlns:a16="http://schemas.microsoft.com/office/drawing/2014/main" id="{39418E59-41D6-47A7-B463-762EDF672EC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22191" y="1202040"/>
                <a:ext cx="545331" cy="0"/>
              </a:xfrm>
              <a:prstGeom prst="line">
                <a:avLst/>
              </a:prstGeom>
              <a:ln w="571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>
                <a:extLst>
                  <a:ext uri="{FF2B5EF4-FFF2-40B4-BE49-F238E27FC236}">
                    <a16:creationId xmlns:a16="http://schemas.microsoft.com/office/drawing/2014/main" id="{E7A50529-0B8C-490D-893A-D1DEE3CE4E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86936" y="1477888"/>
                <a:ext cx="545331" cy="0"/>
              </a:xfrm>
              <a:prstGeom prst="line">
                <a:avLst/>
              </a:prstGeom>
              <a:ln w="571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>
                <a:extLst>
                  <a:ext uri="{FF2B5EF4-FFF2-40B4-BE49-F238E27FC236}">
                    <a16:creationId xmlns:a16="http://schemas.microsoft.com/office/drawing/2014/main" id="{39ADD800-7592-47F2-A6D2-E6DE5D39F4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37836" y="1308962"/>
                <a:ext cx="545331" cy="0"/>
              </a:xfrm>
              <a:prstGeom prst="line">
                <a:avLst/>
              </a:prstGeom>
              <a:ln w="571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>
                <a:extLst>
                  <a:ext uri="{FF2B5EF4-FFF2-40B4-BE49-F238E27FC236}">
                    <a16:creationId xmlns:a16="http://schemas.microsoft.com/office/drawing/2014/main" id="{9F7F136A-050C-4B0A-BBB1-80B53AF7DA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73784" y="1235761"/>
                <a:ext cx="545331" cy="0"/>
              </a:xfrm>
              <a:prstGeom prst="line">
                <a:avLst/>
              </a:prstGeom>
              <a:ln w="571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>
                <a:extLst>
                  <a:ext uri="{FF2B5EF4-FFF2-40B4-BE49-F238E27FC236}">
                    <a16:creationId xmlns:a16="http://schemas.microsoft.com/office/drawing/2014/main" id="{C8ACA2DC-D62C-4D43-B62A-1EDAE0E7AE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40057" y="1401871"/>
                <a:ext cx="545331" cy="0"/>
              </a:xfrm>
              <a:prstGeom prst="line">
                <a:avLst/>
              </a:prstGeom>
              <a:ln w="571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>
                <a:extLst>
                  <a:ext uri="{FF2B5EF4-FFF2-40B4-BE49-F238E27FC236}">
                    <a16:creationId xmlns:a16="http://schemas.microsoft.com/office/drawing/2014/main" id="{31A24B85-8CF2-4C7E-BD9E-855C7DD6FE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67829" y="1468263"/>
                <a:ext cx="545331" cy="0"/>
              </a:xfrm>
              <a:prstGeom prst="line">
                <a:avLst/>
              </a:prstGeom>
              <a:ln w="571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>
                <a:extLst>
                  <a:ext uri="{FF2B5EF4-FFF2-40B4-BE49-F238E27FC236}">
                    <a16:creationId xmlns:a16="http://schemas.microsoft.com/office/drawing/2014/main" id="{AC271BFB-83FA-427B-81F3-3E9C03B2B1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85976" y="1092876"/>
                <a:ext cx="545331" cy="0"/>
              </a:xfrm>
              <a:prstGeom prst="line">
                <a:avLst/>
              </a:prstGeom>
              <a:ln w="571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>
                <a:extLst>
                  <a:ext uri="{FF2B5EF4-FFF2-40B4-BE49-F238E27FC236}">
                    <a16:creationId xmlns:a16="http://schemas.microsoft.com/office/drawing/2014/main" id="{DECEE834-0E95-4D13-81DA-F77D16894A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32999" y="1308962"/>
                <a:ext cx="545331" cy="0"/>
              </a:xfrm>
              <a:prstGeom prst="line">
                <a:avLst/>
              </a:prstGeom>
              <a:ln w="571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EE79F11E-BD07-4055-ADE8-397E8D7423A2}"/>
                </a:ext>
              </a:extLst>
            </p:cNvPr>
            <p:cNvSpPr txBox="1"/>
            <p:nvPr/>
          </p:nvSpPr>
          <p:spPr>
            <a:xfrm>
              <a:off x="10574311" y="979295"/>
              <a:ext cx="126090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dirty="0">
                  <a:solidFill>
                    <a:srgbClr val="41719C"/>
                  </a:solidFill>
                </a:rPr>
                <a:t>…</a:t>
              </a:r>
              <a:endParaRPr lang="zh-CN" altLang="en-US" sz="4400" b="1" dirty="0">
                <a:solidFill>
                  <a:srgbClr val="41719C"/>
                </a:solidFill>
              </a:endParaRPr>
            </a:p>
          </p:txBody>
        </p:sp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C9793612-B954-4C67-958D-4876D1A303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944" y="2202761"/>
            <a:ext cx="2666609" cy="510568"/>
          </a:xfrm>
          <a:prstGeom prst="rect">
            <a:avLst/>
          </a:prstGeom>
        </p:spPr>
      </p:pic>
      <p:sp>
        <p:nvSpPr>
          <p:cNvPr id="33" name="文本框 32">
            <a:extLst>
              <a:ext uri="{FF2B5EF4-FFF2-40B4-BE49-F238E27FC236}">
                <a16:creationId xmlns:a16="http://schemas.microsoft.com/office/drawing/2014/main" id="{AFF0D9E6-C4CB-447F-80F7-DE9EEB2B6A7B}"/>
              </a:ext>
            </a:extLst>
          </p:cNvPr>
          <p:cNvSpPr txBox="1"/>
          <p:nvPr/>
        </p:nvSpPr>
        <p:spPr>
          <a:xfrm>
            <a:off x="410743" y="2177158"/>
            <a:ext cx="1336040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accent5">
                    <a:lumMod val="50000"/>
                  </a:schemeClr>
                </a:solidFill>
              </a:rPr>
              <a:t>Electron:</a:t>
            </a:r>
            <a:endParaRPr lang="zh-CN" alt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C61249EF-04C7-462C-A7FD-C4617D5C605C}"/>
              </a:ext>
            </a:extLst>
          </p:cNvPr>
          <p:cNvSpPr txBox="1"/>
          <p:nvPr/>
        </p:nvSpPr>
        <p:spPr>
          <a:xfrm>
            <a:off x="456968" y="5459800"/>
            <a:ext cx="1289815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accent5">
                    <a:lumMod val="50000"/>
                  </a:schemeClr>
                </a:solidFill>
              </a:rPr>
              <a:t>Static disorder:</a:t>
            </a:r>
            <a:endParaRPr lang="zh-CN" alt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03D2C500-96D1-4985-85C9-FCC60253F2A4}"/>
              </a:ext>
            </a:extLst>
          </p:cNvPr>
          <p:cNvSpPr txBox="1"/>
          <p:nvPr/>
        </p:nvSpPr>
        <p:spPr>
          <a:xfrm>
            <a:off x="410743" y="2958935"/>
            <a:ext cx="1336040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accent5">
                    <a:lumMod val="50000"/>
                  </a:schemeClr>
                </a:solidFill>
              </a:rPr>
              <a:t>Phonon:</a:t>
            </a:r>
            <a:endParaRPr lang="zh-CN" alt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C9E58022-86BC-40CF-AEB5-FCC051E0AB2C}"/>
              </a:ext>
            </a:extLst>
          </p:cNvPr>
          <p:cNvSpPr txBox="1"/>
          <p:nvPr/>
        </p:nvSpPr>
        <p:spPr>
          <a:xfrm>
            <a:off x="410744" y="4265273"/>
            <a:ext cx="1502200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accent5">
                    <a:lumMod val="50000"/>
                  </a:schemeClr>
                </a:solidFill>
              </a:rPr>
              <a:t>Electron-phonon interaction:</a:t>
            </a:r>
            <a:endParaRPr lang="zh-CN" alt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9" name="图片 38">
            <a:extLst>
              <a:ext uri="{FF2B5EF4-FFF2-40B4-BE49-F238E27FC236}">
                <a16:creationId xmlns:a16="http://schemas.microsoft.com/office/drawing/2014/main" id="{F3DC6BF5-02A0-4AC7-9C7C-FFF4910D3B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678" y="2915961"/>
            <a:ext cx="4603437" cy="1293069"/>
          </a:xfrm>
          <a:prstGeom prst="rect">
            <a:avLst/>
          </a:prstGeom>
        </p:spPr>
      </p:pic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C94190EE-782F-4BCF-BF87-3E0CF67B5DF0}"/>
              </a:ext>
            </a:extLst>
          </p:cNvPr>
          <p:cNvCxnSpPr/>
          <p:nvPr/>
        </p:nvCxnSpPr>
        <p:spPr>
          <a:xfrm>
            <a:off x="2532979" y="2509520"/>
            <a:ext cx="242011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40">
            <a:extLst>
              <a:ext uri="{FF2B5EF4-FFF2-40B4-BE49-F238E27FC236}">
                <a16:creationId xmlns:a16="http://schemas.microsoft.com/office/drawing/2014/main" id="{9FD9C815-91C6-4D7F-A9C8-E7B98BC27261}"/>
              </a:ext>
            </a:extLst>
          </p:cNvPr>
          <p:cNvSpPr txBox="1"/>
          <p:nvPr/>
        </p:nvSpPr>
        <p:spPr>
          <a:xfrm>
            <a:off x="1849630" y="1848626"/>
            <a:ext cx="1608707" cy="307777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Electronic coupling</a:t>
            </a:r>
            <a:endParaRPr lang="zh-CN" altLang="en-US" sz="1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4AF187E4-06C2-47AD-9CDA-6BCCE863154B}"/>
              </a:ext>
            </a:extLst>
          </p:cNvPr>
          <p:cNvCxnSpPr/>
          <p:nvPr/>
        </p:nvCxnSpPr>
        <p:spPr>
          <a:xfrm flipH="1" flipV="1">
            <a:off x="2380579" y="2107164"/>
            <a:ext cx="136985" cy="154136"/>
          </a:xfrm>
          <a:prstGeom prst="straightConnector1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95B964C6-F8F8-43AB-96B3-BB12D2A30014}"/>
              </a:ext>
            </a:extLst>
          </p:cNvPr>
          <p:cNvCxnSpPr>
            <a:cxnSpLocks/>
          </p:cNvCxnSpPr>
          <p:nvPr/>
        </p:nvCxnSpPr>
        <p:spPr>
          <a:xfrm>
            <a:off x="2642910" y="3533986"/>
            <a:ext cx="2342016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文本框 49">
            <a:extLst>
              <a:ext uri="{FF2B5EF4-FFF2-40B4-BE49-F238E27FC236}">
                <a16:creationId xmlns:a16="http://schemas.microsoft.com/office/drawing/2014/main" id="{D3E81833-168F-4756-8E90-3DA4AC9DA84F}"/>
              </a:ext>
            </a:extLst>
          </p:cNvPr>
          <p:cNvSpPr txBox="1"/>
          <p:nvPr/>
        </p:nvSpPr>
        <p:spPr>
          <a:xfrm>
            <a:off x="973194" y="3408242"/>
            <a:ext cx="1308100" cy="523220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Intramolecular phonon</a:t>
            </a:r>
            <a:endParaRPr lang="zh-CN" altLang="en-US" sz="1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51" name="直接箭头连接符 50">
            <a:extLst>
              <a:ext uri="{FF2B5EF4-FFF2-40B4-BE49-F238E27FC236}">
                <a16:creationId xmlns:a16="http://schemas.microsoft.com/office/drawing/2014/main" id="{BC8B987A-5D18-4433-BD40-9EA0002C8165}"/>
              </a:ext>
            </a:extLst>
          </p:cNvPr>
          <p:cNvCxnSpPr>
            <a:cxnSpLocks/>
          </p:cNvCxnSpPr>
          <p:nvPr/>
        </p:nvCxnSpPr>
        <p:spPr>
          <a:xfrm flipH="1">
            <a:off x="2200541" y="3411612"/>
            <a:ext cx="360075" cy="67766"/>
          </a:xfrm>
          <a:prstGeom prst="straightConnector1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>
            <a:extLst>
              <a:ext uri="{FF2B5EF4-FFF2-40B4-BE49-F238E27FC236}">
                <a16:creationId xmlns:a16="http://schemas.microsoft.com/office/drawing/2014/main" id="{E9F1B3AF-8546-43E2-9015-9EA95A998B8E}"/>
              </a:ext>
            </a:extLst>
          </p:cNvPr>
          <p:cNvCxnSpPr>
            <a:cxnSpLocks/>
          </p:cNvCxnSpPr>
          <p:nvPr/>
        </p:nvCxnSpPr>
        <p:spPr>
          <a:xfrm>
            <a:off x="2532979" y="4212416"/>
            <a:ext cx="4047913" cy="0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>
            <a:extLst>
              <a:ext uri="{FF2B5EF4-FFF2-40B4-BE49-F238E27FC236}">
                <a16:creationId xmlns:a16="http://schemas.microsoft.com/office/drawing/2014/main" id="{1B52724C-1F12-49D3-B4FD-8CA3EC09C11F}"/>
              </a:ext>
            </a:extLst>
          </p:cNvPr>
          <p:cNvCxnSpPr>
            <a:cxnSpLocks/>
          </p:cNvCxnSpPr>
          <p:nvPr/>
        </p:nvCxnSpPr>
        <p:spPr>
          <a:xfrm>
            <a:off x="5195610" y="3533986"/>
            <a:ext cx="919616" cy="0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框 53">
            <a:extLst>
              <a:ext uri="{FF2B5EF4-FFF2-40B4-BE49-F238E27FC236}">
                <a16:creationId xmlns:a16="http://schemas.microsoft.com/office/drawing/2014/main" id="{FC9AC9CC-FD6F-4247-BAE9-FE98905CB8FA}"/>
              </a:ext>
            </a:extLst>
          </p:cNvPr>
          <p:cNvSpPr txBox="1"/>
          <p:nvPr/>
        </p:nvSpPr>
        <p:spPr>
          <a:xfrm>
            <a:off x="6442661" y="2982302"/>
            <a:ext cx="1308100" cy="523220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Intermolecular phonon</a:t>
            </a:r>
            <a:endParaRPr lang="zh-CN" altLang="en-US" sz="14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55" name="直接箭头连接符 54">
            <a:extLst>
              <a:ext uri="{FF2B5EF4-FFF2-40B4-BE49-F238E27FC236}">
                <a16:creationId xmlns:a16="http://schemas.microsoft.com/office/drawing/2014/main" id="{89F2832D-2AAA-4878-B6EE-FD5602B45A3C}"/>
              </a:ext>
            </a:extLst>
          </p:cNvPr>
          <p:cNvCxnSpPr>
            <a:cxnSpLocks/>
            <a:endCxn id="54" idx="1"/>
          </p:cNvCxnSpPr>
          <p:nvPr/>
        </p:nvCxnSpPr>
        <p:spPr>
          <a:xfrm flipV="1">
            <a:off x="6081774" y="3243912"/>
            <a:ext cx="360887" cy="109492"/>
          </a:xfrm>
          <a:prstGeom prst="straightConnector1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箭头连接符 57">
            <a:extLst>
              <a:ext uri="{FF2B5EF4-FFF2-40B4-BE49-F238E27FC236}">
                <a16:creationId xmlns:a16="http://schemas.microsoft.com/office/drawing/2014/main" id="{65BFC01A-3997-4FE3-A2E0-B84C123E94C8}"/>
              </a:ext>
            </a:extLst>
          </p:cNvPr>
          <p:cNvCxnSpPr>
            <a:cxnSpLocks/>
          </p:cNvCxnSpPr>
          <p:nvPr/>
        </p:nvCxnSpPr>
        <p:spPr>
          <a:xfrm flipV="1">
            <a:off x="6523115" y="3445495"/>
            <a:ext cx="57777" cy="485967"/>
          </a:xfrm>
          <a:prstGeom prst="straightConnector1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>
            <a:extLst>
              <a:ext uri="{FF2B5EF4-FFF2-40B4-BE49-F238E27FC236}">
                <a16:creationId xmlns:a16="http://schemas.microsoft.com/office/drawing/2014/main" id="{9EC95965-DDBE-4748-B7F9-A053EA79DD11}"/>
              </a:ext>
            </a:extLst>
          </p:cNvPr>
          <p:cNvCxnSpPr>
            <a:cxnSpLocks/>
          </p:cNvCxnSpPr>
          <p:nvPr/>
        </p:nvCxnSpPr>
        <p:spPr>
          <a:xfrm>
            <a:off x="2969859" y="5103706"/>
            <a:ext cx="1798320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箭头连接符 62">
            <a:extLst>
              <a:ext uri="{FF2B5EF4-FFF2-40B4-BE49-F238E27FC236}">
                <a16:creationId xmlns:a16="http://schemas.microsoft.com/office/drawing/2014/main" id="{CD69C5FE-642F-4344-81D2-9C4144495831}"/>
              </a:ext>
            </a:extLst>
          </p:cNvPr>
          <p:cNvCxnSpPr>
            <a:cxnSpLocks/>
          </p:cNvCxnSpPr>
          <p:nvPr/>
        </p:nvCxnSpPr>
        <p:spPr>
          <a:xfrm flipH="1">
            <a:off x="2380578" y="5985126"/>
            <a:ext cx="235313" cy="142572"/>
          </a:xfrm>
          <a:prstGeom prst="straightConnector1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文本框 63">
            <a:extLst>
              <a:ext uri="{FF2B5EF4-FFF2-40B4-BE49-F238E27FC236}">
                <a16:creationId xmlns:a16="http://schemas.microsoft.com/office/drawing/2014/main" id="{2B6791AF-8A41-47B6-84CC-EBF5B20D4C98}"/>
              </a:ext>
            </a:extLst>
          </p:cNvPr>
          <p:cNvSpPr txBox="1"/>
          <p:nvPr/>
        </p:nvSpPr>
        <p:spPr>
          <a:xfrm>
            <a:off x="1482130" y="6072380"/>
            <a:ext cx="1308100" cy="307777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Local </a:t>
            </a:r>
            <a:r>
              <a:rPr lang="en-US" altLang="zh-CN" sz="14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sd</a:t>
            </a:r>
            <a:endParaRPr lang="zh-CN" altLang="en-US" sz="1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65" name="直接连接符 64">
            <a:extLst>
              <a:ext uri="{FF2B5EF4-FFF2-40B4-BE49-F238E27FC236}">
                <a16:creationId xmlns:a16="http://schemas.microsoft.com/office/drawing/2014/main" id="{3F3BB3AE-D2B2-4B22-940B-D22B559D1956}"/>
              </a:ext>
            </a:extLst>
          </p:cNvPr>
          <p:cNvCxnSpPr>
            <a:cxnSpLocks/>
          </p:cNvCxnSpPr>
          <p:nvPr/>
        </p:nvCxnSpPr>
        <p:spPr>
          <a:xfrm>
            <a:off x="5042499" y="5103706"/>
            <a:ext cx="3526778" cy="0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箭头连接符 66">
            <a:extLst>
              <a:ext uri="{FF2B5EF4-FFF2-40B4-BE49-F238E27FC236}">
                <a16:creationId xmlns:a16="http://schemas.microsoft.com/office/drawing/2014/main" id="{753C6CF1-306E-4F62-9696-0AE5F0376387}"/>
              </a:ext>
            </a:extLst>
          </p:cNvPr>
          <p:cNvCxnSpPr>
            <a:cxnSpLocks/>
          </p:cNvCxnSpPr>
          <p:nvPr/>
        </p:nvCxnSpPr>
        <p:spPr>
          <a:xfrm flipV="1">
            <a:off x="7031498" y="4415672"/>
            <a:ext cx="291921" cy="132156"/>
          </a:xfrm>
          <a:prstGeom prst="straightConnector1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文本框 70">
            <a:extLst>
              <a:ext uri="{FF2B5EF4-FFF2-40B4-BE49-F238E27FC236}">
                <a16:creationId xmlns:a16="http://schemas.microsoft.com/office/drawing/2014/main" id="{AA29F174-D1DF-4728-BFF8-31A78784C4DC}"/>
              </a:ext>
            </a:extLst>
          </p:cNvPr>
          <p:cNvSpPr txBox="1"/>
          <p:nvPr/>
        </p:nvSpPr>
        <p:spPr>
          <a:xfrm>
            <a:off x="7323419" y="4239945"/>
            <a:ext cx="1308100" cy="307777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Nonlocal </a:t>
            </a:r>
            <a:r>
              <a:rPr lang="en-US" altLang="zh-CN" sz="14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el-ph</a:t>
            </a:r>
            <a:endParaRPr lang="zh-CN" altLang="en-US" sz="14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00AF907F-1BF9-4943-B67B-E823E4EE14C1}"/>
              </a:ext>
            </a:extLst>
          </p:cNvPr>
          <p:cNvCxnSpPr>
            <a:cxnSpLocks/>
          </p:cNvCxnSpPr>
          <p:nvPr/>
        </p:nvCxnSpPr>
        <p:spPr>
          <a:xfrm>
            <a:off x="2642910" y="6153536"/>
            <a:ext cx="1063549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C648BF12-F54A-42D1-B633-C79402D7B0F5}"/>
              </a:ext>
            </a:extLst>
          </p:cNvPr>
          <p:cNvCxnSpPr>
            <a:cxnSpLocks/>
          </p:cNvCxnSpPr>
          <p:nvPr/>
        </p:nvCxnSpPr>
        <p:spPr>
          <a:xfrm>
            <a:off x="3936821" y="6153536"/>
            <a:ext cx="2144953" cy="0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箭头连接符 47">
            <a:extLst>
              <a:ext uri="{FF2B5EF4-FFF2-40B4-BE49-F238E27FC236}">
                <a16:creationId xmlns:a16="http://schemas.microsoft.com/office/drawing/2014/main" id="{43D38F87-9235-4DE0-A22C-28E1F0643E2B}"/>
              </a:ext>
            </a:extLst>
          </p:cNvPr>
          <p:cNvCxnSpPr>
            <a:cxnSpLocks/>
          </p:cNvCxnSpPr>
          <p:nvPr/>
        </p:nvCxnSpPr>
        <p:spPr>
          <a:xfrm flipV="1">
            <a:off x="6108548" y="5681587"/>
            <a:ext cx="291921" cy="132156"/>
          </a:xfrm>
          <a:prstGeom prst="straightConnector1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文本框 55">
            <a:extLst>
              <a:ext uri="{FF2B5EF4-FFF2-40B4-BE49-F238E27FC236}">
                <a16:creationId xmlns:a16="http://schemas.microsoft.com/office/drawing/2014/main" id="{C10330AD-035C-42A5-B0EF-70F8368160FF}"/>
              </a:ext>
            </a:extLst>
          </p:cNvPr>
          <p:cNvSpPr txBox="1"/>
          <p:nvPr/>
        </p:nvSpPr>
        <p:spPr>
          <a:xfrm>
            <a:off x="6442661" y="5515158"/>
            <a:ext cx="1308100" cy="307777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Nonlocal </a:t>
            </a:r>
            <a:r>
              <a:rPr lang="en-US" altLang="zh-CN" sz="14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sd</a:t>
            </a:r>
            <a:endParaRPr lang="zh-CN" altLang="en-US" sz="14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70" name="组合 69">
            <a:extLst>
              <a:ext uri="{FF2B5EF4-FFF2-40B4-BE49-F238E27FC236}">
                <a16:creationId xmlns:a16="http://schemas.microsoft.com/office/drawing/2014/main" id="{B6FCA7C2-CA94-4BE3-BFA0-9B4503804863}"/>
              </a:ext>
            </a:extLst>
          </p:cNvPr>
          <p:cNvGrpSpPr/>
          <p:nvPr/>
        </p:nvGrpSpPr>
        <p:grpSpPr>
          <a:xfrm>
            <a:off x="9020484" y="1806027"/>
            <a:ext cx="2608443" cy="3875554"/>
            <a:chOff x="9020484" y="1806027"/>
            <a:chExt cx="2608443" cy="3875554"/>
          </a:xfrm>
        </p:grpSpPr>
        <p:grpSp>
          <p:nvGrpSpPr>
            <p:cNvPr id="62" name="组合 61">
              <a:extLst>
                <a:ext uri="{FF2B5EF4-FFF2-40B4-BE49-F238E27FC236}">
                  <a16:creationId xmlns:a16="http://schemas.microsoft.com/office/drawing/2014/main" id="{16EE4760-DE9E-4825-AC51-DB59C4505F22}"/>
                </a:ext>
              </a:extLst>
            </p:cNvPr>
            <p:cNvGrpSpPr/>
            <p:nvPr/>
          </p:nvGrpSpPr>
          <p:grpSpPr>
            <a:xfrm>
              <a:off x="9020484" y="1806027"/>
              <a:ext cx="2608443" cy="2119872"/>
              <a:chOff x="9020484" y="1806027"/>
              <a:chExt cx="2608443" cy="2119872"/>
            </a:xfrm>
          </p:grpSpPr>
          <p:pic>
            <p:nvPicPr>
              <p:cNvPr id="47" name="图片 46">
                <a:extLst>
                  <a:ext uri="{FF2B5EF4-FFF2-40B4-BE49-F238E27FC236}">
                    <a16:creationId xmlns:a16="http://schemas.microsoft.com/office/drawing/2014/main" id="{FD2BC745-E5FC-420E-BCBF-68DEE73C0F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47014" y="2457339"/>
                <a:ext cx="1531206" cy="744531"/>
              </a:xfrm>
              <a:prstGeom prst="rect">
                <a:avLst/>
              </a:prstGeom>
            </p:spPr>
          </p:pic>
          <p:pic>
            <p:nvPicPr>
              <p:cNvPr id="59" name="图片 58">
                <a:extLst>
                  <a:ext uri="{FF2B5EF4-FFF2-40B4-BE49-F238E27FC236}">
                    <a16:creationId xmlns:a16="http://schemas.microsoft.com/office/drawing/2014/main" id="{EC640EFD-9E07-42F0-8987-2F619B49E9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09506" y="3285723"/>
                <a:ext cx="1322496" cy="640176"/>
              </a:xfrm>
              <a:prstGeom prst="rect">
                <a:avLst/>
              </a:prstGeom>
            </p:spPr>
          </p:pic>
          <p:sp>
            <p:nvSpPr>
              <p:cNvPr id="66" name="文本框 65">
                <a:extLst>
                  <a:ext uri="{FF2B5EF4-FFF2-40B4-BE49-F238E27FC236}">
                    <a16:creationId xmlns:a16="http://schemas.microsoft.com/office/drawing/2014/main" id="{3E678AC3-2002-4453-B0F3-32CB03E9B46D}"/>
                  </a:ext>
                </a:extLst>
              </p:cNvPr>
              <p:cNvSpPr txBox="1"/>
              <p:nvPr/>
            </p:nvSpPr>
            <p:spPr>
              <a:xfrm>
                <a:off x="9020484" y="1806027"/>
                <a:ext cx="2608443" cy="707886"/>
              </a:xfrm>
              <a:prstGeom prst="rect">
                <a:avLst/>
              </a:prstGeom>
              <a:noFill/>
              <a:effectLst>
                <a:softEdge rad="127000"/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5">
                        <a:lumMod val="50000"/>
                      </a:schemeClr>
                    </a:solidFill>
                  </a:rPr>
                  <a:t>Dynamic disorder strength</a:t>
                </a:r>
                <a:endParaRPr lang="zh-CN" altLang="en-US" sz="2000" b="1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69" name="组合 68">
              <a:extLst>
                <a:ext uri="{FF2B5EF4-FFF2-40B4-BE49-F238E27FC236}">
                  <a16:creationId xmlns:a16="http://schemas.microsoft.com/office/drawing/2014/main" id="{271BF125-D2E1-49AC-976A-F19BF41CEC11}"/>
                </a:ext>
              </a:extLst>
            </p:cNvPr>
            <p:cNvGrpSpPr/>
            <p:nvPr/>
          </p:nvGrpSpPr>
          <p:grpSpPr>
            <a:xfrm>
              <a:off x="9020484" y="4002127"/>
              <a:ext cx="2608443" cy="1579556"/>
              <a:chOff x="9020484" y="4002127"/>
              <a:chExt cx="2608443" cy="1579556"/>
            </a:xfrm>
          </p:grpSpPr>
          <p:pic>
            <p:nvPicPr>
              <p:cNvPr id="37" name="图片 36">
                <a:extLst>
                  <a:ext uri="{FF2B5EF4-FFF2-40B4-BE49-F238E27FC236}">
                    <a16:creationId xmlns:a16="http://schemas.microsoft.com/office/drawing/2014/main" id="{8562760D-2DE4-4CE0-AD84-535D14F90C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79915" y="4695020"/>
                <a:ext cx="1234196" cy="385310"/>
              </a:xfrm>
              <a:prstGeom prst="rect">
                <a:avLst/>
              </a:prstGeom>
            </p:spPr>
          </p:pic>
          <p:pic>
            <p:nvPicPr>
              <p:cNvPr id="44" name="图片 43">
                <a:extLst>
                  <a:ext uri="{FF2B5EF4-FFF2-40B4-BE49-F238E27FC236}">
                    <a16:creationId xmlns:a16="http://schemas.microsoft.com/office/drawing/2014/main" id="{A43BB20C-EB4B-4647-9EFB-4E24AF8285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79914" y="5246543"/>
                <a:ext cx="1330524" cy="335140"/>
              </a:xfrm>
              <a:prstGeom prst="rect">
                <a:avLst/>
              </a:prstGeom>
            </p:spPr>
          </p:pic>
          <p:sp>
            <p:nvSpPr>
              <p:cNvPr id="68" name="文本框 67">
                <a:extLst>
                  <a:ext uri="{FF2B5EF4-FFF2-40B4-BE49-F238E27FC236}">
                    <a16:creationId xmlns:a16="http://schemas.microsoft.com/office/drawing/2014/main" id="{A943C07A-E092-479E-B8CA-A6F8A23EE8FA}"/>
                  </a:ext>
                </a:extLst>
              </p:cNvPr>
              <p:cNvSpPr txBox="1"/>
              <p:nvPr/>
            </p:nvSpPr>
            <p:spPr>
              <a:xfrm>
                <a:off x="9020484" y="4002127"/>
                <a:ext cx="2608443" cy="707886"/>
              </a:xfrm>
              <a:prstGeom prst="rect">
                <a:avLst/>
              </a:prstGeom>
              <a:noFill/>
              <a:effectLst>
                <a:softEdge rad="127000"/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5">
                        <a:lumMod val="50000"/>
                      </a:schemeClr>
                    </a:solidFill>
                  </a:rPr>
                  <a:t>Static disorder strength</a:t>
                </a:r>
                <a:endParaRPr lang="zh-CN" altLang="en-US" sz="2000" b="1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7AFFCDF6-955D-463B-9813-0B337317E7DC}"/>
                </a:ext>
              </a:extLst>
            </p:cNvPr>
            <p:cNvSpPr/>
            <p:nvPr/>
          </p:nvSpPr>
          <p:spPr>
            <a:xfrm>
              <a:off x="9275431" y="1813861"/>
              <a:ext cx="2152988" cy="3867720"/>
            </a:xfrm>
            <a:prstGeom prst="rect">
              <a:avLst/>
            </a:prstGeom>
            <a:noFill/>
            <a:ln w="3810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</p:grpSp>
      <p:cxnSp>
        <p:nvCxnSpPr>
          <p:cNvPr id="73" name="直接箭头连接符 72">
            <a:extLst>
              <a:ext uri="{FF2B5EF4-FFF2-40B4-BE49-F238E27FC236}">
                <a16:creationId xmlns:a16="http://schemas.microsoft.com/office/drawing/2014/main" id="{64254410-2A99-44D8-BBDC-55FFFDAC1485}"/>
              </a:ext>
            </a:extLst>
          </p:cNvPr>
          <p:cNvCxnSpPr>
            <a:cxnSpLocks/>
          </p:cNvCxnSpPr>
          <p:nvPr/>
        </p:nvCxnSpPr>
        <p:spPr>
          <a:xfrm flipH="1">
            <a:off x="2657333" y="4948812"/>
            <a:ext cx="235313" cy="142572"/>
          </a:xfrm>
          <a:prstGeom prst="straightConnector1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文本框 73">
            <a:extLst>
              <a:ext uri="{FF2B5EF4-FFF2-40B4-BE49-F238E27FC236}">
                <a16:creationId xmlns:a16="http://schemas.microsoft.com/office/drawing/2014/main" id="{B6D97BFE-F202-4078-BCD7-5CF36DDAB913}"/>
              </a:ext>
            </a:extLst>
          </p:cNvPr>
          <p:cNvSpPr txBox="1"/>
          <p:nvPr/>
        </p:nvSpPr>
        <p:spPr>
          <a:xfrm>
            <a:off x="1758885" y="5036066"/>
            <a:ext cx="1308100" cy="307777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Local </a:t>
            </a:r>
            <a:r>
              <a:rPr lang="en-US" altLang="zh-CN" sz="14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el-ph</a:t>
            </a:r>
            <a:endParaRPr lang="zh-CN" altLang="en-US" sz="1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文本框 74">
                <a:extLst>
                  <a:ext uri="{FF2B5EF4-FFF2-40B4-BE49-F238E27FC236}">
                    <a16:creationId xmlns:a16="http://schemas.microsoft.com/office/drawing/2014/main" id="{3A395985-A07E-4F6B-9CD0-A5A44BB64440}"/>
                  </a:ext>
                </a:extLst>
              </p:cNvPr>
              <p:cNvSpPr txBox="1"/>
              <p:nvPr/>
            </p:nvSpPr>
            <p:spPr>
              <a:xfrm>
                <a:off x="6312136" y="5985071"/>
                <a:ext cx="4953834" cy="707886"/>
              </a:xfrm>
              <a:prstGeom prst="rect">
                <a:avLst/>
              </a:prstGeom>
              <a:noFill/>
              <a:ln>
                <a:noFill/>
              </a:ln>
              <a:effectLst>
                <a:softEdge rad="127000"/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rgbClr val="C00000"/>
                    </a:solidFill>
                  </a:rPr>
                  <a:t>Results of DQMC are obtained in the thermodynamic limit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altLang="zh-CN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endParaRPr lang="en-US" altLang="zh-CN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5" name="文本框 74">
                <a:extLst>
                  <a:ext uri="{FF2B5EF4-FFF2-40B4-BE49-F238E27FC236}">
                    <a16:creationId xmlns:a16="http://schemas.microsoft.com/office/drawing/2014/main" id="{3A395985-A07E-4F6B-9CD0-A5A44BB644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136" y="5985071"/>
                <a:ext cx="4953834" cy="707886"/>
              </a:xfrm>
              <a:prstGeom prst="rect">
                <a:avLst/>
              </a:prstGeom>
              <a:blipFill>
                <a:blip r:embed="rId11"/>
                <a:stretch>
                  <a:fillRect t="-5172" b="-14655"/>
                </a:stretch>
              </a:blipFill>
              <a:ln>
                <a:noFill/>
              </a:ln>
              <a:effectLst>
                <a:softEdge rad="127000"/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灯片编号占位符 1">
            <a:extLst>
              <a:ext uri="{FF2B5EF4-FFF2-40B4-BE49-F238E27FC236}">
                <a16:creationId xmlns:a16="http://schemas.microsoft.com/office/drawing/2014/main" id="{0203FA34-700C-4E5F-8BC1-590DD5CDF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4450" y="6356350"/>
            <a:ext cx="1446229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15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4829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50" grpId="0"/>
      <p:bldP spid="54" grpId="0"/>
      <p:bldP spid="64" grpId="0"/>
      <p:bldP spid="71" grpId="0"/>
      <p:bldP spid="56" grpId="0"/>
      <p:bldP spid="74" grpId="0"/>
      <p:bldP spid="7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B2D2703D-4B50-4985-B8E3-5FB14F7FD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One-dimensional molecular chain model</a:t>
            </a:r>
            <a:endParaRPr lang="zh-CN" altLang="en-US" dirty="0"/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44ADA6F3-537D-4EA4-823D-889E65A8EBA3}"/>
              </a:ext>
            </a:extLst>
          </p:cNvPr>
          <p:cNvSpPr txBox="1"/>
          <p:nvPr/>
        </p:nvSpPr>
        <p:spPr>
          <a:xfrm>
            <a:off x="656063" y="6356350"/>
            <a:ext cx="7273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Wang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Zhao, arXiv: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2203.12480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2022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53AD8C5-5795-4EE0-BC05-42880A9180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042" y="1377869"/>
            <a:ext cx="4784485" cy="3581921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19C16A9B-FD01-489C-BD38-A352673E2D57}"/>
              </a:ext>
            </a:extLst>
          </p:cNvPr>
          <p:cNvGrpSpPr/>
          <p:nvPr/>
        </p:nvGrpSpPr>
        <p:grpSpPr>
          <a:xfrm>
            <a:off x="434682" y="1277408"/>
            <a:ext cx="5814530" cy="3826070"/>
            <a:chOff x="434682" y="1063359"/>
            <a:chExt cx="5814530" cy="3826070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21124AD3-681E-48CC-A97D-E7C3840FB6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682" y="1063359"/>
              <a:ext cx="5814530" cy="3826070"/>
            </a:xfrm>
            <a:prstGeom prst="rect">
              <a:avLst/>
            </a:prstGeom>
          </p:spPr>
        </p:pic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AD1D5802-0F9B-4AAD-A75C-2AFB39554883}"/>
                </a:ext>
              </a:extLst>
            </p:cNvPr>
            <p:cNvGrpSpPr/>
            <p:nvPr/>
          </p:nvGrpSpPr>
          <p:grpSpPr>
            <a:xfrm>
              <a:off x="2038863" y="3291840"/>
              <a:ext cx="1222408" cy="945476"/>
              <a:chOff x="2038863" y="3291840"/>
              <a:chExt cx="1222408" cy="945476"/>
            </a:xfrm>
          </p:grpSpPr>
          <p:graphicFrame>
            <p:nvGraphicFramePr>
              <p:cNvPr id="17" name="图表 16">
                <a:extLst>
                  <a:ext uri="{FF2B5EF4-FFF2-40B4-BE49-F238E27FC236}">
                    <a16:creationId xmlns:a16="http://schemas.microsoft.com/office/drawing/2014/main" id="{482AC193-7D74-4DE0-9DFE-DD1D873666BC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672483842"/>
                  </p:ext>
                </p:extLst>
              </p:nvPr>
            </p:nvGraphicFramePr>
            <p:xfrm>
              <a:off x="2038863" y="3291840"/>
              <a:ext cx="1222408" cy="94547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3EFECEF4-790F-4DBB-8C69-2EAEB13A126D}"/>
                  </a:ext>
                </a:extLst>
              </p:cNvPr>
              <p:cNvSpPr txBox="1"/>
              <p:nvPr/>
            </p:nvSpPr>
            <p:spPr>
              <a:xfrm>
                <a:off x="2165174" y="3409750"/>
                <a:ext cx="98903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Histogram</a:t>
                </a:r>
                <a:endParaRPr lang="zh-CN" alt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16BFD795-06DC-4A23-B43F-3236BCB641DE}"/>
              </a:ext>
            </a:extLst>
          </p:cNvPr>
          <p:cNvSpPr txBox="1"/>
          <p:nvPr/>
        </p:nvSpPr>
        <p:spPr>
          <a:xfrm>
            <a:off x="322216" y="5304127"/>
            <a:ext cx="5663988" cy="40011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accent5">
                    <a:lumMod val="50000"/>
                  </a:schemeClr>
                </a:solidFill>
              </a:rPr>
              <a:t>Average diagram order  </a:t>
            </a:r>
            <a:r>
              <a:rPr lang="en-US" altLang="zh-CN" sz="2000" b="1" dirty="0">
                <a:solidFill>
                  <a:srgbClr val="C00000"/>
                </a:solidFill>
              </a:rPr>
              <a:t>linearly</a:t>
            </a:r>
            <a:r>
              <a:rPr lang="en-US" altLang="zh-CN" sz="2000" b="1" dirty="0">
                <a:solidFill>
                  <a:schemeClr val="accent5">
                    <a:lumMod val="50000"/>
                  </a:schemeClr>
                </a:solidFill>
              </a:rPr>
              <a:t> depends on</a:t>
            </a:r>
            <a:r>
              <a:rPr lang="en-US" altLang="zh-CN" sz="2000" b="1" dirty="0"/>
              <a:t> 1/T</a:t>
            </a:r>
            <a:r>
              <a:rPr lang="en-US" altLang="zh-CN" sz="2000" b="1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C6559A2D-D0C0-4AA4-97E8-BFF0453DC610}"/>
              </a:ext>
            </a:extLst>
          </p:cNvPr>
          <p:cNvSpPr txBox="1"/>
          <p:nvPr/>
        </p:nvSpPr>
        <p:spPr>
          <a:xfrm>
            <a:off x="434682" y="5769236"/>
            <a:ext cx="6120121" cy="40011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C00000"/>
                </a:solidFill>
              </a:rPr>
              <a:t>Negligible </a:t>
            </a:r>
            <a:r>
              <a:rPr lang="en-US" altLang="zh-CN" sz="2000" b="1" dirty="0">
                <a:solidFill>
                  <a:schemeClr val="accent5">
                    <a:lumMod val="50000"/>
                  </a:schemeClr>
                </a:solidFill>
              </a:rPr>
              <a:t>sign problem for nonlocal dynamic disorder.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25CE90A5-F428-4F0E-8266-B0FBBA7CA40E}"/>
                  </a:ext>
                </a:extLst>
              </p:cNvPr>
              <p:cNvSpPr txBox="1"/>
              <p:nvPr/>
            </p:nvSpPr>
            <p:spPr>
              <a:xfrm>
                <a:off x="4037670" y="3607019"/>
                <a:ext cx="179505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altLang="zh-CN" sz="2000" b="1" i="1">
                          <a:latin typeface="Cambria Math" panose="02040503050406030204" pitchFamily="18" charset="0"/>
                        </a:rPr>
                        <m:t>𝝀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zh-CN" altLang="en-US" sz="2000" b="1" dirty="0"/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25CE90A5-F428-4F0E-8266-B0FBBA7CA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670" y="3607019"/>
                <a:ext cx="1795053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文本框 25">
            <a:extLst>
              <a:ext uri="{FF2B5EF4-FFF2-40B4-BE49-F238E27FC236}">
                <a16:creationId xmlns:a16="http://schemas.microsoft.com/office/drawing/2014/main" id="{1BC07BAD-5931-4202-BD8C-E43F16E2A64D}"/>
              </a:ext>
            </a:extLst>
          </p:cNvPr>
          <p:cNvSpPr txBox="1"/>
          <p:nvPr/>
        </p:nvSpPr>
        <p:spPr>
          <a:xfrm>
            <a:off x="6877309" y="5371321"/>
            <a:ext cx="5154035" cy="707886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C00000"/>
                </a:solidFill>
              </a:rPr>
              <a:t>Nonlocal</a:t>
            </a:r>
            <a:r>
              <a:rPr lang="en-US" altLang="zh-CN" sz="2000" b="1" dirty="0">
                <a:solidFill>
                  <a:schemeClr val="accent5">
                    <a:lumMod val="50000"/>
                  </a:schemeClr>
                </a:solidFill>
              </a:rPr>
              <a:t> dynamic disorder strongly </a:t>
            </a:r>
            <a:r>
              <a:rPr lang="en-US" altLang="zh-CN" sz="2000" b="1" dirty="0">
                <a:solidFill>
                  <a:srgbClr val="C00000"/>
                </a:solidFill>
              </a:rPr>
              <a:t>suppresses</a:t>
            </a:r>
            <a:r>
              <a:rPr lang="en-US" altLang="zh-CN" sz="2000" b="1" dirty="0">
                <a:solidFill>
                  <a:schemeClr val="accent5">
                    <a:lumMod val="50000"/>
                  </a:schemeClr>
                </a:solidFill>
              </a:rPr>
              <a:t> the real-space coherence of the charge carrier.</a:t>
            </a:r>
          </a:p>
        </p:txBody>
      </p:sp>
      <p:sp>
        <p:nvSpPr>
          <p:cNvPr id="14" name="灯片编号占位符 1">
            <a:extLst>
              <a:ext uri="{FF2B5EF4-FFF2-40B4-BE49-F238E27FC236}">
                <a16:creationId xmlns:a16="http://schemas.microsoft.com/office/drawing/2014/main" id="{C5926BED-F1E7-4316-8199-D95CFCBF0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4450" y="6356350"/>
            <a:ext cx="1446229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16</a:t>
            </a:fld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6D070050-D53B-42F9-8D52-7AC54B178B5C}"/>
              </a:ext>
            </a:extLst>
          </p:cNvPr>
          <p:cNvSpPr txBox="1"/>
          <p:nvPr/>
        </p:nvSpPr>
        <p:spPr>
          <a:xfrm>
            <a:off x="7074481" y="4822173"/>
            <a:ext cx="5439937" cy="376834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*SLN: Stochastic Liouville von 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Nemann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equation</a:t>
            </a:r>
          </a:p>
        </p:txBody>
      </p:sp>
    </p:spTree>
    <p:extLst>
      <p:ext uri="{BB962C8B-B14F-4D97-AF65-F5344CB8AC3E}">
        <p14:creationId xmlns:p14="http://schemas.microsoft.com/office/powerpoint/2010/main" val="14047916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B2D2703D-4B50-4985-B8E3-5FB14F7FD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One-dimensional molecular chain model</a:t>
            </a:r>
            <a:endParaRPr lang="zh-CN" altLang="en-US" dirty="0"/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44ADA6F3-537D-4EA4-823D-889E65A8EBA3}"/>
              </a:ext>
            </a:extLst>
          </p:cNvPr>
          <p:cNvSpPr txBox="1"/>
          <p:nvPr/>
        </p:nvSpPr>
        <p:spPr>
          <a:xfrm>
            <a:off x="656063" y="6356350"/>
            <a:ext cx="7273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Wang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Zhao, arXiv: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2203.12480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2022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9B87C66-ED38-4927-B792-A711FF93D30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20" y="1062556"/>
            <a:ext cx="5638615" cy="51493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8D5D28E2-5F15-4037-9D68-EADE7CAC325F}"/>
                  </a:ext>
                </a:extLst>
              </p:cNvPr>
              <p:cNvSpPr txBox="1"/>
              <p:nvPr/>
            </p:nvSpPr>
            <p:spPr>
              <a:xfrm>
                <a:off x="6528012" y="1267913"/>
                <a:ext cx="5663988" cy="400110"/>
              </a:xfrm>
              <a:prstGeom prst="rect">
                <a:avLst/>
              </a:prstGeom>
              <a:noFill/>
              <a:ln>
                <a:noFill/>
              </a:ln>
              <a:effectLst>
                <a:softEdge rad="127000"/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>
                    <a:solidFill>
                      <a:schemeClr val="accent5">
                        <a:lumMod val="50000"/>
                      </a:schemeClr>
                    </a:solidFill>
                  </a:rPr>
                  <a:t>Average diagram order </a:t>
                </a:r>
                <a:r>
                  <a:rPr lang="en-US" altLang="zh-CN" sz="2000" b="1" dirty="0">
                    <a:solidFill>
                      <a:srgbClr val="C00000"/>
                    </a:solidFill>
                  </a:rPr>
                  <a:t>linearly</a:t>
                </a:r>
                <a:r>
                  <a:rPr lang="en-US" altLang="zh-CN" sz="2000" b="1" dirty="0">
                    <a:solidFill>
                      <a:schemeClr val="accent5">
                        <a:lumMod val="50000"/>
                      </a:schemeClr>
                    </a:solidFill>
                  </a:rPr>
                  <a:t> depends on </a:t>
                </a:r>
                <a14:m>
                  <m:oMath xmlns:m="http://schemas.openxmlformats.org/officeDocument/2006/math">
                    <m:r>
                      <a:rPr lang="el-GR" altLang="zh-CN" sz="2000" b="1" i="1">
                        <a:latin typeface="Cambria Math" panose="02040503050406030204" pitchFamily="18" charset="0"/>
                      </a:rPr>
                      <m:t>𝝀</m:t>
                    </m:r>
                  </m:oMath>
                </a14:m>
                <a:r>
                  <a:rPr lang="en-US" altLang="zh-CN" sz="2000" b="1" dirty="0">
                    <a:solidFill>
                      <a:schemeClr val="accent5">
                        <a:lumMod val="50000"/>
                      </a:schemeClr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8D5D28E2-5F15-4037-9D68-EADE7CAC32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8012" y="1267913"/>
                <a:ext cx="5663988" cy="400110"/>
              </a:xfrm>
              <a:prstGeom prst="rect">
                <a:avLst/>
              </a:prstGeom>
              <a:blipFill>
                <a:blip r:embed="rId4"/>
                <a:stretch>
                  <a:fillRect l="-1184" t="-9091" b="-25758"/>
                </a:stretch>
              </a:blipFill>
              <a:ln>
                <a:noFill/>
              </a:ln>
              <a:effectLst>
                <a:softEdge rad="127000"/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D915FAA0-0FE7-42BF-8168-C7799B903089}"/>
                  </a:ext>
                </a:extLst>
              </p:cNvPr>
              <p:cNvSpPr txBox="1"/>
              <p:nvPr/>
            </p:nvSpPr>
            <p:spPr>
              <a:xfrm>
                <a:off x="6528012" y="1839406"/>
                <a:ext cx="5663988" cy="400110"/>
              </a:xfrm>
              <a:prstGeom prst="rect">
                <a:avLst/>
              </a:prstGeom>
              <a:noFill/>
              <a:ln>
                <a:noFill/>
              </a:ln>
              <a:effectLst>
                <a:softEdge rad="127000"/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>
                    <a:solidFill>
                      <a:schemeClr val="accent5">
                        <a:lumMod val="50000"/>
                      </a:schemeClr>
                    </a:solidFill>
                  </a:rPr>
                  <a:t>Significant sign problem for </a:t>
                </a:r>
                <a:r>
                  <a:rPr lang="en-US" altLang="zh-CN" sz="2000" b="1" dirty="0">
                    <a:solidFill>
                      <a:srgbClr val="C00000"/>
                    </a:solidFill>
                  </a:rPr>
                  <a:t>very large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altLang="zh-CN" sz="2000" b="1" i="1" smtClean="0">
                            <a:latin typeface="Cambria Math" panose="02040503050406030204" pitchFamily="18" charset="0"/>
                          </a:rPr>
                          <m:t>𝝀</m:t>
                        </m:r>
                      </m:e>
                      <m:sub>
                        <m:r>
                          <a:rPr lang="en-US" altLang="zh-CN" sz="2000" b="1" i="0" smtClean="0">
                            <a:latin typeface="Cambria Math" panose="02040503050406030204" pitchFamily="18" charset="0"/>
                          </a:rPr>
                          <m:t>𝐧𝐨𝐧</m:t>
                        </m:r>
                      </m:sub>
                    </m:sSub>
                  </m:oMath>
                </a14:m>
                <a:r>
                  <a:rPr lang="en-US" altLang="zh-CN" sz="2000" b="1" dirty="0">
                    <a:solidFill>
                      <a:schemeClr val="accent5">
                        <a:lumMod val="50000"/>
                      </a:schemeClr>
                    </a:solidFill>
                  </a:rPr>
                  <a:t> (&gt;20).</a:t>
                </a: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D915FAA0-0FE7-42BF-8168-C7799B903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8012" y="1839406"/>
                <a:ext cx="5663988" cy="400110"/>
              </a:xfrm>
              <a:prstGeom prst="rect">
                <a:avLst/>
              </a:prstGeom>
              <a:blipFill>
                <a:blip r:embed="rId5"/>
                <a:stretch>
                  <a:fillRect l="-1184" t="-9231" b="-27692"/>
                </a:stretch>
              </a:blipFill>
              <a:ln>
                <a:noFill/>
              </a:ln>
              <a:effectLst>
                <a:softEdge rad="127000"/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19731B58-A8CD-43E0-AA5D-63AAC63AE07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086" y="2805154"/>
            <a:ext cx="4944214" cy="3122211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44FD6585-4197-4363-B90E-F30E52D1BFDE}"/>
              </a:ext>
            </a:extLst>
          </p:cNvPr>
          <p:cNvSpPr txBox="1"/>
          <p:nvPr/>
        </p:nvSpPr>
        <p:spPr>
          <a:xfrm>
            <a:off x="6189044" y="5927365"/>
            <a:ext cx="5663988" cy="40011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C00000"/>
                </a:solidFill>
              </a:rPr>
              <a:t>Dual role </a:t>
            </a:r>
            <a:r>
              <a:rPr lang="en-US" altLang="zh-CN" sz="2000" b="1" dirty="0">
                <a:solidFill>
                  <a:schemeClr val="accent5">
                    <a:lumMod val="50000"/>
                  </a:schemeClr>
                </a:solidFill>
              </a:rPr>
              <a:t>of nonlocal disorder on coherence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DE14B1D4-4F95-4CA2-9B9F-E37269016D39}"/>
                  </a:ext>
                </a:extLst>
              </p:cNvPr>
              <p:cNvSpPr txBox="1"/>
              <p:nvPr/>
            </p:nvSpPr>
            <p:spPr>
              <a:xfrm>
                <a:off x="4499871" y="1870184"/>
                <a:ext cx="13234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DE14B1D4-4F95-4CA2-9B9F-E37269016D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871" y="1870184"/>
                <a:ext cx="132341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灯片编号占位符 1">
            <a:extLst>
              <a:ext uri="{FF2B5EF4-FFF2-40B4-BE49-F238E27FC236}">
                <a16:creationId xmlns:a16="http://schemas.microsoft.com/office/drawing/2014/main" id="{1BFF04DA-92B5-41CA-BCC1-BD271230E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4450" y="6356350"/>
            <a:ext cx="1446229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17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09829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B2D2703D-4B50-4985-B8E3-5FB14F7FD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One-dimensional molecular chain model</a:t>
            </a:r>
            <a:endParaRPr lang="zh-CN" altLang="en-US" dirty="0"/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44ADA6F3-537D-4EA4-823D-889E65A8EBA3}"/>
              </a:ext>
            </a:extLst>
          </p:cNvPr>
          <p:cNvSpPr txBox="1"/>
          <p:nvPr/>
        </p:nvSpPr>
        <p:spPr>
          <a:xfrm>
            <a:off x="656063" y="6356350"/>
            <a:ext cx="7273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Wang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Zhao, arXiv: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2203.12480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2022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E91B265-0677-4F3E-9592-919C09EEA39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758" y="1001860"/>
            <a:ext cx="4832242" cy="44269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FB7FD8A2-B2D1-49B4-BACF-F5335BF4B6CC}"/>
                  </a:ext>
                </a:extLst>
              </p:cNvPr>
              <p:cNvSpPr txBox="1"/>
              <p:nvPr/>
            </p:nvSpPr>
            <p:spPr>
              <a:xfrm>
                <a:off x="413885" y="5474837"/>
                <a:ext cx="6443988" cy="400110"/>
              </a:xfrm>
              <a:prstGeom prst="rect">
                <a:avLst/>
              </a:prstGeom>
              <a:noFill/>
              <a:ln>
                <a:noFill/>
              </a:ln>
              <a:effectLst>
                <a:softEdge rad="127000"/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5">
                        <a:lumMod val="50000"/>
                      </a:schemeClr>
                    </a:solidFill>
                  </a:rPr>
                  <a:t>Average diagram order </a:t>
                </a:r>
                <a:r>
                  <a:rPr lang="en-US" altLang="zh-CN" sz="2000" b="1" dirty="0">
                    <a:solidFill>
                      <a:srgbClr val="C00000"/>
                    </a:solidFill>
                  </a:rPr>
                  <a:t>quadratically</a:t>
                </a:r>
                <a:r>
                  <a:rPr lang="en-US" altLang="zh-CN" sz="2000" b="1" dirty="0">
                    <a:solidFill>
                      <a:schemeClr val="accent5">
                        <a:lumMod val="50000"/>
                      </a:schemeClr>
                    </a:solidFill>
                  </a:rPr>
                  <a:t> depends on </a:t>
                </a:r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1/T </a:t>
                </a:r>
                <a:r>
                  <a:rPr lang="en-US" altLang="zh-CN" sz="2000" b="1" dirty="0">
                    <a:solidFill>
                      <a:schemeClr val="accent5">
                        <a:lumMod val="50000"/>
                      </a:schemeClr>
                    </a:solidFill>
                  </a:rPr>
                  <a:t>or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altLang="zh-CN" sz="2000" b="1" dirty="0">
                    <a:solidFill>
                      <a:schemeClr val="accent5">
                        <a:lumMod val="50000"/>
                      </a:schemeClr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FB7FD8A2-B2D1-49B4-BACF-F5335BF4B6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885" y="5474837"/>
                <a:ext cx="6443988" cy="400110"/>
              </a:xfrm>
              <a:prstGeom prst="rect">
                <a:avLst/>
              </a:prstGeom>
              <a:blipFill>
                <a:blip r:embed="rId4"/>
                <a:stretch>
                  <a:fillRect t="-9091" b="-25758"/>
                </a:stretch>
              </a:blipFill>
              <a:ln>
                <a:noFill/>
              </a:ln>
              <a:effectLst>
                <a:softEdge rad="127000"/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文本框 26">
            <a:extLst>
              <a:ext uri="{FF2B5EF4-FFF2-40B4-BE49-F238E27FC236}">
                <a16:creationId xmlns:a16="http://schemas.microsoft.com/office/drawing/2014/main" id="{4B595505-3EF6-43C0-82F8-D921FE64D5FD}"/>
              </a:ext>
            </a:extLst>
          </p:cNvPr>
          <p:cNvSpPr txBox="1"/>
          <p:nvPr/>
        </p:nvSpPr>
        <p:spPr>
          <a:xfrm>
            <a:off x="413885" y="5910185"/>
            <a:ext cx="6708810" cy="40011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accent5">
                    <a:lumMod val="50000"/>
                  </a:schemeClr>
                </a:solidFill>
              </a:rPr>
              <a:t>Sign problem is </a:t>
            </a:r>
            <a:r>
              <a:rPr lang="en-US" altLang="zh-CN" sz="2000" b="1" dirty="0">
                <a:solidFill>
                  <a:srgbClr val="C00000"/>
                </a:solidFill>
              </a:rPr>
              <a:t>more significant </a:t>
            </a:r>
            <a:r>
              <a:rPr lang="en-US" altLang="zh-CN" sz="2000" b="1" dirty="0">
                <a:solidFill>
                  <a:schemeClr val="accent5">
                    <a:lumMod val="50000"/>
                  </a:schemeClr>
                </a:solidFill>
              </a:rPr>
              <a:t>for (nonlocal) static disorder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DCCC0848-B6B7-43DB-989B-870D636839BC}"/>
                  </a:ext>
                </a:extLst>
              </p:cNvPr>
              <p:cNvSpPr txBox="1"/>
              <p:nvPr/>
            </p:nvSpPr>
            <p:spPr>
              <a:xfrm>
                <a:off x="4374742" y="1595088"/>
                <a:ext cx="132341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altLang="zh-CN" sz="1600" b="1" i="1" smtClean="0">
                          <a:latin typeface="Cambria Math" panose="02040503050406030204" pitchFamily="18" charset="0"/>
                        </a:rPr>
                        <m:t>=∆=</m:t>
                      </m:r>
                      <m:r>
                        <a:rPr lang="en-US" altLang="zh-CN" sz="16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zh-CN" altLang="en-US" sz="1600" b="1" dirty="0"/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DCCC0848-B6B7-43DB-989B-870D63683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4742" y="1595088"/>
                <a:ext cx="1323414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0393F918-7C3F-4088-AC28-7AD7A898AC57}"/>
                  </a:ext>
                </a:extLst>
              </p:cNvPr>
              <p:cNvSpPr txBox="1"/>
              <p:nvPr/>
            </p:nvSpPr>
            <p:spPr>
              <a:xfrm>
                <a:off x="4374742" y="3828149"/>
                <a:ext cx="132341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altLang="zh-CN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𝑻</m:t>
                      </m:r>
                      <m:r>
                        <a:rPr lang="en-US" altLang="zh-CN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6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zh-CN" altLang="en-US" sz="1600" b="1" dirty="0"/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0393F918-7C3F-4088-AC28-7AD7A898AC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4742" y="3828149"/>
                <a:ext cx="1323414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组合 11">
            <a:extLst>
              <a:ext uri="{FF2B5EF4-FFF2-40B4-BE49-F238E27FC236}">
                <a16:creationId xmlns:a16="http://schemas.microsoft.com/office/drawing/2014/main" id="{3D3D04DC-7472-458F-8902-CDACCFCE68EB}"/>
              </a:ext>
            </a:extLst>
          </p:cNvPr>
          <p:cNvGrpSpPr/>
          <p:nvPr/>
        </p:nvGrpSpPr>
        <p:grpSpPr>
          <a:xfrm>
            <a:off x="7324825" y="1050715"/>
            <a:ext cx="3995177" cy="4432067"/>
            <a:chOff x="7324825" y="1050715"/>
            <a:chExt cx="3995177" cy="4432067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2A07F488-D3ED-4483-8EF3-D750028F8D1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4825" y="1050715"/>
              <a:ext cx="3995177" cy="443206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D86C2E03-18F5-4C26-92F7-8843BDFDC886}"/>
                    </a:ext>
                  </a:extLst>
                </p:cNvPr>
                <p:cNvSpPr txBox="1"/>
                <p:nvPr/>
              </p:nvSpPr>
              <p:spPr>
                <a:xfrm>
                  <a:off x="9322413" y="3828149"/>
                  <a:ext cx="132341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  <m:r>
                          <a:rPr lang="en-US" altLang="zh-CN" sz="1600" b="1" i="1" smtClean="0">
                            <a:latin typeface="Cambria Math" panose="02040503050406030204" pitchFamily="18" charset="0"/>
                          </a:rPr>
                          <m:t>=∆=</m:t>
                        </m:r>
                        <m:r>
                          <a:rPr lang="en-US" altLang="zh-CN" sz="1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zh-CN" altLang="en-US" sz="1600" b="1" dirty="0"/>
                </a:p>
              </p:txBody>
            </p:sp>
          </mc:Choice>
          <mc:Fallback xmlns=""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D86C2E03-18F5-4C26-92F7-8843BDFDC8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22413" y="3828149"/>
                  <a:ext cx="1323414" cy="33855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3" name="文本框 32">
            <a:extLst>
              <a:ext uri="{FF2B5EF4-FFF2-40B4-BE49-F238E27FC236}">
                <a16:creationId xmlns:a16="http://schemas.microsoft.com/office/drawing/2014/main" id="{5BDB441E-B930-4236-80BE-A983D6C6D92F}"/>
              </a:ext>
            </a:extLst>
          </p:cNvPr>
          <p:cNvSpPr txBox="1"/>
          <p:nvPr/>
        </p:nvSpPr>
        <p:spPr>
          <a:xfrm>
            <a:off x="7517330" y="5521004"/>
            <a:ext cx="4071486" cy="707886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accent5">
                    <a:lumMod val="50000"/>
                  </a:schemeClr>
                </a:solidFill>
              </a:rPr>
              <a:t>Influence of static disorder emerges at </a:t>
            </a:r>
            <a:r>
              <a:rPr lang="en-US" altLang="zh-CN" sz="2000" b="1" dirty="0">
                <a:solidFill>
                  <a:srgbClr val="C00000"/>
                </a:solidFill>
              </a:rPr>
              <a:t>low temperatures</a:t>
            </a:r>
          </a:p>
        </p:txBody>
      </p:sp>
      <p:sp>
        <p:nvSpPr>
          <p:cNvPr id="13" name="灯片编号占位符 1">
            <a:extLst>
              <a:ext uri="{FF2B5EF4-FFF2-40B4-BE49-F238E27FC236}">
                <a16:creationId xmlns:a16="http://schemas.microsoft.com/office/drawing/2014/main" id="{4D2458C7-3E0D-46EF-8857-C49186FA4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4450" y="6356350"/>
            <a:ext cx="1446229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18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25706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B2D2703D-4B50-4985-B8E3-5FB14F7FD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Microscopic disorders in materials</a:t>
            </a:r>
            <a:endParaRPr lang="zh-CN" altLang="en-US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9C39C99-8F43-445F-B724-8A241DE0B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1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11174B6-C9B7-4D0C-BF8D-03B3979778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95" y="2079019"/>
            <a:ext cx="1965966" cy="204776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B024D6A-31F8-43DD-AA99-2AA5C95085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438" y="2092884"/>
            <a:ext cx="2924598" cy="208496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761D72D-E28C-4F51-9808-334EEF66A78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4" t="15218" r="27968" b="13154"/>
          <a:stretch/>
        </p:blipFill>
        <p:spPr>
          <a:xfrm rot="21385104">
            <a:off x="7259503" y="2195584"/>
            <a:ext cx="3991877" cy="2412357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F3E2A073-8419-4D90-B66E-7A8BDB7417D4}"/>
              </a:ext>
            </a:extLst>
          </p:cNvPr>
          <p:cNvSpPr txBox="1"/>
          <p:nvPr/>
        </p:nvSpPr>
        <p:spPr>
          <a:xfrm>
            <a:off x="1070664" y="1462678"/>
            <a:ext cx="4937286" cy="519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2400" b="1" dirty="0">
                <a:solidFill>
                  <a:schemeClr val="accent5">
                    <a:lumMod val="50000"/>
                  </a:schemeClr>
                </a:solidFill>
                <a:ea typeface="黑体" panose="02010609060101010101" pitchFamily="49" charset="-122"/>
              </a:rPr>
              <a:t>Static disorder</a:t>
            </a:r>
            <a:endParaRPr lang="zh-CN" altLang="en-US" sz="2400" b="1" dirty="0">
              <a:solidFill>
                <a:schemeClr val="accent5">
                  <a:lumMod val="50000"/>
                </a:schemeClr>
              </a:solidFill>
              <a:ea typeface="黑体" panose="02010609060101010101" pitchFamily="49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7B7B752-18ED-48B7-89E6-8B9B4036A818}"/>
              </a:ext>
            </a:extLst>
          </p:cNvPr>
          <p:cNvSpPr txBox="1"/>
          <p:nvPr/>
        </p:nvSpPr>
        <p:spPr>
          <a:xfrm>
            <a:off x="6762547" y="1462678"/>
            <a:ext cx="4937286" cy="519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2400" b="1" dirty="0">
                <a:solidFill>
                  <a:schemeClr val="accent5">
                    <a:lumMod val="50000"/>
                  </a:schemeClr>
                </a:solidFill>
                <a:ea typeface="黑体" panose="02010609060101010101" pitchFamily="49" charset="-122"/>
              </a:rPr>
              <a:t>Dynamic disorder</a:t>
            </a:r>
            <a:endParaRPr lang="zh-CN" altLang="en-US" sz="2400" b="1" dirty="0">
              <a:solidFill>
                <a:schemeClr val="accent5">
                  <a:lumMod val="50000"/>
                </a:schemeClr>
              </a:solidFill>
              <a:ea typeface="黑体" panose="02010609060101010101" pitchFamily="49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164EB7F-64AF-46B2-A15F-C0098F120B46}"/>
              </a:ext>
            </a:extLst>
          </p:cNvPr>
          <p:cNvSpPr txBox="1"/>
          <p:nvPr/>
        </p:nvSpPr>
        <p:spPr>
          <a:xfrm>
            <a:off x="511418" y="942856"/>
            <a:ext cx="11337281" cy="519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2400" b="1" dirty="0">
                <a:ea typeface="黑体" panose="02010609060101010101" pitchFamily="49" charset="-122"/>
              </a:rPr>
              <a:t>Structural disorders induce certain </a:t>
            </a:r>
            <a:r>
              <a:rPr lang="en-US" altLang="zh-CN" sz="2400" b="1" dirty="0">
                <a:solidFill>
                  <a:schemeClr val="accent5">
                    <a:lumMod val="75000"/>
                  </a:schemeClr>
                </a:solidFill>
                <a:ea typeface="黑体" panose="02010609060101010101" pitchFamily="49" charset="-122"/>
              </a:rPr>
              <a:t>variations</a:t>
            </a:r>
            <a:r>
              <a:rPr lang="en-US" altLang="zh-CN" sz="2400" b="1" dirty="0">
                <a:ea typeface="黑体" panose="02010609060101010101" pitchFamily="49" charset="-122"/>
              </a:rPr>
              <a:t> in the electronic properties of materials</a:t>
            </a:r>
            <a:endParaRPr lang="zh-CN" altLang="en-US" sz="2400" b="1" dirty="0">
              <a:ea typeface="黑体" panose="02010609060101010101" pitchFamily="49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59066A4E-6AE8-4017-9D79-0A7CB5912E64}"/>
              </a:ext>
            </a:extLst>
          </p:cNvPr>
          <p:cNvSpPr txBox="1"/>
          <p:nvPr/>
        </p:nvSpPr>
        <p:spPr>
          <a:xfrm>
            <a:off x="6762547" y="1817952"/>
            <a:ext cx="4937286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dirty="0">
                <a:solidFill>
                  <a:schemeClr val="accent5">
                    <a:lumMod val="50000"/>
                  </a:schemeClr>
                </a:solidFill>
                <a:ea typeface="黑体" panose="02010609060101010101" pitchFamily="49" charset="-122"/>
              </a:rPr>
              <a:t>(Electron-phonon interaction)</a:t>
            </a:r>
            <a:endParaRPr lang="zh-CN" altLang="en-US" dirty="0">
              <a:solidFill>
                <a:schemeClr val="accent5">
                  <a:lumMod val="50000"/>
                </a:schemeClr>
              </a:solidFill>
              <a:ea typeface="黑体" panose="02010609060101010101" pitchFamily="49" charset="-122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97F9B30B-27D6-4385-97C8-45CDF94189CE}"/>
              </a:ext>
            </a:extLst>
          </p:cNvPr>
          <p:cNvGrpSpPr/>
          <p:nvPr/>
        </p:nvGrpSpPr>
        <p:grpSpPr>
          <a:xfrm>
            <a:off x="358775" y="4384534"/>
            <a:ext cx="6616524" cy="506292"/>
            <a:chOff x="358775" y="4599207"/>
            <a:chExt cx="6616524" cy="506292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F74F3EDA-546D-429A-90AB-218370DA85B2}"/>
                </a:ext>
              </a:extLst>
            </p:cNvPr>
            <p:cNvSpPr txBox="1"/>
            <p:nvPr/>
          </p:nvSpPr>
          <p:spPr>
            <a:xfrm>
              <a:off x="451362" y="4599207"/>
              <a:ext cx="6523937" cy="506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000" b="1" dirty="0">
                  <a:ea typeface="黑体" panose="02010609060101010101" pitchFamily="49" charset="-122"/>
                </a:rPr>
                <a:t>From structural imperfections like impurities, vacancies, …</a:t>
              </a:r>
            </a:p>
          </p:txBody>
        </p:sp>
        <p:sp>
          <p:nvSpPr>
            <p:cNvPr id="3" name="椭圆 2">
              <a:extLst>
                <a:ext uri="{FF2B5EF4-FFF2-40B4-BE49-F238E27FC236}">
                  <a16:creationId xmlns:a16="http://schemas.microsoft.com/office/drawing/2014/main" id="{EA44DAAC-1B65-4772-8558-722144EBD5CD}"/>
                </a:ext>
              </a:extLst>
            </p:cNvPr>
            <p:cNvSpPr/>
            <p:nvPr/>
          </p:nvSpPr>
          <p:spPr>
            <a:xfrm>
              <a:off x="358775" y="4876800"/>
              <a:ext cx="66675" cy="6667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7FE74E99-5D38-4CE7-905B-A96A428CD1BF}"/>
              </a:ext>
            </a:extLst>
          </p:cNvPr>
          <p:cNvGrpSpPr/>
          <p:nvPr/>
        </p:nvGrpSpPr>
        <p:grpSpPr>
          <a:xfrm>
            <a:off x="358775" y="4871033"/>
            <a:ext cx="6616524" cy="506292"/>
            <a:chOff x="358775" y="4599207"/>
            <a:chExt cx="6616524" cy="506292"/>
          </a:xfrm>
        </p:grpSpPr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7E6F3FDC-1112-4E36-9854-D1965D337862}"/>
                </a:ext>
              </a:extLst>
            </p:cNvPr>
            <p:cNvSpPr txBox="1"/>
            <p:nvPr/>
          </p:nvSpPr>
          <p:spPr>
            <a:xfrm>
              <a:off x="451362" y="4599207"/>
              <a:ext cx="6523937" cy="506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000" b="1" dirty="0">
                  <a:ea typeface="黑体" panose="02010609060101010101" pitchFamily="49" charset="-122"/>
                </a:rPr>
                <a:t>Do not obviously vary over a long time scale</a:t>
              </a:r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E39D645D-1774-4DDE-ADDA-851E51F68067}"/>
                </a:ext>
              </a:extLst>
            </p:cNvPr>
            <p:cNvSpPr/>
            <p:nvPr/>
          </p:nvSpPr>
          <p:spPr>
            <a:xfrm>
              <a:off x="358775" y="4876800"/>
              <a:ext cx="66675" cy="6667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4D8D5CDD-72AD-4168-974A-D3EE45868EB9}"/>
              </a:ext>
            </a:extLst>
          </p:cNvPr>
          <p:cNvGrpSpPr/>
          <p:nvPr/>
        </p:nvGrpSpPr>
        <p:grpSpPr>
          <a:xfrm>
            <a:off x="7028609" y="4489845"/>
            <a:ext cx="6616524" cy="506292"/>
            <a:chOff x="358775" y="4599207"/>
            <a:chExt cx="6616524" cy="506292"/>
          </a:xfrm>
        </p:grpSpPr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EAC6D336-7DB0-42B8-81A6-5D4E68D98FE5}"/>
                </a:ext>
              </a:extLst>
            </p:cNvPr>
            <p:cNvSpPr txBox="1"/>
            <p:nvPr/>
          </p:nvSpPr>
          <p:spPr>
            <a:xfrm>
              <a:off x="451362" y="4599207"/>
              <a:ext cx="6523937" cy="506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000" b="1" dirty="0">
                  <a:ea typeface="黑体" panose="02010609060101010101" pitchFamily="49" charset="-122"/>
                </a:rPr>
                <a:t>From the continuous motion of nuclei</a:t>
              </a:r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498B292A-F679-4E93-B14F-ED43D23F9759}"/>
                </a:ext>
              </a:extLst>
            </p:cNvPr>
            <p:cNvSpPr/>
            <p:nvPr/>
          </p:nvSpPr>
          <p:spPr>
            <a:xfrm>
              <a:off x="358775" y="4876800"/>
              <a:ext cx="66675" cy="6667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01A3FB24-FAAD-4C8B-BE72-F233F3568489}"/>
              </a:ext>
            </a:extLst>
          </p:cNvPr>
          <p:cNvGrpSpPr/>
          <p:nvPr/>
        </p:nvGrpSpPr>
        <p:grpSpPr>
          <a:xfrm>
            <a:off x="7028609" y="4986618"/>
            <a:ext cx="6616524" cy="506292"/>
            <a:chOff x="358775" y="4599207"/>
            <a:chExt cx="6616524" cy="506292"/>
          </a:xfrm>
        </p:grpSpPr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2E971AF6-920C-4BB2-B0BD-DC9FC87C182B}"/>
                </a:ext>
              </a:extLst>
            </p:cNvPr>
            <p:cNvSpPr txBox="1"/>
            <p:nvPr/>
          </p:nvSpPr>
          <p:spPr>
            <a:xfrm>
              <a:off x="451362" y="4599207"/>
              <a:ext cx="6523937" cy="506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000" b="1" dirty="0">
                  <a:ea typeface="黑体" panose="02010609060101010101" pitchFamily="49" charset="-122"/>
                </a:rPr>
                <a:t>Dynamically vary at a short time scale</a:t>
              </a:r>
              <a:r>
                <a:rPr lang="en-US" altLang="zh-CN" sz="1600" dirty="0">
                  <a:ea typeface="黑体" panose="02010609060101010101" pitchFamily="49" charset="-122"/>
                </a:rPr>
                <a:t> (fs to </a:t>
              </a:r>
              <a:r>
                <a:rPr lang="en-US" altLang="zh-CN" sz="1600" dirty="0" err="1">
                  <a:ea typeface="黑体" panose="02010609060101010101" pitchFamily="49" charset="-122"/>
                </a:rPr>
                <a:t>ps</a:t>
              </a:r>
              <a:r>
                <a:rPr lang="en-US" altLang="zh-CN" sz="1600" dirty="0">
                  <a:ea typeface="黑体" panose="02010609060101010101" pitchFamily="49" charset="-122"/>
                </a:rPr>
                <a:t>)</a:t>
              </a:r>
              <a:endParaRPr lang="en-US" altLang="zh-CN" sz="2000" dirty="0">
                <a:ea typeface="黑体" panose="02010609060101010101" pitchFamily="49" charset="-122"/>
              </a:endParaRPr>
            </a:p>
          </p:txBody>
        </p: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7B856B4C-AB56-4539-8446-B07F66ADA509}"/>
                </a:ext>
              </a:extLst>
            </p:cNvPr>
            <p:cNvSpPr/>
            <p:nvPr/>
          </p:nvSpPr>
          <p:spPr>
            <a:xfrm>
              <a:off x="358775" y="4876800"/>
              <a:ext cx="66675" cy="6667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8" name="文本框 27">
            <a:extLst>
              <a:ext uri="{FF2B5EF4-FFF2-40B4-BE49-F238E27FC236}">
                <a16:creationId xmlns:a16="http://schemas.microsoft.com/office/drawing/2014/main" id="{F3DD13B2-7E33-4144-89E1-7D0A3FCF862B}"/>
              </a:ext>
            </a:extLst>
          </p:cNvPr>
          <p:cNvSpPr txBox="1"/>
          <p:nvPr/>
        </p:nvSpPr>
        <p:spPr>
          <a:xfrm>
            <a:off x="1637665" y="5716621"/>
            <a:ext cx="8740569" cy="981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2400" b="1" dirty="0">
                <a:solidFill>
                  <a:srgbClr val="C00000"/>
                </a:solidFill>
                <a:ea typeface="黑体" panose="02010609060101010101" pitchFamily="49" charset="-122"/>
              </a:rPr>
              <a:t>Local</a:t>
            </a:r>
            <a:r>
              <a:rPr lang="en-US" altLang="zh-CN" sz="2400" b="1" dirty="0">
                <a:ea typeface="黑体" panose="02010609060101010101" pitchFamily="49" charset="-122"/>
              </a:rPr>
              <a:t> and </a:t>
            </a:r>
            <a:r>
              <a:rPr lang="en-US" altLang="zh-CN" sz="2400" b="1" dirty="0">
                <a:solidFill>
                  <a:srgbClr val="0070C0"/>
                </a:solidFill>
                <a:ea typeface="黑体" panose="02010609060101010101" pitchFamily="49" charset="-122"/>
              </a:rPr>
              <a:t>nonlocal</a:t>
            </a:r>
            <a:r>
              <a:rPr lang="en-US" altLang="zh-CN" sz="2400" b="1" dirty="0">
                <a:ea typeface="黑体" panose="02010609060101010101" pitchFamily="49" charset="-122"/>
              </a:rPr>
              <a:t> disorders refer to the variations in the </a:t>
            </a:r>
            <a:r>
              <a:rPr lang="en-US" altLang="zh-CN" sz="2400" b="1" dirty="0">
                <a:solidFill>
                  <a:srgbClr val="C00000"/>
                </a:solidFill>
                <a:ea typeface="黑体" panose="02010609060101010101" pitchFamily="49" charset="-122"/>
              </a:rPr>
              <a:t>electronic-state energies </a:t>
            </a:r>
            <a:r>
              <a:rPr lang="en-US" altLang="zh-CN" sz="2400" b="1" dirty="0">
                <a:ea typeface="黑体" panose="02010609060101010101" pitchFamily="49" charset="-122"/>
              </a:rPr>
              <a:t>and </a:t>
            </a:r>
            <a:r>
              <a:rPr lang="en-US" altLang="zh-CN" sz="2400" b="1" dirty="0">
                <a:solidFill>
                  <a:srgbClr val="0070C0"/>
                </a:solidFill>
                <a:ea typeface="黑体" panose="02010609060101010101" pitchFamily="49" charset="-122"/>
              </a:rPr>
              <a:t>electronic couplings</a:t>
            </a:r>
            <a:r>
              <a:rPr lang="en-US" altLang="zh-CN" sz="2400" b="1" dirty="0">
                <a:ea typeface="黑体" panose="02010609060101010101" pitchFamily="49" charset="-122"/>
              </a:rPr>
              <a:t>, respectively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F1576B43-FCE8-4126-B89D-0E3DABB6551D}"/>
              </a:ext>
            </a:extLst>
          </p:cNvPr>
          <p:cNvSpPr txBox="1"/>
          <p:nvPr/>
        </p:nvSpPr>
        <p:spPr>
          <a:xfrm>
            <a:off x="663120" y="4154425"/>
            <a:ext cx="42790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Zheng et al. Adv. Energy Mater. 2019, 9, 1803926.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30C0193D-27DE-4D8C-9BD1-C398AF7CA6DB}"/>
              </a:ext>
            </a:extLst>
          </p:cNvPr>
          <p:cNvGrpSpPr/>
          <p:nvPr/>
        </p:nvGrpSpPr>
        <p:grpSpPr>
          <a:xfrm>
            <a:off x="358775" y="5344710"/>
            <a:ext cx="6616524" cy="506292"/>
            <a:chOff x="358775" y="4599207"/>
            <a:chExt cx="6616524" cy="506292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D427403B-541C-4E9F-BCC4-8CF0818E09A9}"/>
                </a:ext>
              </a:extLst>
            </p:cNvPr>
            <p:cNvSpPr txBox="1"/>
            <p:nvPr/>
          </p:nvSpPr>
          <p:spPr>
            <a:xfrm>
              <a:off x="451362" y="4599207"/>
              <a:ext cx="6523937" cy="506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000" b="1" dirty="0">
                  <a:ea typeface="黑体" panose="02010609060101010101" pitchFamily="49" charset="-122"/>
                </a:rPr>
                <a:t>Random in nature</a:t>
              </a:r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C7ED4036-E5DA-401F-B7DF-1607951E8249}"/>
                </a:ext>
              </a:extLst>
            </p:cNvPr>
            <p:cNvSpPr/>
            <p:nvPr/>
          </p:nvSpPr>
          <p:spPr>
            <a:xfrm>
              <a:off x="358775" y="4876800"/>
              <a:ext cx="66675" cy="6667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6592564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B2D2703D-4B50-4985-B8E3-5FB14F7FD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One-dimensional molecular chain model</a:t>
            </a:r>
            <a:endParaRPr lang="zh-CN" altLang="en-US" dirty="0"/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44ADA6F3-537D-4EA4-823D-889E65A8EBA3}"/>
              </a:ext>
            </a:extLst>
          </p:cNvPr>
          <p:cNvSpPr txBox="1"/>
          <p:nvPr/>
        </p:nvSpPr>
        <p:spPr>
          <a:xfrm>
            <a:off x="656063" y="6356350"/>
            <a:ext cx="7273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Wang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Zhao, arXiv: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2203.12480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2022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7291799-FD83-46DD-B2A5-6229679DD07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64" y="1400101"/>
            <a:ext cx="7304875" cy="4956249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443889BE-716E-4FD8-A85C-2068B1842F7C}"/>
              </a:ext>
            </a:extLst>
          </p:cNvPr>
          <p:cNvSpPr txBox="1"/>
          <p:nvPr/>
        </p:nvSpPr>
        <p:spPr>
          <a:xfrm>
            <a:off x="8049563" y="3680089"/>
            <a:ext cx="3883076" cy="236648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altLang="zh-CN" sz="2400" b="1" dirty="0">
                <a:solidFill>
                  <a:schemeClr val="accent5">
                    <a:lumMod val="50000"/>
                  </a:schemeClr>
                </a:solidFill>
              </a:rPr>
              <a:t>Converged DQMC results can be obtained in the regimes from </a:t>
            </a:r>
            <a:r>
              <a:rPr lang="en-US" altLang="zh-CN" sz="2400" b="1" dirty="0">
                <a:solidFill>
                  <a:srgbClr val="C00000"/>
                </a:solidFill>
              </a:rPr>
              <a:t>weak</a:t>
            </a:r>
            <a:r>
              <a:rPr lang="en-US" altLang="zh-CN" sz="2400" b="1" dirty="0">
                <a:solidFill>
                  <a:schemeClr val="accent5">
                    <a:lumMod val="50000"/>
                  </a:schemeClr>
                </a:solidFill>
              </a:rPr>
              <a:t> to </a:t>
            </a:r>
            <a:r>
              <a:rPr lang="en-US" altLang="zh-CN" sz="2400" b="1" dirty="0">
                <a:solidFill>
                  <a:srgbClr val="C00000"/>
                </a:solidFill>
              </a:rPr>
              <a:t>strong</a:t>
            </a:r>
            <a:r>
              <a:rPr lang="en-US" altLang="zh-CN" sz="2400" b="1" dirty="0">
                <a:solidFill>
                  <a:schemeClr val="accent5">
                    <a:lumMod val="50000"/>
                  </a:schemeClr>
                </a:solidFill>
              </a:rPr>
              <a:t> disorder strengths for a broad </a:t>
            </a:r>
            <a:r>
              <a:rPr lang="en-US" altLang="zh-CN" sz="2400" b="1" dirty="0" err="1">
                <a:solidFill>
                  <a:schemeClr val="accent5">
                    <a:lumMod val="50000"/>
                  </a:schemeClr>
                </a:solidFill>
              </a:rPr>
              <a:t>tempe-rature</a:t>
            </a:r>
            <a:r>
              <a:rPr lang="en-US" altLang="zh-CN" sz="2400" b="1" dirty="0">
                <a:solidFill>
                  <a:schemeClr val="accent5">
                    <a:lumMod val="50000"/>
                  </a:schemeClr>
                </a:solidFill>
              </a:rPr>
              <a:t> range.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2E5C12F-9582-4042-9B91-06953E881213}"/>
              </a:ext>
            </a:extLst>
          </p:cNvPr>
          <p:cNvSpPr txBox="1"/>
          <p:nvPr/>
        </p:nvSpPr>
        <p:spPr>
          <a:xfrm>
            <a:off x="308225" y="896158"/>
            <a:ext cx="9564807" cy="40011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Imaginary-time (</a:t>
            </a:r>
            <a:r>
              <a:rPr lang="en-US" altLang="zh-CN" sz="2000" b="1" dirty="0">
                <a:solidFill>
                  <a:srgbClr val="0070C0"/>
                </a:solidFill>
              </a:rPr>
              <a:t>left</a:t>
            </a:r>
            <a:r>
              <a:rPr lang="en-US" altLang="zh-CN" sz="2000" b="1" dirty="0"/>
              <a:t>) and imaginary-frequency (</a:t>
            </a:r>
            <a:r>
              <a:rPr lang="en-US" altLang="zh-CN" sz="2000" b="1" dirty="0">
                <a:solidFill>
                  <a:srgbClr val="0070C0"/>
                </a:solidFill>
              </a:rPr>
              <a:t>right</a:t>
            </a:r>
            <a:r>
              <a:rPr lang="en-US" altLang="zh-CN" sz="2000" b="1" dirty="0"/>
              <a:t>) current autocorrelation functions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6CD47BDF-4E1E-4FDA-8C0D-7228115443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025" y="1832886"/>
            <a:ext cx="3662311" cy="54686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1FBEDB2-81C2-4A7E-965F-4E634E928A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785" y="2724170"/>
            <a:ext cx="3084790" cy="613945"/>
          </a:xfrm>
          <a:prstGeom prst="rect">
            <a:avLst/>
          </a:prstGeom>
        </p:spPr>
      </p:pic>
      <p:sp>
        <p:nvSpPr>
          <p:cNvPr id="15" name="灯片编号占位符 1">
            <a:extLst>
              <a:ext uri="{FF2B5EF4-FFF2-40B4-BE49-F238E27FC236}">
                <a16:creationId xmlns:a16="http://schemas.microsoft.com/office/drawing/2014/main" id="{1BA45808-6114-4E87-B8C4-133D897B6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4450" y="6356350"/>
            <a:ext cx="1446229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19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850001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B2D2703D-4B50-4985-B8E3-5FB14F7FD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One-dimensional molecular chain model</a:t>
            </a:r>
            <a:endParaRPr lang="zh-CN" altLang="en-US" dirty="0"/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44ADA6F3-537D-4EA4-823D-889E65A8EBA3}"/>
              </a:ext>
            </a:extLst>
          </p:cNvPr>
          <p:cNvSpPr txBox="1"/>
          <p:nvPr/>
        </p:nvSpPr>
        <p:spPr>
          <a:xfrm>
            <a:off x="656063" y="6356350"/>
            <a:ext cx="7273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Wang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Zhao, arXiv: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2203.12480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2022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5C410A1-54E7-41D5-B2CF-9EB21FA389A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16" y="1389872"/>
            <a:ext cx="7319643" cy="4966478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E071D464-EB64-4979-A5E2-932B92DDE5D2}"/>
              </a:ext>
            </a:extLst>
          </p:cNvPr>
          <p:cNvSpPr txBox="1"/>
          <p:nvPr/>
        </p:nvSpPr>
        <p:spPr>
          <a:xfrm>
            <a:off x="308225" y="896158"/>
            <a:ext cx="9564807" cy="40011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Imaginary-time (</a:t>
            </a:r>
            <a:r>
              <a:rPr lang="en-US" altLang="zh-CN" sz="2000" b="1" dirty="0">
                <a:solidFill>
                  <a:srgbClr val="0070C0"/>
                </a:solidFill>
              </a:rPr>
              <a:t>left</a:t>
            </a:r>
            <a:r>
              <a:rPr lang="en-US" altLang="zh-CN" sz="2000" b="1" dirty="0"/>
              <a:t>) and imaginary-frequency (</a:t>
            </a:r>
            <a:r>
              <a:rPr lang="en-US" altLang="zh-CN" sz="2000" b="1" dirty="0">
                <a:solidFill>
                  <a:srgbClr val="0070C0"/>
                </a:solidFill>
              </a:rPr>
              <a:t>right</a:t>
            </a:r>
            <a:r>
              <a:rPr lang="en-US" altLang="zh-CN" sz="2000" b="1" dirty="0"/>
              <a:t>) current autocorrelation functions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17ADF93-3B87-4177-8C87-69AE0435FCD6}"/>
              </a:ext>
            </a:extLst>
          </p:cNvPr>
          <p:cNvSpPr txBox="1"/>
          <p:nvPr/>
        </p:nvSpPr>
        <p:spPr>
          <a:xfrm>
            <a:off x="8049563" y="3680089"/>
            <a:ext cx="3883076" cy="236648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altLang="zh-CN" sz="2400" b="1" dirty="0">
                <a:solidFill>
                  <a:schemeClr val="accent5">
                    <a:lumMod val="50000"/>
                  </a:schemeClr>
                </a:solidFill>
              </a:rPr>
              <a:t>Converged DQMC results can be obtained in the regimes from </a:t>
            </a:r>
            <a:r>
              <a:rPr lang="en-US" altLang="zh-CN" sz="2400" b="1" dirty="0">
                <a:solidFill>
                  <a:srgbClr val="C00000"/>
                </a:solidFill>
              </a:rPr>
              <a:t>weak</a:t>
            </a:r>
            <a:r>
              <a:rPr lang="en-US" altLang="zh-CN" sz="2400" b="1" dirty="0">
                <a:solidFill>
                  <a:schemeClr val="accent5">
                    <a:lumMod val="50000"/>
                  </a:schemeClr>
                </a:solidFill>
              </a:rPr>
              <a:t> to </a:t>
            </a:r>
            <a:r>
              <a:rPr lang="en-US" altLang="zh-CN" sz="2400" b="1" dirty="0">
                <a:solidFill>
                  <a:srgbClr val="C00000"/>
                </a:solidFill>
              </a:rPr>
              <a:t>strong</a:t>
            </a:r>
            <a:r>
              <a:rPr lang="en-US" altLang="zh-CN" sz="2400" b="1" dirty="0">
                <a:solidFill>
                  <a:schemeClr val="accent5">
                    <a:lumMod val="50000"/>
                  </a:schemeClr>
                </a:solidFill>
              </a:rPr>
              <a:t> disorder strengths for a broad </a:t>
            </a:r>
            <a:r>
              <a:rPr lang="en-US" altLang="zh-CN" sz="2400" b="1" dirty="0" err="1">
                <a:solidFill>
                  <a:schemeClr val="accent5">
                    <a:lumMod val="50000"/>
                  </a:schemeClr>
                </a:solidFill>
              </a:rPr>
              <a:t>tempe-rature</a:t>
            </a:r>
            <a:r>
              <a:rPr lang="en-US" altLang="zh-CN" sz="2400" b="1" dirty="0">
                <a:solidFill>
                  <a:schemeClr val="accent5">
                    <a:lumMod val="50000"/>
                  </a:schemeClr>
                </a:solidFill>
              </a:rPr>
              <a:t> range.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E939CE32-1E5C-40A8-9853-3B00766D42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025" y="1832886"/>
            <a:ext cx="3662311" cy="54686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504FC0B-AD01-4DD3-9BC2-BD797B370A5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785" y="2724170"/>
            <a:ext cx="3084790" cy="613945"/>
          </a:xfrm>
          <a:prstGeom prst="rect">
            <a:avLst/>
          </a:prstGeom>
        </p:spPr>
      </p:pic>
      <p:sp>
        <p:nvSpPr>
          <p:cNvPr id="12" name="灯片编号占位符 1">
            <a:extLst>
              <a:ext uri="{FF2B5EF4-FFF2-40B4-BE49-F238E27FC236}">
                <a16:creationId xmlns:a16="http://schemas.microsoft.com/office/drawing/2014/main" id="{BEA3AC60-07A8-4E41-BF06-91AE4EAEF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4450" y="6356350"/>
            <a:ext cx="1446229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885694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B2D2703D-4B50-4985-B8E3-5FB14F7FD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One-dimensional molecular chain model</a:t>
            </a:r>
            <a:endParaRPr lang="zh-CN" altLang="en-US" dirty="0"/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44ADA6F3-537D-4EA4-823D-889E65A8EBA3}"/>
              </a:ext>
            </a:extLst>
          </p:cNvPr>
          <p:cNvSpPr txBox="1"/>
          <p:nvPr/>
        </p:nvSpPr>
        <p:spPr>
          <a:xfrm>
            <a:off x="656063" y="6356350"/>
            <a:ext cx="7273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Wang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Zhao, arXiv: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2203.12480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2022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6129DB3D-5B56-4AE8-96BA-347C96198B68}"/>
              </a:ext>
            </a:extLst>
          </p:cNvPr>
          <p:cNvGrpSpPr/>
          <p:nvPr/>
        </p:nvGrpSpPr>
        <p:grpSpPr>
          <a:xfrm>
            <a:off x="234884" y="1375931"/>
            <a:ext cx="3672129" cy="2882608"/>
            <a:chOff x="234884" y="1554986"/>
            <a:chExt cx="3672129" cy="2882608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84882CD-25D0-4D77-8CEC-7C937D84F9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884" y="1995840"/>
              <a:ext cx="3529361" cy="2441754"/>
            </a:xfrm>
            <a:prstGeom prst="rect">
              <a:avLst/>
            </a:prstGeom>
          </p:spPr>
        </p:pic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C90C0400-846E-45EE-A76E-BF181B5FEFEC}"/>
                </a:ext>
              </a:extLst>
            </p:cNvPr>
            <p:cNvSpPr txBox="1"/>
            <p:nvPr/>
          </p:nvSpPr>
          <p:spPr>
            <a:xfrm>
              <a:off x="377652" y="1554986"/>
              <a:ext cx="3529361" cy="400110"/>
            </a:xfrm>
            <a:prstGeom prst="rect">
              <a:avLst/>
            </a:prstGeom>
            <a:noFill/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/>
                <a:t>Thermally-activated hopping</a:t>
              </a:r>
              <a:endParaRPr lang="zh-CN" altLang="en-US" sz="2000" b="1" dirty="0"/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3DA839C3-86B6-4CB5-930C-F32652776394}"/>
              </a:ext>
            </a:extLst>
          </p:cNvPr>
          <p:cNvGrpSpPr/>
          <p:nvPr/>
        </p:nvGrpSpPr>
        <p:grpSpPr>
          <a:xfrm>
            <a:off x="4292737" y="1375931"/>
            <a:ext cx="3565978" cy="2936722"/>
            <a:chOff x="4292737" y="1554986"/>
            <a:chExt cx="3565978" cy="2936722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2011E422-B1F5-4BBA-BE14-49ABD4AC11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2737" y="1995840"/>
              <a:ext cx="3529361" cy="2495868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9317F3C2-4BFF-43FA-B01F-7C4B67025EFF}"/>
                </a:ext>
              </a:extLst>
            </p:cNvPr>
            <p:cNvSpPr txBox="1"/>
            <p:nvPr/>
          </p:nvSpPr>
          <p:spPr>
            <a:xfrm>
              <a:off x="4329354" y="1554986"/>
              <a:ext cx="3529361" cy="400110"/>
            </a:xfrm>
            <a:prstGeom prst="rect">
              <a:avLst/>
            </a:prstGeom>
            <a:noFill/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/>
                <a:t>Phonon-assisted transport</a:t>
              </a:r>
              <a:endParaRPr lang="zh-CN" altLang="en-US" sz="2000" b="1" dirty="0"/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38202AAB-11BD-47F3-A2E7-A6728DD82701}"/>
              </a:ext>
            </a:extLst>
          </p:cNvPr>
          <p:cNvGrpSpPr/>
          <p:nvPr/>
        </p:nvGrpSpPr>
        <p:grpSpPr>
          <a:xfrm>
            <a:off x="8175726" y="1375931"/>
            <a:ext cx="3634691" cy="2909665"/>
            <a:chOff x="8175726" y="1554986"/>
            <a:chExt cx="3634691" cy="2909665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FB2F2C53-33CC-4824-8902-B526A08125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5726" y="1955096"/>
              <a:ext cx="3529361" cy="2509555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3A7D33FF-3566-4AA4-AB90-87EFAD004370}"/>
                </a:ext>
              </a:extLst>
            </p:cNvPr>
            <p:cNvSpPr txBox="1"/>
            <p:nvPr/>
          </p:nvSpPr>
          <p:spPr>
            <a:xfrm>
              <a:off x="8281056" y="1554986"/>
              <a:ext cx="3529361" cy="400110"/>
            </a:xfrm>
            <a:prstGeom prst="rect">
              <a:avLst/>
            </a:prstGeom>
            <a:noFill/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/>
                <a:t>Nuclear tunneling</a:t>
              </a:r>
              <a:endParaRPr lang="zh-CN" altLang="en-US" sz="2000" b="1" dirty="0"/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63632B58-5266-46ED-B8CD-8584A6C74226}"/>
              </a:ext>
            </a:extLst>
          </p:cNvPr>
          <p:cNvSpPr txBox="1"/>
          <p:nvPr/>
        </p:nvSpPr>
        <p:spPr>
          <a:xfrm>
            <a:off x="656063" y="4875247"/>
            <a:ext cx="10729680" cy="114307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C00000"/>
                </a:solidFill>
              </a:rPr>
              <a:t>DQMC+SOM can give accurate mobilities in strong disorder regimes.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chemeClr val="accent5">
                    <a:lumMod val="50000"/>
                  </a:schemeClr>
                </a:solidFill>
              </a:rPr>
              <a:t>Significant errors may exist at some temperatures for the nuclear tunneling regime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832562A-DE25-4BA3-A886-E86CE521C1D3}"/>
              </a:ext>
            </a:extLst>
          </p:cNvPr>
          <p:cNvSpPr txBox="1"/>
          <p:nvPr/>
        </p:nvSpPr>
        <p:spPr>
          <a:xfrm>
            <a:off x="656063" y="4234226"/>
            <a:ext cx="9315079" cy="376834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*SOM: stochastic optimization method for numerical analytic continuation</a:t>
            </a:r>
          </a:p>
        </p:txBody>
      </p:sp>
      <p:sp>
        <p:nvSpPr>
          <p:cNvPr id="17" name="灯片编号占位符 1">
            <a:extLst>
              <a:ext uri="{FF2B5EF4-FFF2-40B4-BE49-F238E27FC236}">
                <a16:creationId xmlns:a16="http://schemas.microsoft.com/office/drawing/2014/main" id="{41BFAC23-C83F-4F0C-A996-6AD48079D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4450" y="6356350"/>
            <a:ext cx="1446229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21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89569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F287AE-A36A-49DD-80DA-0FCE6538A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71706DE-AB05-462B-A60A-6C1669DBD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9800" y="1328289"/>
            <a:ext cx="10515600" cy="1249811"/>
          </a:xfrm>
        </p:spPr>
        <p:txBody>
          <a:bodyPr>
            <a:normAutofit/>
          </a:bodyPr>
          <a:lstStyle/>
          <a:p>
            <a:pPr marL="0" indent="0">
              <a:lnSpc>
                <a:spcPct val="125000"/>
              </a:lnSpc>
              <a:buNone/>
            </a:pP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DQMC for the accurate and efficient calculations of charge carrier transport properties in disordered semiconductors.</a:t>
            </a:r>
            <a:endParaRPr lang="zh-CN" altLang="en-US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B5AB54F-A6AE-47C5-879F-DEC4E9DB7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77728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zh-CN" sz="1600" dirty="0"/>
              <a:t>/ </a:t>
            </a:r>
            <a:fld id="{565CE74E-AB26-4998-AD42-012C4C1AD076}" type="slidenum">
              <a:rPr lang="zh-CN" altLang="en-US" sz="1600" smtClean="0"/>
              <a:t>22</a:t>
            </a:fld>
            <a:endParaRPr lang="zh-CN" altLang="en-US" sz="16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B46EC99-3AEF-45CC-AAF7-A45624B7CD9D}"/>
              </a:ext>
            </a:extLst>
          </p:cNvPr>
          <p:cNvSpPr txBox="1"/>
          <p:nvPr/>
        </p:nvSpPr>
        <p:spPr>
          <a:xfrm>
            <a:off x="838200" y="2578100"/>
            <a:ext cx="8577580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400" b="1" dirty="0"/>
              <a:t>Treating various types of disorders nonperturbatively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400" b="1" dirty="0"/>
              <a:t>Free of finite-size effects and applicable to 3D systems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400" b="1" dirty="0"/>
              <a:t>Full quantum dynamics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400" b="1" dirty="0"/>
              <a:t>Flexible to be combined with first-principles calculations</a:t>
            </a:r>
          </a:p>
        </p:txBody>
      </p:sp>
      <p:sp>
        <p:nvSpPr>
          <p:cNvPr id="9" name="灯片编号占位符 1">
            <a:extLst>
              <a:ext uri="{FF2B5EF4-FFF2-40B4-BE49-F238E27FC236}">
                <a16:creationId xmlns:a16="http://schemas.microsoft.com/office/drawing/2014/main" id="{DCC0F9FD-9866-4463-91D8-DB87D9BFB012}"/>
              </a:ext>
            </a:extLst>
          </p:cNvPr>
          <p:cNvSpPr txBox="1">
            <a:spLocks/>
          </p:cNvSpPr>
          <p:nvPr/>
        </p:nvSpPr>
        <p:spPr>
          <a:xfrm>
            <a:off x="9794450" y="6356350"/>
            <a:ext cx="14462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5CE74E-AB26-4998-AD42-012C4C1AD076}" type="slidenum">
              <a:rPr lang="zh-CN" altLang="en-US" sz="1600" smtClean="0"/>
              <a:pPr/>
              <a:t>22</a:t>
            </a:fld>
            <a:endParaRPr lang="zh-CN" altLang="en-US" sz="1600" dirty="0"/>
          </a:p>
        </p:txBody>
      </p:sp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48A5B28C-D83F-4C11-B4EA-2484BF5F49C0}"/>
              </a:ext>
            </a:extLst>
          </p:cNvPr>
          <p:cNvSpPr txBox="1">
            <a:spLocks/>
          </p:cNvSpPr>
          <p:nvPr/>
        </p:nvSpPr>
        <p:spPr>
          <a:xfrm>
            <a:off x="1361611" y="5471664"/>
            <a:ext cx="9468777" cy="12498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5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  <a:buFont typeface="Wingdings" panose="05000000000000000000" pitchFamily="2" charset="2"/>
              <a:buChar char="p"/>
            </a:pPr>
            <a:r>
              <a:rPr lang="en-US" altLang="zh-CN" sz="2000" dirty="0">
                <a:latin typeface="+mn-lt"/>
              </a:rPr>
              <a:t>  Interpolation of DFT/DFPT parameters to infinitely large-sized systems</a:t>
            </a:r>
          </a:p>
          <a:p>
            <a:pPr>
              <a:lnSpc>
                <a:spcPct val="125000"/>
              </a:lnSpc>
              <a:buFont typeface="Wingdings" panose="05000000000000000000" pitchFamily="2" charset="2"/>
              <a:buChar char="p"/>
            </a:pPr>
            <a:r>
              <a:rPr lang="en-US" altLang="zh-CN" sz="2000" dirty="0">
                <a:latin typeface="+mn-lt"/>
              </a:rPr>
              <a:t>  Parameterization of the static disorder</a:t>
            </a:r>
            <a:endParaRPr lang="zh-CN" altLang="en-US" sz="2000" dirty="0">
              <a:latin typeface="+mn-lt"/>
            </a:endParaRPr>
          </a:p>
        </p:txBody>
      </p:sp>
      <p:sp>
        <p:nvSpPr>
          <p:cNvPr id="12" name="内容占位符 2">
            <a:extLst>
              <a:ext uri="{FF2B5EF4-FFF2-40B4-BE49-F238E27FC236}">
                <a16:creationId xmlns:a16="http://schemas.microsoft.com/office/drawing/2014/main" id="{7DF7043A-E0EC-434A-9F19-198C4F493B1C}"/>
              </a:ext>
            </a:extLst>
          </p:cNvPr>
          <p:cNvSpPr txBox="1">
            <a:spLocks/>
          </p:cNvSpPr>
          <p:nvPr/>
        </p:nvSpPr>
        <p:spPr>
          <a:xfrm>
            <a:off x="939799" y="4829165"/>
            <a:ext cx="1618465" cy="698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5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Next step:</a:t>
            </a:r>
            <a:endParaRPr lang="zh-CN" altLang="en-US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07490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B2D2703D-4B50-4985-B8E3-5FB14F7FD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Acknowledgements</a:t>
            </a:r>
            <a:endParaRPr lang="zh-CN" altLang="en-US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8DBF9F6-5C3A-4934-87A4-F25C62B25B1A}"/>
              </a:ext>
            </a:extLst>
          </p:cNvPr>
          <p:cNvSpPr txBox="1"/>
          <p:nvPr/>
        </p:nvSpPr>
        <p:spPr>
          <a:xfrm>
            <a:off x="729195" y="6056775"/>
            <a:ext cx="10729680" cy="671851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dirty="0">
                <a:solidFill>
                  <a:srgbClr val="C00000"/>
                </a:solidFill>
              </a:rPr>
              <a:t>Thanks for your patient listening!</a:t>
            </a:r>
            <a:endParaRPr lang="en-US" altLang="zh-CN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10925B36-D834-44A5-8AEE-A2563517D6C4}"/>
              </a:ext>
            </a:extLst>
          </p:cNvPr>
          <p:cNvSpPr/>
          <p:nvPr/>
        </p:nvSpPr>
        <p:spPr>
          <a:xfrm>
            <a:off x="2861938" y="3069871"/>
            <a:ext cx="15175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ea typeface="楷体" panose="02010609060101010101" pitchFamily="49" charset="-122"/>
              </a:rPr>
              <a:t>Prof. Yi Zhao</a:t>
            </a:r>
            <a:endParaRPr lang="zh-CN" altLang="en-US" sz="2000" b="1" dirty="0">
              <a:ea typeface="楷体" panose="02010609060101010101" pitchFamily="49" charset="-122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95DB4A4B-EB61-4124-A8A9-D3BA6132D17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3582" y="1084528"/>
            <a:ext cx="1372593" cy="1905160"/>
          </a:xfrm>
          <a:prstGeom prst="rect">
            <a:avLst/>
          </a:prstGeom>
        </p:spPr>
      </p:pic>
      <p:sp>
        <p:nvSpPr>
          <p:cNvPr id="24" name="矩形 23">
            <a:extLst>
              <a:ext uri="{FF2B5EF4-FFF2-40B4-BE49-F238E27FC236}">
                <a16:creationId xmlns:a16="http://schemas.microsoft.com/office/drawing/2014/main" id="{DB196655-71B3-4577-ABDA-AB65B62D7315}"/>
              </a:ext>
            </a:extLst>
          </p:cNvPr>
          <p:cNvSpPr/>
          <p:nvPr/>
        </p:nvSpPr>
        <p:spPr>
          <a:xfrm>
            <a:off x="653504" y="1837053"/>
            <a:ext cx="1812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ea typeface="楷体" panose="02010609060101010101" pitchFamily="49" charset="-122"/>
              </a:rPr>
              <a:t>Supervisors: </a:t>
            </a:r>
            <a:endParaRPr lang="zh-CN" altLang="en-US" sz="2000" b="1" dirty="0">
              <a:ea typeface="楷体" panose="02010609060101010101" pitchFamily="49" charset="-122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8E876CD0-4931-4113-8820-F580C7A5206E}"/>
              </a:ext>
            </a:extLst>
          </p:cNvPr>
          <p:cNvSpPr/>
          <p:nvPr/>
        </p:nvSpPr>
        <p:spPr>
          <a:xfrm>
            <a:off x="585548" y="4654783"/>
            <a:ext cx="1812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ea typeface="楷体" panose="02010609060101010101" pitchFamily="49" charset="-122"/>
              </a:rPr>
              <a:t>Group members:</a:t>
            </a:r>
            <a:endParaRPr lang="zh-CN" altLang="en-US" sz="2000" b="1" dirty="0">
              <a:ea typeface="楷体" panose="02010609060101010101" pitchFamily="49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A4D0BE8-E959-4108-B5A9-5DFD88BF3C32}"/>
              </a:ext>
            </a:extLst>
          </p:cNvPr>
          <p:cNvSpPr/>
          <p:nvPr/>
        </p:nvSpPr>
        <p:spPr>
          <a:xfrm>
            <a:off x="5235269" y="3069871"/>
            <a:ext cx="27683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ea typeface="楷体" panose="02010609060101010101" pitchFamily="49" charset="-122"/>
              </a:rPr>
              <a:t>Prof. </a:t>
            </a:r>
            <a:r>
              <a:rPr lang="en-US" altLang="zh-CN" sz="2000" b="1" dirty="0" err="1">
                <a:ea typeface="楷体" panose="02010609060101010101" pitchFamily="49" charset="-122"/>
              </a:rPr>
              <a:t>WanZhen</a:t>
            </a:r>
            <a:r>
              <a:rPr lang="en-US" altLang="zh-CN" sz="2000" b="1" dirty="0">
                <a:ea typeface="楷体" panose="02010609060101010101" pitchFamily="49" charset="-122"/>
              </a:rPr>
              <a:t> Liang</a:t>
            </a:r>
            <a:endParaRPr lang="zh-CN" altLang="en-US" sz="2000" b="1" dirty="0">
              <a:ea typeface="楷体" panose="02010609060101010101" pitchFamily="49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306E4D7-2078-41D4-A04E-6C2FBBD558E2}"/>
              </a:ext>
            </a:extLst>
          </p:cNvPr>
          <p:cNvSpPr/>
          <p:nvPr/>
        </p:nvSpPr>
        <p:spPr>
          <a:xfrm>
            <a:off x="8255352" y="3069871"/>
            <a:ext cx="27683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ea typeface="楷体" panose="02010609060101010101" pitchFamily="49" charset="-122"/>
              </a:rPr>
              <a:t>Prof. </a:t>
            </a:r>
            <a:r>
              <a:rPr lang="en-US" altLang="zh-CN" sz="2000" b="1" dirty="0" err="1">
                <a:ea typeface="楷体" panose="02010609060101010101" pitchFamily="49" charset="-122"/>
              </a:rPr>
              <a:t>Binju</a:t>
            </a:r>
            <a:r>
              <a:rPr lang="en-US" altLang="zh-CN" sz="2000" b="1" dirty="0">
                <a:ea typeface="楷体" panose="02010609060101010101" pitchFamily="49" charset="-122"/>
              </a:rPr>
              <a:t> Wang</a:t>
            </a:r>
            <a:endParaRPr lang="zh-CN" altLang="en-US" sz="2000" b="1" dirty="0">
              <a:ea typeface="楷体" panose="02010609060101010101" pitchFamily="49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361DA225-C1D9-427D-A093-05F7E26BA10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888" y="1209372"/>
            <a:ext cx="1445062" cy="178031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56CE018-C422-4CFD-B7FA-891EE0D21E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663" y="1038539"/>
            <a:ext cx="1393678" cy="195114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1EBCA4D-C879-4E41-8498-C09C106B6B0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312" y="3868919"/>
            <a:ext cx="3071760" cy="204739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87CEA08-E0C2-49D9-8958-6936A75A2D8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15644" y="3865801"/>
            <a:ext cx="2632176" cy="195366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A31DC18-50F0-4DB2-AC48-392E6CEF9CD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813" y="3816377"/>
            <a:ext cx="2955062" cy="1970041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385545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B2D2703D-4B50-4985-B8E3-5FB14F7FD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influences of disorders on charge carrier transport</a:t>
            </a:r>
            <a:endParaRPr lang="zh-CN" altLang="en-US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9C39C99-8F43-445F-B724-8A241DE0B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2</a:t>
            </a:fld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C423743-CAEB-41B5-A23A-BC4EAFFF5D90}"/>
              </a:ext>
            </a:extLst>
          </p:cNvPr>
          <p:cNvSpPr txBox="1"/>
          <p:nvPr/>
        </p:nvSpPr>
        <p:spPr>
          <a:xfrm>
            <a:off x="642746" y="3598053"/>
            <a:ext cx="42790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Jurchescu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Appl. Phys. Lett. 2004, 84, 3061.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B954A561-6C03-45B9-A9C7-50AF4AD90D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12" y="1386231"/>
            <a:ext cx="2859492" cy="2285829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6223C68E-FAC1-4275-A232-C42D2C5EB0D1}"/>
              </a:ext>
            </a:extLst>
          </p:cNvPr>
          <p:cNvSpPr txBox="1"/>
          <p:nvPr/>
        </p:nvSpPr>
        <p:spPr>
          <a:xfrm>
            <a:off x="138680" y="967512"/>
            <a:ext cx="4937286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b="1" dirty="0">
                <a:solidFill>
                  <a:schemeClr val="accent5">
                    <a:lumMod val="50000"/>
                  </a:schemeClr>
                </a:solidFill>
                <a:ea typeface="黑体" panose="02010609060101010101" pitchFamily="49" charset="-122"/>
              </a:rPr>
              <a:t>Band-like mobility in organic single crystal</a:t>
            </a:r>
            <a:endParaRPr lang="zh-CN" altLang="en-US" b="1" dirty="0">
              <a:solidFill>
                <a:schemeClr val="accent5">
                  <a:lumMod val="50000"/>
                </a:schemeClr>
              </a:solidFill>
              <a:ea typeface="黑体" panose="02010609060101010101" pitchFamily="49" charset="-122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6355A853-380E-4BFC-924B-3FAE0037E944}"/>
              </a:ext>
            </a:extLst>
          </p:cNvPr>
          <p:cNvGrpSpPr/>
          <p:nvPr/>
        </p:nvGrpSpPr>
        <p:grpSpPr>
          <a:xfrm>
            <a:off x="5242087" y="955538"/>
            <a:ext cx="6720990" cy="727868"/>
            <a:chOff x="5718840" y="1304859"/>
            <a:chExt cx="7397223" cy="801103"/>
          </a:xfrm>
        </p:grpSpPr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4F6E01F6-D86F-4360-BD4C-2F22894781DE}"/>
                </a:ext>
              </a:extLst>
            </p:cNvPr>
            <p:cNvGrpSpPr/>
            <p:nvPr/>
          </p:nvGrpSpPr>
          <p:grpSpPr>
            <a:xfrm>
              <a:off x="5718840" y="1615611"/>
              <a:ext cx="6797338" cy="275848"/>
              <a:chOff x="6896100" y="1413382"/>
              <a:chExt cx="6797338" cy="41476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cxnSp>
            <p:nvCxnSpPr>
              <p:cNvPr id="13" name="直接连接符 12">
                <a:extLst>
                  <a:ext uri="{FF2B5EF4-FFF2-40B4-BE49-F238E27FC236}">
                    <a16:creationId xmlns:a16="http://schemas.microsoft.com/office/drawing/2014/main" id="{7E20E9DC-4FFA-4742-AB18-DAB46A2B26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96100" y="1519118"/>
                <a:ext cx="545331" cy="0"/>
              </a:xfrm>
              <a:prstGeom prst="line">
                <a:avLst/>
              </a:prstGeom>
              <a:ln w="571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>
                <a:extLst>
                  <a:ext uri="{FF2B5EF4-FFF2-40B4-BE49-F238E27FC236}">
                    <a16:creationId xmlns:a16="http://schemas.microsoft.com/office/drawing/2014/main" id="{638D60E3-5BA6-4EDC-9356-E590560280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47000" y="1713851"/>
                <a:ext cx="545331" cy="0"/>
              </a:xfrm>
              <a:prstGeom prst="line">
                <a:avLst/>
              </a:prstGeom>
              <a:ln w="571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>
                <a:extLst>
                  <a:ext uri="{FF2B5EF4-FFF2-40B4-BE49-F238E27FC236}">
                    <a16:creationId xmlns:a16="http://schemas.microsoft.com/office/drawing/2014/main" id="{F35B1270-BFC1-445D-A587-5B9C89E2F3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97900" y="1413382"/>
                <a:ext cx="545331" cy="0"/>
              </a:xfrm>
              <a:prstGeom prst="line">
                <a:avLst/>
              </a:prstGeom>
              <a:ln w="571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91CDFD05-7D75-4F09-AF78-149E037CC5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62645" y="1828151"/>
                <a:ext cx="545331" cy="0"/>
              </a:xfrm>
              <a:prstGeom prst="line">
                <a:avLst/>
              </a:prstGeom>
              <a:ln w="571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>
                <a:extLst>
                  <a:ext uri="{FF2B5EF4-FFF2-40B4-BE49-F238E27FC236}">
                    <a16:creationId xmlns:a16="http://schemas.microsoft.com/office/drawing/2014/main" id="{73D297D5-5EEB-47E0-9697-2EF282C80B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13545" y="1574151"/>
                <a:ext cx="545331" cy="0"/>
              </a:xfrm>
              <a:prstGeom prst="line">
                <a:avLst/>
              </a:prstGeom>
              <a:ln w="571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>
                <a:extLst>
                  <a:ext uri="{FF2B5EF4-FFF2-40B4-BE49-F238E27FC236}">
                    <a16:creationId xmlns:a16="http://schemas.microsoft.com/office/drawing/2014/main" id="{5594D139-EF69-481D-BF8C-F2908E9763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49493" y="1692790"/>
                <a:ext cx="545331" cy="0"/>
              </a:xfrm>
              <a:prstGeom prst="line">
                <a:avLst/>
              </a:prstGeom>
              <a:ln w="571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>
                <a:extLst>
                  <a:ext uri="{FF2B5EF4-FFF2-40B4-BE49-F238E27FC236}">
                    <a16:creationId xmlns:a16="http://schemas.microsoft.com/office/drawing/2014/main" id="{3D0207C6-873E-4319-95AC-4052D079DD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035017" y="1496687"/>
                <a:ext cx="545331" cy="0"/>
              </a:xfrm>
              <a:prstGeom prst="line">
                <a:avLst/>
              </a:prstGeom>
              <a:ln w="571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直接连接符 168">
                <a:extLst>
                  <a:ext uri="{FF2B5EF4-FFF2-40B4-BE49-F238E27FC236}">
                    <a16:creationId xmlns:a16="http://schemas.microsoft.com/office/drawing/2014/main" id="{11A69656-EE55-43AB-82CC-75FACB0C71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148107" y="1597547"/>
                <a:ext cx="545331" cy="0"/>
              </a:xfrm>
              <a:prstGeom prst="line">
                <a:avLst/>
              </a:prstGeom>
              <a:ln w="571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任意多边形: 形状 18">
              <a:extLst>
                <a:ext uri="{FF2B5EF4-FFF2-40B4-BE49-F238E27FC236}">
                  <a16:creationId xmlns:a16="http://schemas.microsoft.com/office/drawing/2014/main" id="{5BF57581-C64E-487D-9519-6FF161B1E780}"/>
                </a:ext>
              </a:extLst>
            </p:cNvPr>
            <p:cNvSpPr/>
            <p:nvPr/>
          </p:nvSpPr>
          <p:spPr>
            <a:xfrm>
              <a:off x="5991505" y="1304859"/>
              <a:ext cx="770021" cy="417674"/>
            </a:xfrm>
            <a:custGeom>
              <a:avLst/>
              <a:gdLst>
                <a:gd name="connsiteX0" fmla="*/ 0 w 770021"/>
                <a:gd name="connsiteY0" fmla="*/ 311796 h 417674"/>
                <a:gd name="connsiteX1" fmla="*/ 259883 w 770021"/>
                <a:gd name="connsiteY1" fmla="*/ 3787 h 417674"/>
                <a:gd name="connsiteX2" fmla="*/ 596767 w 770021"/>
                <a:gd name="connsiteY2" fmla="*/ 157791 h 417674"/>
                <a:gd name="connsiteX3" fmla="*/ 770021 w 770021"/>
                <a:gd name="connsiteY3" fmla="*/ 417674 h 417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0021" h="417674">
                  <a:moveTo>
                    <a:pt x="0" y="311796"/>
                  </a:moveTo>
                  <a:cubicBezTo>
                    <a:pt x="80211" y="170625"/>
                    <a:pt x="160422" y="29454"/>
                    <a:pt x="259883" y="3787"/>
                  </a:cubicBezTo>
                  <a:cubicBezTo>
                    <a:pt x="359344" y="-21880"/>
                    <a:pt x="511744" y="88810"/>
                    <a:pt x="596767" y="157791"/>
                  </a:cubicBezTo>
                  <a:cubicBezTo>
                    <a:pt x="681790" y="226772"/>
                    <a:pt x="725905" y="322223"/>
                    <a:pt x="770021" y="417674"/>
                  </a:cubicBezTo>
                </a:path>
              </a:pathLst>
            </a:cu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id="{ED88726F-C454-4FAC-BC93-74FCB0D9E81E}"/>
                </a:ext>
              </a:extLst>
            </p:cNvPr>
            <p:cNvSpPr/>
            <p:nvPr/>
          </p:nvSpPr>
          <p:spPr>
            <a:xfrm>
              <a:off x="6886038" y="1405292"/>
              <a:ext cx="770021" cy="332801"/>
            </a:xfrm>
            <a:custGeom>
              <a:avLst/>
              <a:gdLst>
                <a:gd name="connsiteX0" fmla="*/ 0 w 644893"/>
                <a:gd name="connsiteY0" fmla="*/ 448795 h 448795"/>
                <a:gd name="connsiteX1" fmla="*/ 202131 w 644893"/>
                <a:gd name="connsiteY1" fmla="*/ 54159 h 448795"/>
                <a:gd name="connsiteX2" fmla="*/ 500514 w 644893"/>
                <a:gd name="connsiteY2" fmla="*/ 15658 h 448795"/>
                <a:gd name="connsiteX3" fmla="*/ 644893 w 644893"/>
                <a:gd name="connsiteY3" fmla="*/ 169662 h 448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4893" h="448795">
                  <a:moveTo>
                    <a:pt x="0" y="448795"/>
                  </a:moveTo>
                  <a:cubicBezTo>
                    <a:pt x="59356" y="287571"/>
                    <a:pt x="118712" y="126348"/>
                    <a:pt x="202131" y="54159"/>
                  </a:cubicBezTo>
                  <a:cubicBezTo>
                    <a:pt x="285550" y="-18030"/>
                    <a:pt x="426720" y="-3593"/>
                    <a:pt x="500514" y="15658"/>
                  </a:cubicBezTo>
                  <a:cubicBezTo>
                    <a:pt x="574308" y="34908"/>
                    <a:pt x="609600" y="102285"/>
                    <a:pt x="644893" y="169662"/>
                  </a:cubicBezTo>
                </a:path>
              </a:pathLst>
            </a:cu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86C4D97B-ABD4-4102-9476-5B5472A815B1}"/>
                </a:ext>
              </a:extLst>
            </p:cNvPr>
            <p:cNvSpPr txBox="1"/>
            <p:nvPr/>
          </p:nvSpPr>
          <p:spPr>
            <a:xfrm rot="21010974">
              <a:off x="6744756" y="1442130"/>
              <a:ext cx="3801979" cy="440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Hopping or Band?</a:t>
              </a:r>
              <a:endPara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23291E0E-679D-46DE-B016-13A976171050}"/>
                </a:ext>
              </a:extLst>
            </p:cNvPr>
            <p:cNvSpPr/>
            <p:nvPr/>
          </p:nvSpPr>
          <p:spPr>
            <a:xfrm>
              <a:off x="8950938" y="1387942"/>
              <a:ext cx="4165125" cy="71802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6A1C8B90-EF76-4B4B-874E-45D516263D1D}"/>
                </a:ext>
              </a:extLst>
            </p:cNvPr>
            <p:cNvSpPr/>
            <p:nvPr/>
          </p:nvSpPr>
          <p:spPr>
            <a:xfrm>
              <a:off x="9205164" y="1304859"/>
              <a:ext cx="3547869" cy="660814"/>
            </a:xfrm>
            <a:custGeom>
              <a:avLst/>
              <a:gdLst>
                <a:gd name="connsiteX0" fmla="*/ 0 w 1640840"/>
                <a:gd name="connsiteY0" fmla="*/ 723295 h 723295"/>
                <a:gd name="connsiteX1" fmla="*/ 55880 w 1640840"/>
                <a:gd name="connsiteY1" fmla="*/ 677575 h 723295"/>
                <a:gd name="connsiteX2" fmla="*/ 101600 w 1640840"/>
                <a:gd name="connsiteY2" fmla="*/ 550575 h 723295"/>
                <a:gd name="connsiteX3" fmla="*/ 147320 w 1640840"/>
                <a:gd name="connsiteY3" fmla="*/ 631855 h 723295"/>
                <a:gd name="connsiteX4" fmla="*/ 187960 w 1640840"/>
                <a:gd name="connsiteY4" fmla="*/ 718215 h 723295"/>
                <a:gd name="connsiteX5" fmla="*/ 238760 w 1640840"/>
                <a:gd name="connsiteY5" fmla="*/ 642015 h 723295"/>
                <a:gd name="connsiteX6" fmla="*/ 274320 w 1640840"/>
                <a:gd name="connsiteY6" fmla="*/ 469295 h 723295"/>
                <a:gd name="connsiteX7" fmla="*/ 320040 w 1640840"/>
                <a:gd name="connsiteY7" fmla="*/ 601375 h 723295"/>
                <a:gd name="connsiteX8" fmla="*/ 365760 w 1640840"/>
                <a:gd name="connsiteY8" fmla="*/ 708055 h 723295"/>
                <a:gd name="connsiteX9" fmla="*/ 396240 w 1640840"/>
                <a:gd name="connsiteY9" fmla="*/ 657255 h 723295"/>
                <a:gd name="connsiteX10" fmla="*/ 426720 w 1640840"/>
                <a:gd name="connsiteY10" fmla="*/ 515015 h 723295"/>
                <a:gd name="connsiteX11" fmla="*/ 467360 w 1640840"/>
                <a:gd name="connsiteY11" fmla="*/ 433735 h 723295"/>
                <a:gd name="connsiteX12" fmla="*/ 523240 w 1640840"/>
                <a:gd name="connsiteY12" fmla="*/ 550575 h 723295"/>
                <a:gd name="connsiteX13" fmla="*/ 574040 w 1640840"/>
                <a:gd name="connsiteY13" fmla="*/ 606455 h 723295"/>
                <a:gd name="connsiteX14" fmla="*/ 645160 w 1640840"/>
                <a:gd name="connsiteY14" fmla="*/ 474375 h 723295"/>
                <a:gd name="connsiteX15" fmla="*/ 690880 w 1640840"/>
                <a:gd name="connsiteY15" fmla="*/ 306735 h 723295"/>
                <a:gd name="connsiteX16" fmla="*/ 802640 w 1640840"/>
                <a:gd name="connsiteY16" fmla="*/ 367695 h 723295"/>
                <a:gd name="connsiteX17" fmla="*/ 899160 w 1640840"/>
                <a:gd name="connsiteY17" fmla="*/ 47655 h 723295"/>
                <a:gd name="connsiteX18" fmla="*/ 985520 w 1640840"/>
                <a:gd name="connsiteY18" fmla="*/ 42575 h 723295"/>
                <a:gd name="connsiteX19" fmla="*/ 1071880 w 1640840"/>
                <a:gd name="connsiteY19" fmla="*/ 438815 h 723295"/>
                <a:gd name="connsiteX20" fmla="*/ 1132840 w 1640840"/>
                <a:gd name="connsiteY20" fmla="*/ 560735 h 723295"/>
                <a:gd name="connsiteX21" fmla="*/ 1203960 w 1640840"/>
                <a:gd name="connsiteY21" fmla="*/ 408335 h 723295"/>
                <a:gd name="connsiteX22" fmla="*/ 1280160 w 1640840"/>
                <a:gd name="connsiteY22" fmla="*/ 423575 h 723295"/>
                <a:gd name="connsiteX23" fmla="*/ 1336040 w 1640840"/>
                <a:gd name="connsiteY23" fmla="*/ 570895 h 723295"/>
                <a:gd name="connsiteX24" fmla="*/ 1402080 w 1640840"/>
                <a:gd name="connsiteY24" fmla="*/ 418495 h 723295"/>
                <a:gd name="connsiteX25" fmla="*/ 1483360 w 1640840"/>
                <a:gd name="connsiteY25" fmla="*/ 545495 h 723295"/>
                <a:gd name="connsiteX26" fmla="*/ 1524000 w 1640840"/>
                <a:gd name="connsiteY26" fmla="*/ 626775 h 723295"/>
                <a:gd name="connsiteX27" fmla="*/ 1640840 w 1640840"/>
                <a:gd name="connsiteY27" fmla="*/ 662335 h 723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640840" h="723295">
                  <a:moveTo>
                    <a:pt x="0" y="723295"/>
                  </a:moveTo>
                  <a:cubicBezTo>
                    <a:pt x="19473" y="714828"/>
                    <a:pt x="38947" y="706362"/>
                    <a:pt x="55880" y="677575"/>
                  </a:cubicBezTo>
                  <a:cubicBezTo>
                    <a:pt x="72813" y="648788"/>
                    <a:pt x="86360" y="558195"/>
                    <a:pt x="101600" y="550575"/>
                  </a:cubicBezTo>
                  <a:cubicBezTo>
                    <a:pt x="116840" y="542955"/>
                    <a:pt x="132927" y="603915"/>
                    <a:pt x="147320" y="631855"/>
                  </a:cubicBezTo>
                  <a:cubicBezTo>
                    <a:pt x="161713" y="659795"/>
                    <a:pt x="172720" y="716522"/>
                    <a:pt x="187960" y="718215"/>
                  </a:cubicBezTo>
                  <a:cubicBezTo>
                    <a:pt x="203200" y="719908"/>
                    <a:pt x="224367" y="683501"/>
                    <a:pt x="238760" y="642015"/>
                  </a:cubicBezTo>
                  <a:cubicBezTo>
                    <a:pt x="253153" y="600529"/>
                    <a:pt x="260773" y="476068"/>
                    <a:pt x="274320" y="469295"/>
                  </a:cubicBezTo>
                  <a:cubicBezTo>
                    <a:pt x="287867" y="462522"/>
                    <a:pt x="304800" y="561582"/>
                    <a:pt x="320040" y="601375"/>
                  </a:cubicBezTo>
                  <a:cubicBezTo>
                    <a:pt x="335280" y="641168"/>
                    <a:pt x="353060" y="698742"/>
                    <a:pt x="365760" y="708055"/>
                  </a:cubicBezTo>
                  <a:cubicBezTo>
                    <a:pt x="378460" y="717368"/>
                    <a:pt x="386080" y="689428"/>
                    <a:pt x="396240" y="657255"/>
                  </a:cubicBezTo>
                  <a:cubicBezTo>
                    <a:pt x="406400" y="625082"/>
                    <a:pt x="414867" y="552268"/>
                    <a:pt x="426720" y="515015"/>
                  </a:cubicBezTo>
                  <a:cubicBezTo>
                    <a:pt x="438573" y="477762"/>
                    <a:pt x="451273" y="427808"/>
                    <a:pt x="467360" y="433735"/>
                  </a:cubicBezTo>
                  <a:cubicBezTo>
                    <a:pt x="483447" y="439662"/>
                    <a:pt x="505460" y="521788"/>
                    <a:pt x="523240" y="550575"/>
                  </a:cubicBezTo>
                  <a:cubicBezTo>
                    <a:pt x="541020" y="579362"/>
                    <a:pt x="553720" y="619155"/>
                    <a:pt x="574040" y="606455"/>
                  </a:cubicBezTo>
                  <a:cubicBezTo>
                    <a:pt x="594360" y="593755"/>
                    <a:pt x="625687" y="524328"/>
                    <a:pt x="645160" y="474375"/>
                  </a:cubicBezTo>
                  <a:cubicBezTo>
                    <a:pt x="664633" y="424422"/>
                    <a:pt x="664633" y="324515"/>
                    <a:pt x="690880" y="306735"/>
                  </a:cubicBezTo>
                  <a:cubicBezTo>
                    <a:pt x="717127" y="288955"/>
                    <a:pt x="767927" y="410875"/>
                    <a:pt x="802640" y="367695"/>
                  </a:cubicBezTo>
                  <a:cubicBezTo>
                    <a:pt x="837353" y="324515"/>
                    <a:pt x="868680" y="101842"/>
                    <a:pt x="899160" y="47655"/>
                  </a:cubicBezTo>
                  <a:cubicBezTo>
                    <a:pt x="929640" y="-6532"/>
                    <a:pt x="956733" y="-22618"/>
                    <a:pt x="985520" y="42575"/>
                  </a:cubicBezTo>
                  <a:cubicBezTo>
                    <a:pt x="1014307" y="107768"/>
                    <a:pt x="1047327" y="352455"/>
                    <a:pt x="1071880" y="438815"/>
                  </a:cubicBezTo>
                  <a:cubicBezTo>
                    <a:pt x="1096433" y="525175"/>
                    <a:pt x="1110827" y="565815"/>
                    <a:pt x="1132840" y="560735"/>
                  </a:cubicBezTo>
                  <a:cubicBezTo>
                    <a:pt x="1154853" y="555655"/>
                    <a:pt x="1179407" y="431195"/>
                    <a:pt x="1203960" y="408335"/>
                  </a:cubicBezTo>
                  <a:cubicBezTo>
                    <a:pt x="1228513" y="385475"/>
                    <a:pt x="1258147" y="396482"/>
                    <a:pt x="1280160" y="423575"/>
                  </a:cubicBezTo>
                  <a:cubicBezTo>
                    <a:pt x="1302173" y="450668"/>
                    <a:pt x="1315720" y="571742"/>
                    <a:pt x="1336040" y="570895"/>
                  </a:cubicBezTo>
                  <a:cubicBezTo>
                    <a:pt x="1356360" y="570048"/>
                    <a:pt x="1377527" y="422728"/>
                    <a:pt x="1402080" y="418495"/>
                  </a:cubicBezTo>
                  <a:cubicBezTo>
                    <a:pt x="1426633" y="414262"/>
                    <a:pt x="1463040" y="510782"/>
                    <a:pt x="1483360" y="545495"/>
                  </a:cubicBezTo>
                  <a:cubicBezTo>
                    <a:pt x="1503680" y="580208"/>
                    <a:pt x="1497753" y="607302"/>
                    <a:pt x="1524000" y="626775"/>
                  </a:cubicBezTo>
                  <a:cubicBezTo>
                    <a:pt x="1550247" y="646248"/>
                    <a:pt x="1595543" y="654291"/>
                    <a:pt x="1640840" y="662335"/>
                  </a:cubicBezTo>
                </a:path>
              </a:pathLst>
            </a:custGeom>
            <a:noFill/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6" name="文本框 25">
            <a:extLst>
              <a:ext uri="{FF2B5EF4-FFF2-40B4-BE49-F238E27FC236}">
                <a16:creationId xmlns:a16="http://schemas.microsoft.com/office/drawing/2014/main" id="{A4F47271-D0C3-46A3-9B7A-9A087B0317CB}"/>
              </a:ext>
            </a:extLst>
          </p:cNvPr>
          <p:cNvSpPr txBox="1"/>
          <p:nvPr/>
        </p:nvSpPr>
        <p:spPr>
          <a:xfrm>
            <a:off x="4796410" y="1724362"/>
            <a:ext cx="2765854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b="1" dirty="0">
                <a:solidFill>
                  <a:schemeClr val="accent5">
                    <a:lumMod val="50000"/>
                  </a:schemeClr>
                </a:solidFill>
                <a:ea typeface="黑体" panose="02010609060101010101" pitchFamily="49" charset="-122"/>
              </a:rPr>
              <a:t>Nuclear tunneling</a:t>
            </a:r>
            <a:endParaRPr lang="zh-CN" altLang="en-US" b="1" dirty="0">
              <a:solidFill>
                <a:schemeClr val="accent5">
                  <a:lumMod val="50000"/>
                </a:schemeClr>
              </a:solidFill>
              <a:ea typeface="黑体" panose="02010609060101010101" pitchFamily="49" charset="-122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E74D805C-350E-45C6-BB92-C1C0993CDE6F}"/>
              </a:ext>
            </a:extLst>
          </p:cNvPr>
          <p:cNvSpPr txBox="1"/>
          <p:nvPr/>
        </p:nvSpPr>
        <p:spPr>
          <a:xfrm>
            <a:off x="8935321" y="1724362"/>
            <a:ext cx="2765854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b="1" dirty="0">
                <a:solidFill>
                  <a:schemeClr val="accent5">
                    <a:lumMod val="50000"/>
                  </a:schemeClr>
                </a:solidFill>
                <a:ea typeface="黑体" panose="02010609060101010101" pitchFamily="49" charset="-122"/>
              </a:rPr>
              <a:t>Transient localization</a:t>
            </a:r>
            <a:endParaRPr lang="zh-CN" altLang="en-US" b="1" dirty="0">
              <a:solidFill>
                <a:schemeClr val="accent5">
                  <a:lumMod val="50000"/>
                </a:schemeClr>
              </a:solidFill>
              <a:ea typeface="黑体" panose="02010609060101010101" pitchFamily="49" charset="-122"/>
            </a:endParaRP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8268651E-0D7E-4130-8DF4-0C39BCE7E046}"/>
              </a:ext>
            </a:extLst>
          </p:cNvPr>
          <p:cNvGrpSpPr/>
          <p:nvPr/>
        </p:nvGrpSpPr>
        <p:grpSpPr>
          <a:xfrm>
            <a:off x="5143482" y="2293728"/>
            <a:ext cx="2273089" cy="987731"/>
            <a:chOff x="770467" y="1896532"/>
            <a:chExt cx="3687233" cy="2597861"/>
          </a:xfrm>
        </p:grpSpPr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9C932B66-57B1-4377-9AF5-4F5D38408A09}"/>
                </a:ext>
              </a:extLst>
            </p:cNvPr>
            <p:cNvSpPr/>
            <p:nvPr/>
          </p:nvSpPr>
          <p:spPr>
            <a:xfrm>
              <a:off x="770467" y="1896533"/>
              <a:ext cx="3687233" cy="2597860"/>
            </a:xfrm>
            <a:custGeom>
              <a:avLst/>
              <a:gdLst>
                <a:gd name="connsiteX0" fmla="*/ 0 w 3687233"/>
                <a:gd name="connsiteY0" fmla="*/ 8467 h 2597860"/>
                <a:gd name="connsiteX1" fmla="*/ 152400 w 3687233"/>
                <a:gd name="connsiteY1" fmla="*/ 702734 h 2597860"/>
                <a:gd name="connsiteX2" fmla="*/ 321733 w 3687233"/>
                <a:gd name="connsiteY2" fmla="*/ 1380067 h 2597860"/>
                <a:gd name="connsiteX3" fmla="*/ 474133 w 3687233"/>
                <a:gd name="connsiteY3" fmla="*/ 1828800 h 2597860"/>
                <a:gd name="connsiteX4" fmla="*/ 643466 w 3687233"/>
                <a:gd name="connsiteY4" fmla="*/ 2197100 h 2597860"/>
                <a:gd name="connsiteX5" fmla="*/ 795866 w 3687233"/>
                <a:gd name="connsiteY5" fmla="*/ 2442634 h 2597860"/>
                <a:gd name="connsiteX6" fmla="*/ 897466 w 3687233"/>
                <a:gd name="connsiteY6" fmla="*/ 2548467 h 2597860"/>
                <a:gd name="connsiteX7" fmla="*/ 994833 w 3687233"/>
                <a:gd name="connsiteY7" fmla="*/ 2595034 h 2597860"/>
                <a:gd name="connsiteX8" fmla="*/ 1109133 w 3687233"/>
                <a:gd name="connsiteY8" fmla="*/ 2582334 h 2597860"/>
                <a:gd name="connsiteX9" fmla="*/ 1257300 w 3687233"/>
                <a:gd name="connsiteY9" fmla="*/ 2497667 h 2597860"/>
                <a:gd name="connsiteX10" fmla="*/ 1380066 w 3687233"/>
                <a:gd name="connsiteY10" fmla="*/ 2362200 h 2597860"/>
                <a:gd name="connsiteX11" fmla="*/ 1498600 w 3687233"/>
                <a:gd name="connsiteY11" fmla="*/ 2154767 h 2597860"/>
                <a:gd name="connsiteX12" fmla="*/ 1629833 w 3687233"/>
                <a:gd name="connsiteY12" fmla="*/ 1841500 h 2597860"/>
                <a:gd name="connsiteX13" fmla="*/ 1731433 w 3687233"/>
                <a:gd name="connsiteY13" fmla="*/ 1502834 h 2597860"/>
                <a:gd name="connsiteX14" fmla="*/ 1778000 w 3687233"/>
                <a:gd name="connsiteY14" fmla="*/ 1308100 h 2597860"/>
                <a:gd name="connsiteX15" fmla="*/ 1858433 w 3687233"/>
                <a:gd name="connsiteY15" fmla="*/ 1227667 h 2597860"/>
                <a:gd name="connsiteX16" fmla="*/ 1943100 w 3687233"/>
                <a:gd name="connsiteY16" fmla="*/ 1261534 h 2597860"/>
                <a:gd name="connsiteX17" fmla="*/ 2019300 w 3687233"/>
                <a:gd name="connsiteY17" fmla="*/ 1511300 h 2597860"/>
                <a:gd name="connsiteX18" fmla="*/ 2120900 w 3687233"/>
                <a:gd name="connsiteY18" fmla="*/ 1807634 h 2597860"/>
                <a:gd name="connsiteX19" fmla="*/ 2260600 w 3687233"/>
                <a:gd name="connsiteY19" fmla="*/ 2120900 h 2597860"/>
                <a:gd name="connsiteX20" fmla="*/ 2413000 w 3687233"/>
                <a:gd name="connsiteY20" fmla="*/ 2404534 h 2597860"/>
                <a:gd name="connsiteX21" fmla="*/ 2540000 w 3687233"/>
                <a:gd name="connsiteY21" fmla="*/ 2556934 h 2597860"/>
                <a:gd name="connsiteX22" fmla="*/ 2662766 w 3687233"/>
                <a:gd name="connsiteY22" fmla="*/ 2595034 h 2597860"/>
                <a:gd name="connsiteX23" fmla="*/ 2802466 w 3687233"/>
                <a:gd name="connsiteY23" fmla="*/ 2569634 h 2597860"/>
                <a:gd name="connsiteX24" fmla="*/ 2946400 w 3687233"/>
                <a:gd name="connsiteY24" fmla="*/ 2480734 h 2597860"/>
                <a:gd name="connsiteX25" fmla="*/ 3103033 w 3687233"/>
                <a:gd name="connsiteY25" fmla="*/ 2269067 h 2597860"/>
                <a:gd name="connsiteX26" fmla="*/ 3280833 w 3687233"/>
                <a:gd name="connsiteY26" fmla="*/ 1837267 h 2597860"/>
                <a:gd name="connsiteX27" fmla="*/ 3386666 w 3687233"/>
                <a:gd name="connsiteY27" fmla="*/ 1481667 h 2597860"/>
                <a:gd name="connsiteX28" fmla="*/ 3509433 w 3687233"/>
                <a:gd name="connsiteY28" fmla="*/ 973667 h 2597860"/>
                <a:gd name="connsiteX29" fmla="*/ 3602566 w 3687233"/>
                <a:gd name="connsiteY29" fmla="*/ 508000 h 2597860"/>
                <a:gd name="connsiteX30" fmla="*/ 3687233 w 3687233"/>
                <a:gd name="connsiteY30" fmla="*/ 0 h 2597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687233" h="2597860">
                  <a:moveTo>
                    <a:pt x="0" y="8467"/>
                  </a:moveTo>
                  <a:cubicBezTo>
                    <a:pt x="49389" y="241300"/>
                    <a:pt x="98778" y="474134"/>
                    <a:pt x="152400" y="702734"/>
                  </a:cubicBezTo>
                  <a:cubicBezTo>
                    <a:pt x="206022" y="931334"/>
                    <a:pt x="268111" y="1192389"/>
                    <a:pt x="321733" y="1380067"/>
                  </a:cubicBezTo>
                  <a:cubicBezTo>
                    <a:pt x="375355" y="1567745"/>
                    <a:pt x="420511" y="1692628"/>
                    <a:pt x="474133" y="1828800"/>
                  </a:cubicBezTo>
                  <a:cubicBezTo>
                    <a:pt x="527755" y="1964972"/>
                    <a:pt x="589844" y="2094794"/>
                    <a:pt x="643466" y="2197100"/>
                  </a:cubicBezTo>
                  <a:cubicBezTo>
                    <a:pt x="697088" y="2299406"/>
                    <a:pt x="753533" y="2384073"/>
                    <a:pt x="795866" y="2442634"/>
                  </a:cubicBezTo>
                  <a:cubicBezTo>
                    <a:pt x="838199" y="2501195"/>
                    <a:pt x="864305" y="2523067"/>
                    <a:pt x="897466" y="2548467"/>
                  </a:cubicBezTo>
                  <a:cubicBezTo>
                    <a:pt x="930627" y="2573867"/>
                    <a:pt x="959555" y="2589390"/>
                    <a:pt x="994833" y="2595034"/>
                  </a:cubicBezTo>
                  <a:cubicBezTo>
                    <a:pt x="1030111" y="2600678"/>
                    <a:pt x="1065389" y="2598562"/>
                    <a:pt x="1109133" y="2582334"/>
                  </a:cubicBezTo>
                  <a:cubicBezTo>
                    <a:pt x="1152878" y="2566106"/>
                    <a:pt x="1212145" y="2534356"/>
                    <a:pt x="1257300" y="2497667"/>
                  </a:cubicBezTo>
                  <a:cubicBezTo>
                    <a:pt x="1302455" y="2460978"/>
                    <a:pt x="1339849" y="2419350"/>
                    <a:pt x="1380066" y="2362200"/>
                  </a:cubicBezTo>
                  <a:cubicBezTo>
                    <a:pt x="1420283" y="2305050"/>
                    <a:pt x="1456972" y="2241550"/>
                    <a:pt x="1498600" y="2154767"/>
                  </a:cubicBezTo>
                  <a:cubicBezTo>
                    <a:pt x="1540228" y="2067984"/>
                    <a:pt x="1591028" y="1950155"/>
                    <a:pt x="1629833" y="1841500"/>
                  </a:cubicBezTo>
                  <a:cubicBezTo>
                    <a:pt x="1668638" y="1732845"/>
                    <a:pt x="1706739" y="1591734"/>
                    <a:pt x="1731433" y="1502834"/>
                  </a:cubicBezTo>
                  <a:cubicBezTo>
                    <a:pt x="1756127" y="1413934"/>
                    <a:pt x="1756833" y="1353961"/>
                    <a:pt x="1778000" y="1308100"/>
                  </a:cubicBezTo>
                  <a:cubicBezTo>
                    <a:pt x="1799167" y="1262239"/>
                    <a:pt x="1830916" y="1235428"/>
                    <a:pt x="1858433" y="1227667"/>
                  </a:cubicBezTo>
                  <a:cubicBezTo>
                    <a:pt x="1885950" y="1219906"/>
                    <a:pt x="1916289" y="1214262"/>
                    <a:pt x="1943100" y="1261534"/>
                  </a:cubicBezTo>
                  <a:cubicBezTo>
                    <a:pt x="1969911" y="1308806"/>
                    <a:pt x="1989667" y="1420283"/>
                    <a:pt x="2019300" y="1511300"/>
                  </a:cubicBezTo>
                  <a:cubicBezTo>
                    <a:pt x="2048933" y="1602317"/>
                    <a:pt x="2080683" y="1706034"/>
                    <a:pt x="2120900" y="1807634"/>
                  </a:cubicBezTo>
                  <a:cubicBezTo>
                    <a:pt x="2161117" y="1909234"/>
                    <a:pt x="2211917" y="2021417"/>
                    <a:pt x="2260600" y="2120900"/>
                  </a:cubicBezTo>
                  <a:cubicBezTo>
                    <a:pt x="2309283" y="2220383"/>
                    <a:pt x="2366433" y="2331862"/>
                    <a:pt x="2413000" y="2404534"/>
                  </a:cubicBezTo>
                  <a:cubicBezTo>
                    <a:pt x="2459567" y="2477206"/>
                    <a:pt x="2498372" y="2525184"/>
                    <a:pt x="2540000" y="2556934"/>
                  </a:cubicBezTo>
                  <a:cubicBezTo>
                    <a:pt x="2581628" y="2588684"/>
                    <a:pt x="2619022" y="2592917"/>
                    <a:pt x="2662766" y="2595034"/>
                  </a:cubicBezTo>
                  <a:cubicBezTo>
                    <a:pt x="2706510" y="2597151"/>
                    <a:pt x="2755194" y="2588684"/>
                    <a:pt x="2802466" y="2569634"/>
                  </a:cubicBezTo>
                  <a:cubicBezTo>
                    <a:pt x="2849738" y="2550584"/>
                    <a:pt x="2896306" y="2530828"/>
                    <a:pt x="2946400" y="2480734"/>
                  </a:cubicBezTo>
                  <a:cubicBezTo>
                    <a:pt x="2996494" y="2430640"/>
                    <a:pt x="3047294" y="2376311"/>
                    <a:pt x="3103033" y="2269067"/>
                  </a:cubicBezTo>
                  <a:cubicBezTo>
                    <a:pt x="3158772" y="2161823"/>
                    <a:pt x="3233561" y="1968500"/>
                    <a:pt x="3280833" y="1837267"/>
                  </a:cubicBezTo>
                  <a:cubicBezTo>
                    <a:pt x="3328105" y="1706034"/>
                    <a:pt x="3348566" y="1625600"/>
                    <a:pt x="3386666" y="1481667"/>
                  </a:cubicBezTo>
                  <a:cubicBezTo>
                    <a:pt x="3424766" y="1337734"/>
                    <a:pt x="3473450" y="1135945"/>
                    <a:pt x="3509433" y="973667"/>
                  </a:cubicBezTo>
                  <a:cubicBezTo>
                    <a:pt x="3545416" y="811389"/>
                    <a:pt x="3572933" y="670278"/>
                    <a:pt x="3602566" y="508000"/>
                  </a:cubicBezTo>
                  <a:cubicBezTo>
                    <a:pt x="3632199" y="345722"/>
                    <a:pt x="3659716" y="172861"/>
                    <a:pt x="3687233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F46D6487-0305-447A-9390-821A71485124}"/>
                </a:ext>
              </a:extLst>
            </p:cNvPr>
            <p:cNvSpPr/>
            <p:nvPr/>
          </p:nvSpPr>
          <p:spPr>
            <a:xfrm>
              <a:off x="2326961" y="1896532"/>
              <a:ext cx="574244" cy="978925"/>
            </a:xfrm>
            <a:custGeom>
              <a:avLst/>
              <a:gdLst>
                <a:gd name="connsiteX0" fmla="*/ 0 w 384175"/>
                <a:gd name="connsiteY0" fmla="*/ 0 h 669074"/>
                <a:gd name="connsiteX1" fmla="*/ 76200 w 384175"/>
                <a:gd name="connsiteY1" fmla="*/ 355600 h 669074"/>
                <a:gd name="connsiteX2" fmla="*/ 136525 w 384175"/>
                <a:gd name="connsiteY2" fmla="*/ 590550 h 669074"/>
                <a:gd name="connsiteX3" fmla="*/ 193675 w 384175"/>
                <a:gd name="connsiteY3" fmla="*/ 663575 h 669074"/>
                <a:gd name="connsiteX4" fmla="*/ 263525 w 384175"/>
                <a:gd name="connsiteY4" fmla="*/ 615950 h 669074"/>
                <a:gd name="connsiteX5" fmla="*/ 333375 w 384175"/>
                <a:gd name="connsiteY5" fmla="*/ 238125 h 669074"/>
                <a:gd name="connsiteX6" fmla="*/ 384175 w 384175"/>
                <a:gd name="connsiteY6" fmla="*/ 0 h 669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4175" h="669074">
                  <a:moveTo>
                    <a:pt x="0" y="0"/>
                  </a:moveTo>
                  <a:cubicBezTo>
                    <a:pt x="26723" y="128587"/>
                    <a:pt x="53446" y="257175"/>
                    <a:pt x="76200" y="355600"/>
                  </a:cubicBezTo>
                  <a:cubicBezTo>
                    <a:pt x="98954" y="454025"/>
                    <a:pt x="116946" y="539221"/>
                    <a:pt x="136525" y="590550"/>
                  </a:cubicBezTo>
                  <a:cubicBezTo>
                    <a:pt x="156104" y="641879"/>
                    <a:pt x="172508" y="659342"/>
                    <a:pt x="193675" y="663575"/>
                  </a:cubicBezTo>
                  <a:cubicBezTo>
                    <a:pt x="214842" y="667808"/>
                    <a:pt x="240242" y="686858"/>
                    <a:pt x="263525" y="615950"/>
                  </a:cubicBezTo>
                  <a:cubicBezTo>
                    <a:pt x="286808" y="545042"/>
                    <a:pt x="313267" y="340783"/>
                    <a:pt x="333375" y="238125"/>
                  </a:cubicBezTo>
                  <a:cubicBezTo>
                    <a:pt x="353483" y="135467"/>
                    <a:pt x="368829" y="67733"/>
                    <a:pt x="384175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id="{7A135D36-AB61-4B82-A000-55BA576EE55E}"/>
                </a:ext>
              </a:extLst>
            </p:cNvPr>
            <p:cNvSpPr/>
            <p:nvPr/>
          </p:nvSpPr>
          <p:spPr>
            <a:xfrm>
              <a:off x="1811867" y="2979090"/>
              <a:ext cx="1295400" cy="1372777"/>
            </a:xfrm>
            <a:custGeom>
              <a:avLst/>
              <a:gdLst>
                <a:gd name="connsiteX0" fmla="*/ 0 w 1295400"/>
                <a:gd name="connsiteY0" fmla="*/ 1372777 h 1372777"/>
                <a:gd name="connsiteX1" fmla="*/ 186266 w 1295400"/>
                <a:gd name="connsiteY1" fmla="*/ 1135710 h 1372777"/>
                <a:gd name="connsiteX2" fmla="*/ 372533 w 1295400"/>
                <a:gd name="connsiteY2" fmla="*/ 746243 h 1372777"/>
                <a:gd name="connsiteX3" fmla="*/ 465666 w 1295400"/>
                <a:gd name="connsiteY3" fmla="*/ 399110 h 1372777"/>
                <a:gd name="connsiteX4" fmla="*/ 618066 w 1295400"/>
                <a:gd name="connsiteY4" fmla="*/ 111243 h 1372777"/>
                <a:gd name="connsiteX5" fmla="*/ 863600 w 1295400"/>
                <a:gd name="connsiteY5" fmla="*/ 1177 h 1372777"/>
                <a:gd name="connsiteX6" fmla="*/ 1134533 w 1295400"/>
                <a:gd name="connsiteY6" fmla="*/ 170510 h 1372777"/>
                <a:gd name="connsiteX7" fmla="*/ 1295400 w 1295400"/>
                <a:gd name="connsiteY7" fmla="*/ 424510 h 1372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400" h="1372777">
                  <a:moveTo>
                    <a:pt x="0" y="1372777"/>
                  </a:moveTo>
                  <a:cubicBezTo>
                    <a:pt x="62088" y="1306454"/>
                    <a:pt x="124177" y="1240132"/>
                    <a:pt x="186266" y="1135710"/>
                  </a:cubicBezTo>
                  <a:cubicBezTo>
                    <a:pt x="248355" y="1031288"/>
                    <a:pt x="325966" y="869010"/>
                    <a:pt x="372533" y="746243"/>
                  </a:cubicBezTo>
                  <a:cubicBezTo>
                    <a:pt x="419100" y="623476"/>
                    <a:pt x="424744" y="504943"/>
                    <a:pt x="465666" y="399110"/>
                  </a:cubicBezTo>
                  <a:cubicBezTo>
                    <a:pt x="506588" y="293277"/>
                    <a:pt x="551744" y="177565"/>
                    <a:pt x="618066" y="111243"/>
                  </a:cubicBezTo>
                  <a:cubicBezTo>
                    <a:pt x="684388" y="44921"/>
                    <a:pt x="777522" y="-8701"/>
                    <a:pt x="863600" y="1177"/>
                  </a:cubicBezTo>
                  <a:cubicBezTo>
                    <a:pt x="949678" y="11055"/>
                    <a:pt x="1062566" y="99954"/>
                    <a:pt x="1134533" y="170510"/>
                  </a:cubicBezTo>
                  <a:cubicBezTo>
                    <a:pt x="1206500" y="241065"/>
                    <a:pt x="1250950" y="332787"/>
                    <a:pt x="1295400" y="424510"/>
                  </a:cubicBezTo>
                </a:path>
              </a:pathLst>
            </a:custGeom>
            <a:noFill/>
            <a:ln w="28575">
              <a:solidFill>
                <a:schemeClr val="accent5">
                  <a:lumMod val="60000"/>
                  <a:lumOff val="40000"/>
                </a:schemeClr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5" name="直接箭头连接符 34">
              <a:extLst>
                <a:ext uri="{FF2B5EF4-FFF2-40B4-BE49-F238E27FC236}">
                  <a16:creationId xmlns:a16="http://schemas.microsoft.com/office/drawing/2014/main" id="{6BBEC39E-A071-432B-8CFA-63DAA07196A7}"/>
                </a:ext>
              </a:extLst>
            </p:cNvPr>
            <p:cNvCxnSpPr>
              <a:cxnSpLocks/>
            </p:cNvCxnSpPr>
            <p:nvPr/>
          </p:nvCxnSpPr>
          <p:spPr>
            <a:xfrm>
              <a:off x="2150533" y="3911600"/>
              <a:ext cx="1100666" cy="0"/>
            </a:xfrm>
            <a:prstGeom prst="straightConnector1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文本框 35">
            <a:extLst>
              <a:ext uri="{FF2B5EF4-FFF2-40B4-BE49-F238E27FC236}">
                <a16:creationId xmlns:a16="http://schemas.microsoft.com/office/drawing/2014/main" id="{DD171C03-9555-4711-A54B-8030648AB594}"/>
              </a:ext>
            </a:extLst>
          </p:cNvPr>
          <p:cNvSpPr txBox="1"/>
          <p:nvPr/>
        </p:nvSpPr>
        <p:spPr>
          <a:xfrm>
            <a:off x="4740175" y="3598053"/>
            <a:ext cx="3209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Nan et al. Phys. Rev. B 2009, 79, 115203.</a:t>
            </a:r>
          </a:p>
          <a:p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Asadi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Nat. 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Commun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2013, 4, 1710.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0166C79C-1678-4B59-BBC8-1D13BAEB0D0D}"/>
              </a:ext>
            </a:extLst>
          </p:cNvPr>
          <p:cNvGrpSpPr/>
          <p:nvPr/>
        </p:nvGrpSpPr>
        <p:grpSpPr>
          <a:xfrm>
            <a:off x="8096387" y="2159672"/>
            <a:ext cx="3863562" cy="1290840"/>
            <a:chOff x="8096387" y="2373961"/>
            <a:chExt cx="3863562" cy="1290840"/>
          </a:xfrm>
        </p:grpSpPr>
        <p:grpSp>
          <p:nvGrpSpPr>
            <p:cNvPr id="74" name="组合 73">
              <a:extLst>
                <a:ext uri="{FF2B5EF4-FFF2-40B4-BE49-F238E27FC236}">
                  <a16:creationId xmlns:a16="http://schemas.microsoft.com/office/drawing/2014/main" id="{93F6C456-B3EC-4234-9AD1-968212033B94}"/>
                </a:ext>
              </a:extLst>
            </p:cNvPr>
            <p:cNvGrpSpPr/>
            <p:nvPr/>
          </p:nvGrpSpPr>
          <p:grpSpPr>
            <a:xfrm>
              <a:off x="8096387" y="2373961"/>
              <a:ext cx="3863562" cy="497374"/>
              <a:chOff x="2232438" y="2544203"/>
              <a:chExt cx="6453281" cy="830760"/>
            </a:xfrm>
          </p:grpSpPr>
          <p:grpSp>
            <p:nvGrpSpPr>
              <p:cNvPr id="122" name="组合 121">
                <a:extLst>
                  <a:ext uri="{FF2B5EF4-FFF2-40B4-BE49-F238E27FC236}">
                    <a16:creationId xmlns:a16="http://schemas.microsoft.com/office/drawing/2014/main" id="{030446B9-3E6B-4CCC-92CB-206776337B7A}"/>
                  </a:ext>
                </a:extLst>
              </p:cNvPr>
              <p:cNvGrpSpPr/>
              <p:nvPr/>
            </p:nvGrpSpPr>
            <p:grpSpPr>
              <a:xfrm>
                <a:off x="2232438" y="2896657"/>
                <a:ext cx="6453281" cy="478306"/>
                <a:chOff x="2232438" y="3262278"/>
                <a:chExt cx="6453281" cy="478306"/>
              </a:xfrm>
            </p:grpSpPr>
            <p:sp>
              <p:nvSpPr>
                <p:cNvPr id="124" name="任意多边形: 形状 123">
                  <a:extLst>
                    <a:ext uri="{FF2B5EF4-FFF2-40B4-BE49-F238E27FC236}">
                      <a16:creationId xmlns:a16="http://schemas.microsoft.com/office/drawing/2014/main" id="{37132B25-BE0E-4B21-A7B4-C910CAAB309E}"/>
                    </a:ext>
                  </a:extLst>
                </p:cNvPr>
                <p:cNvSpPr/>
                <p:nvPr/>
              </p:nvSpPr>
              <p:spPr>
                <a:xfrm>
                  <a:off x="2747175" y="3426409"/>
                  <a:ext cx="1108545" cy="153195"/>
                </a:xfrm>
                <a:custGeom>
                  <a:avLst/>
                  <a:gdLst>
                    <a:gd name="connsiteX0" fmla="*/ 0 w 1365250"/>
                    <a:gd name="connsiteY0" fmla="*/ 265491 h 526954"/>
                    <a:gd name="connsiteX1" fmla="*/ 86784 w 1365250"/>
                    <a:gd name="connsiteY1" fmla="*/ 7257 h 526954"/>
                    <a:gd name="connsiteX2" fmla="*/ 158750 w 1365250"/>
                    <a:gd name="connsiteY2" fmla="*/ 519491 h 526954"/>
                    <a:gd name="connsiteX3" fmla="*/ 249767 w 1365250"/>
                    <a:gd name="connsiteY3" fmla="*/ 5141 h 526954"/>
                    <a:gd name="connsiteX4" fmla="*/ 336550 w 1365250"/>
                    <a:gd name="connsiteY4" fmla="*/ 517374 h 526954"/>
                    <a:gd name="connsiteX5" fmla="*/ 421217 w 1365250"/>
                    <a:gd name="connsiteY5" fmla="*/ 7257 h 526954"/>
                    <a:gd name="connsiteX6" fmla="*/ 510117 w 1365250"/>
                    <a:gd name="connsiteY6" fmla="*/ 515257 h 526954"/>
                    <a:gd name="connsiteX7" fmla="*/ 615950 w 1365250"/>
                    <a:gd name="connsiteY7" fmla="*/ 5141 h 526954"/>
                    <a:gd name="connsiteX8" fmla="*/ 709084 w 1365250"/>
                    <a:gd name="connsiteY8" fmla="*/ 519491 h 526954"/>
                    <a:gd name="connsiteX9" fmla="*/ 800100 w 1365250"/>
                    <a:gd name="connsiteY9" fmla="*/ 3024 h 526954"/>
                    <a:gd name="connsiteX10" fmla="*/ 903817 w 1365250"/>
                    <a:gd name="connsiteY10" fmla="*/ 517374 h 526954"/>
                    <a:gd name="connsiteX11" fmla="*/ 986367 w 1365250"/>
                    <a:gd name="connsiteY11" fmla="*/ 3024 h 526954"/>
                    <a:gd name="connsiteX12" fmla="*/ 1085850 w 1365250"/>
                    <a:gd name="connsiteY12" fmla="*/ 519491 h 526954"/>
                    <a:gd name="connsiteX13" fmla="*/ 1174750 w 1365250"/>
                    <a:gd name="connsiteY13" fmla="*/ 3024 h 526954"/>
                    <a:gd name="connsiteX14" fmla="*/ 1280584 w 1365250"/>
                    <a:gd name="connsiteY14" fmla="*/ 519491 h 526954"/>
                    <a:gd name="connsiteX15" fmla="*/ 1365250 w 1365250"/>
                    <a:gd name="connsiteY15" fmla="*/ 261257 h 526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365250" h="526954">
                      <a:moveTo>
                        <a:pt x="0" y="265491"/>
                      </a:moveTo>
                      <a:cubicBezTo>
                        <a:pt x="30163" y="115207"/>
                        <a:pt x="60326" y="-35076"/>
                        <a:pt x="86784" y="7257"/>
                      </a:cubicBezTo>
                      <a:cubicBezTo>
                        <a:pt x="113242" y="49590"/>
                        <a:pt x="131586" y="519844"/>
                        <a:pt x="158750" y="519491"/>
                      </a:cubicBezTo>
                      <a:cubicBezTo>
                        <a:pt x="185914" y="519138"/>
                        <a:pt x="220134" y="5494"/>
                        <a:pt x="249767" y="5141"/>
                      </a:cubicBezTo>
                      <a:cubicBezTo>
                        <a:pt x="279400" y="4788"/>
                        <a:pt x="307975" y="517021"/>
                        <a:pt x="336550" y="517374"/>
                      </a:cubicBezTo>
                      <a:cubicBezTo>
                        <a:pt x="365125" y="517727"/>
                        <a:pt x="392289" y="7610"/>
                        <a:pt x="421217" y="7257"/>
                      </a:cubicBezTo>
                      <a:cubicBezTo>
                        <a:pt x="450145" y="6904"/>
                        <a:pt x="477662" y="515610"/>
                        <a:pt x="510117" y="515257"/>
                      </a:cubicBezTo>
                      <a:cubicBezTo>
                        <a:pt x="542572" y="514904"/>
                        <a:pt x="582789" y="4435"/>
                        <a:pt x="615950" y="5141"/>
                      </a:cubicBezTo>
                      <a:cubicBezTo>
                        <a:pt x="649111" y="5847"/>
                        <a:pt x="678392" y="519844"/>
                        <a:pt x="709084" y="519491"/>
                      </a:cubicBezTo>
                      <a:cubicBezTo>
                        <a:pt x="739776" y="519138"/>
                        <a:pt x="767645" y="3377"/>
                        <a:pt x="800100" y="3024"/>
                      </a:cubicBezTo>
                      <a:cubicBezTo>
                        <a:pt x="832555" y="2671"/>
                        <a:pt x="872773" y="517374"/>
                        <a:pt x="903817" y="517374"/>
                      </a:cubicBezTo>
                      <a:cubicBezTo>
                        <a:pt x="934861" y="517374"/>
                        <a:pt x="956028" y="2671"/>
                        <a:pt x="986367" y="3024"/>
                      </a:cubicBezTo>
                      <a:cubicBezTo>
                        <a:pt x="1016706" y="3377"/>
                        <a:pt x="1054453" y="519491"/>
                        <a:pt x="1085850" y="519491"/>
                      </a:cubicBezTo>
                      <a:cubicBezTo>
                        <a:pt x="1117247" y="519491"/>
                        <a:pt x="1142294" y="3024"/>
                        <a:pt x="1174750" y="3024"/>
                      </a:cubicBezTo>
                      <a:cubicBezTo>
                        <a:pt x="1207206" y="3024"/>
                        <a:pt x="1248834" y="476452"/>
                        <a:pt x="1280584" y="519491"/>
                      </a:cubicBezTo>
                      <a:cubicBezTo>
                        <a:pt x="1312334" y="562530"/>
                        <a:pt x="1338792" y="411893"/>
                        <a:pt x="1365250" y="261257"/>
                      </a:cubicBezTo>
                    </a:path>
                  </a:pathLst>
                </a:custGeom>
                <a:no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5" name="任意多边形: 形状 124">
                  <a:extLst>
                    <a:ext uri="{FF2B5EF4-FFF2-40B4-BE49-F238E27FC236}">
                      <a16:creationId xmlns:a16="http://schemas.microsoft.com/office/drawing/2014/main" id="{687ACF06-93D1-45DE-AF53-1296CB828CFB}"/>
                    </a:ext>
                  </a:extLst>
                </p:cNvPr>
                <p:cNvSpPr/>
                <p:nvPr/>
              </p:nvSpPr>
              <p:spPr>
                <a:xfrm>
                  <a:off x="4262120" y="3426409"/>
                  <a:ext cx="477519" cy="153195"/>
                </a:xfrm>
                <a:custGeom>
                  <a:avLst/>
                  <a:gdLst>
                    <a:gd name="connsiteX0" fmla="*/ 0 w 1365250"/>
                    <a:gd name="connsiteY0" fmla="*/ 265491 h 526954"/>
                    <a:gd name="connsiteX1" fmla="*/ 86784 w 1365250"/>
                    <a:gd name="connsiteY1" fmla="*/ 7257 h 526954"/>
                    <a:gd name="connsiteX2" fmla="*/ 158750 w 1365250"/>
                    <a:gd name="connsiteY2" fmla="*/ 519491 h 526954"/>
                    <a:gd name="connsiteX3" fmla="*/ 249767 w 1365250"/>
                    <a:gd name="connsiteY3" fmla="*/ 5141 h 526954"/>
                    <a:gd name="connsiteX4" fmla="*/ 336550 w 1365250"/>
                    <a:gd name="connsiteY4" fmla="*/ 517374 h 526954"/>
                    <a:gd name="connsiteX5" fmla="*/ 421217 w 1365250"/>
                    <a:gd name="connsiteY5" fmla="*/ 7257 h 526954"/>
                    <a:gd name="connsiteX6" fmla="*/ 510117 w 1365250"/>
                    <a:gd name="connsiteY6" fmla="*/ 515257 h 526954"/>
                    <a:gd name="connsiteX7" fmla="*/ 615950 w 1365250"/>
                    <a:gd name="connsiteY7" fmla="*/ 5141 h 526954"/>
                    <a:gd name="connsiteX8" fmla="*/ 709084 w 1365250"/>
                    <a:gd name="connsiteY8" fmla="*/ 519491 h 526954"/>
                    <a:gd name="connsiteX9" fmla="*/ 800100 w 1365250"/>
                    <a:gd name="connsiteY9" fmla="*/ 3024 h 526954"/>
                    <a:gd name="connsiteX10" fmla="*/ 903817 w 1365250"/>
                    <a:gd name="connsiteY10" fmla="*/ 517374 h 526954"/>
                    <a:gd name="connsiteX11" fmla="*/ 986367 w 1365250"/>
                    <a:gd name="connsiteY11" fmla="*/ 3024 h 526954"/>
                    <a:gd name="connsiteX12" fmla="*/ 1085850 w 1365250"/>
                    <a:gd name="connsiteY12" fmla="*/ 519491 h 526954"/>
                    <a:gd name="connsiteX13" fmla="*/ 1174750 w 1365250"/>
                    <a:gd name="connsiteY13" fmla="*/ 3024 h 526954"/>
                    <a:gd name="connsiteX14" fmla="*/ 1280584 w 1365250"/>
                    <a:gd name="connsiteY14" fmla="*/ 519491 h 526954"/>
                    <a:gd name="connsiteX15" fmla="*/ 1365250 w 1365250"/>
                    <a:gd name="connsiteY15" fmla="*/ 261257 h 526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365250" h="526954">
                      <a:moveTo>
                        <a:pt x="0" y="265491"/>
                      </a:moveTo>
                      <a:cubicBezTo>
                        <a:pt x="30163" y="115207"/>
                        <a:pt x="60326" y="-35076"/>
                        <a:pt x="86784" y="7257"/>
                      </a:cubicBezTo>
                      <a:cubicBezTo>
                        <a:pt x="113242" y="49590"/>
                        <a:pt x="131586" y="519844"/>
                        <a:pt x="158750" y="519491"/>
                      </a:cubicBezTo>
                      <a:cubicBezTo>
                        <a:pt x="185914" y="519138"/>
                        <a:pt x="220134" y="5494"/>
                        <a:pt x="249767" y="5141"/>
                      </a:cubicBezTo>
                      <a:cubicBezTo>
                        <a:pt x="279400" y="4788"/>
                        <a:pt x="307975" y="517021"/>
                        <a:pt x="336550" y="517374"/>
                      </a:cubicBezTo>
                      <a:cubicBezTo>
                        <a:pt x="365125" y="517727"/>
                        <a:pt x="392289" y="7610"/>
                        <a:pt x="421217" y="7257"/>
                      </a:cubicBezTo>
                      <a:cubicBezTo>
                        <a:pt x="450145" y="6904"/>
                        <a:pt x="477662" y="515610"/>
                        <a:pt x="510117" y="515257"/>
                      </a:cubicBezTo>
                      <a:cubicBezTo>
                        <a:pt x="542572" y="514904"/>
                        <a:pt x="582789" y="4435"/>
                        <a:pt x="615950" y="5141"/>
                      </a:cubicBezTo>
                      <a:cubicBezTo>
                        <a:pt x="649111" y="5847"/>
                        <a:pt x="678392" y="519844"/>
                        <a:pt x="709084" y="519491"/>
                      </a:cubicBezTo>
                      <a:cubicBezTo>
                        <a:pt x="739776" y="519138"/>
                        <a:pt x="767645" y="3377"/>
                        <a:pt x="800100" y="3024"/>
                      </a:cubicBezTo>
                      <a:cubicBezTo>
                        <a:pt x="832555" y="2671"/>
                        <a:pt x="872773" y="517374"/>
                        <a:pt x="903817" y="517374"/>
                      </a:cubicBezTo>
                      <a:cubicBezTo>
                        <a:pt x="934861" y="517374"/>
                        <a:pt x="956028" y="2671"/>
                        <a:pt x="986367" y="3024"/>
                      </a:cubicBezTo>
                      <a:cubicBezTo>
                        <a:pt x="1016706" y="3377"/>
                        <a:pt x="1054453" y="519491"/>
                        <a:pt x="1085850" y="519491"/>
                      </a:cubicBezTo>
                      <a:cubicBezTo>
                        <a:pt x="1117247" y="519491"/>
                        <a:pt x="1142294" y="3024"/>
                        <a:pt x="1174750" y="3024"/>
                      </a:cubicBezTo>
                      <a:cubicBezTo>
                        <a:pt x="1207206" y="3024"/>
                        <a:pt x="1248834" y="476452"/>
                        <a:pt x="1280584" y="519491"/>
                      </a:cubicBezTo>
                      <a:cubicBezTo>
                        <a:pt x="1312334" y="562530"/>
                        <a:pt x="1338792" y="411893"/>
                        <a:pt x="1365250" y="261257"/>
                      </a:cubicBezTo>
                    </a:path>
                  </a:pathLst>
                </a:custGeom>
                <a:no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6" name="任意多边形: 形状 125">
                  <a:extLst>
                    <a:ext uri="{FF2B5EF4-FFF2-40B4-BE49-F238E27FC236}">
                      <a16:creationId xmlns:a16="http://schemas.microsoft.com/office/drawing/2014/main" id="{B096A692-9BD7-4A1E-85F2-890F0AAF1210}"/>
                    </a:ext>
                  </a:extLst>
                </p:cNvPr>
                <p:cNvSpPr/>
                <p:nvPr/>
              </p:nvSpPr>
              <p:spPr>
                <a:xfrm>
                  <a:off x="5146040" y="3426409"/>
                  <a:ext cx="682004" cy="153195"/>
                </a:xfrm>
                <a:custGeom>
                  <a:avLst/>
                  <a:gdLst>
                    <a:gd name="connsiteX0" fmla="*/ 0 w 1365250"/>
                    <a:gd name="connsiteY0" fmla="*/ 265491 h 526954"/>
                    <a:gd name="connsiteX1" fmla="*/ 86784 w 1365250"/>
                    <a:gd name="connsiteY1" fmla="*/ 7257 h 526954"/>
                    <a:gd name="connsiteX2" fmla="*/ 158750 w 1365250"/>
                    <a:gd name="connsiteY2" fmla="*/ 519491 h 526954"/>
                    <a:gd name="connsiteX3" fmla="*/ 249767 w 1365250"/>
                    <a:gd name="connsiteY3" fmla="*/ 5141 h 526954"/>
                    <a:gd name="connsiteX4" fmla="*/ 336550 w 1365250"/>
                    <a:gd name="connsiteY4" fmla="*/ 517374 h 526954"/>
                    <a:gd name="connsiteX5" fmla="*/ 421217 w 1365250"/>
                    <a:gd name="connsiteY5" fmla="*/ 7257 h 526954"/>
                    <a:gd name="connsiteX6" fmla="*/ 510117 w 1365250"/>
                    <a:gd name="connsiteY6" fmla="*/ 515257 h 526954"/>
                    <a:gd name="connsiteX7" fmla="*/ 615950 w 1365250"/>
                    <a:gd name="connsiteY7" fmla="*/ 5141 h 526954"/>
                    <a:gd name="connsiteX8" fmla="*/ 709084 w 1365250"/>
                    <a:gd name="connsiteY8" fmla="*/ 519491 h 526954"/>
                    <a:gd name="connsiteX9" fmla="*/ 800100 w 1365250"/>
                    <a:gd name="connsiteY9" fmla="*/ 3024 h 526954"/>
                    <a:gd name="connsiteX10" fmla="*/ 903817 w 1365250"/>
                    <a:gd name="connsiteY10" fmla="*/ 517374 h 526954"/>
                    <a:gd name="connsiteX11" fmla="*/ 986367 w 1365250"/>
                    <a:gd name="connsiteY11" fmla="*/ 3024 h 526954"/>
                    <a:gd name="connsiteX12" fmla="*/ 1085850 w 1365250"/>
                    <a:gd name="connsiteY12" fmla="*/ 519491 h 526954"/>
                    <a:gd name="connsiteX13" fmla="*/ 1174750 w 1365250"/>
                    <a:gd name="connsiteY13" fmla="*/ 3024 h 526954"/>
                    <a:gd name="connsiteX14" fmla="*/ 1280584 w 1365250"/>
                    <a:gd name="connsiteY14" fmla="*/ 519491 h 526954"/>
                    <a:gd name="connsiteX15" fmla="*/ 1365250 w 1365250"/>
                    <a:gd name="connsiteY15" fmla="*/ 261257 h 526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365250" h="526954">
                      <a:moveTo>
                        <a:pt x="0" y="265491"/>
                      </a:moveTo>
                      <a:cubicBezTo>
                        <a:pt x="30163" y="115207"/>
                        <a:pt x="60326" y="-35076"/>
                        <a:pt x="86784" y="7257"/>
                      </a:cubicBezTo>
                      <a:cubicBezTo>
                        <a:pt x="113242" y="49590"/>
                        <a:pt x="131586" y="519844"/>
                        <a:pt x="158750" y="519491"/>
                      </a:cubicBezTo>
                      <a:cubicBezTo>
                        <a:pt x="185914" y="519138"/>
                        <a:pt x="220134" y="5494"/>
                        <a:pt x="249767" y="5141"/>
                      </a:cubicBezTo>
                      <a:cubicBezTo>
                        <a:pt x="279400" y="4788"/>
                        <a:pt x="307975" y="517021"/>
                        <a:pt x="336550" y="517374"/>
                      </a:cubicBezTo>
                      <a:cubicBezTo>
                        <a:pt x="365125" y="517727"/>
                        <a:pt x="392289" y="7610"/>
                        <a:pt x="421217" y="7257"/>
                      </a:cubicBezTo>
                      <a:cubicBezTo>
                        <a:pt x="450145" y="6904"/>
                        <a:pt x="477662" y="515610"/>
                        <a:pt x="510117" y="515257"/>
                      </a:cubicBezTo>
                      <a:cubicBezTo>
                        <a:pt x="542572" y="514904"/>
                        <a:pt x="582789" y="4435"/>
                        <a:pt x="615950" y="5141"/>
                      </a:cubicBezTo>
                      <a:cubicBezTo>
                        <a:pt x="649111" y="5847"/>
                        <a:pt x="678392" y="519844"/>
                        <a:pt x="709084" y="519491"/>
                      </a:cubicBezTo>
                      <a:cubicBezTo>
                        <a:pt x="739776" y="519138"/>
                        <a:pt x="767645" y="3377"/>
                        <a:pt x="800100" y="3024"/>
                      </a:cubicBezTo>
                      <a:cubicBezTo>
                        <a:pt x="832555" y="2671"/>
                        <a:pt x="872773" y="517374"/>
                        <a:pt x="903817" y="517374"/>
                      </a:cubicBezTo>
                      <a:cubicBezTo>
                        <a:pt x="934861" y="517374"/>
                        <a:pt x="956028" y="2671"/>
                        <a:pt x="986367" y="3024"/>
                      </a:cubicBezTo>
                      <a:cubicBezTo>
                        <a:pt x="1016706" y="3377"/>
                        <a:pt x="1054453" y="519491"/>
                        <a:pt x="1085850" y="519491"/>
                      </a:cubicBezTo>
                      <a:cubicBezTo>
                        <a:pt x="1117247" y="519491"/>
                        <a:pt x="1142294" y="3024"/>
                        <a:pt x="1174750" y="3024"/>
                      </a:cubicBezTo>
                      <a:cubicBezTo>
                        <a:pt x="1207206" y="3024"/>
                        <a:pt x="1248834" y="476452"/>
                        <a:pt x="1280584" y="519491"/>
                      </a:cubicBezTo>
                      <a:cubicBezTo>
                        <a:pt x="1312334" y="562530"/>
                        <a:pt x="1338792" y="411893"/>
                        <a:pt x="1365250" y="261257"/>
                      </a:cubicBezTo>
                    </a:path>
                  </a:pathLst>
                </a:custGeom>
                <a:no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7" name="任意多边形: 形状 126">
                  <a:extLst>
                    <a:ext uri="{FF2B5EF4-FFF2-40B4-BE49-F238E27FC236}">
                      <a16:creationId xmlns:a16="http://schemas.microsoft.com/office/drawing/2014/main" id="{D001DAA9-9E80-48E7-927F-53A1DCD145E3}"/>
                    </a:ext>
                  </a:extLst>
                </p:cNvPr>
                <p:cNvSpPr/>
                <p:nvPr/>
              </p:nvSpPr>
              <p:spPr>
                <a:xfrm>
                  <a:off x="6189769" y="3426409"/>
                  <a:ext cx="1085507" cy="153195"/>
                </a:xfrm>
                <a:custGeom>
                  <a:avLst/>
                  <a:gdLst>
                    <a:gd name="connsiteX0" fmla="*/ 0 w 1365250"/>
                    <a:gd name="connsiteY0" fmla="*/ 265491 h 526954"/>
                    <a:gd name="connsiteX1" fmla="*/ 86784 w 1365250"/>
                    <a:gd name="connsiteY1" fmla="*/ 7257 h 526954"/>
                    <a:gd name="connsiteX2" fmla="*/ 158750 w 1365250"/>
                    <a:gd name="connsiteY2" fmla="*/ 519491 h 526954"/>
                    <a:gd name="connsiteX3" fmla="*/ 249767 w 1365250"/>
                    <a:gd name="connsiteY3" fmla="*/ 5141 h 526954"/>
                    <a:gd name="connsiteX4" fmla="*/ 336550 w 1365250"/>
                    <a:gd name="connsiteY4" fmla="*/ 517374 h 526954"/>
                    <a:gd name="connsiteX5" fmla="*/ 421217 w 1365250"/>
                    <a:gd name="connsiteY5" fmla="*/ 7257 h 526954"/>
                    <a:gd name="connsiteX6" fmla="*/ 510117 w 1365250"/>
                    <a:gd name="connsiteY6" fmla="*/ 515257 h 526954"/>
                    <a:gd name="connsiteX7" fmla="*/ 615950 w 1365250"/>
                    <a:gd name="connsiteY7" fmla="*/ 5141 h 526954"/>
                    <a:gd name="connsiteX8" fmla="*/ 709084 w 1365250"/>
                    <a:gd name="connsiteY8" fmla="*/ 519491 h 526954"/>
                    <a:gd name="connsiteX9" fmla="*/ 800100 w 1365250"/>
                    <a:gd name="connsiteY9" fmla="*/ 3024 h 526954"/>
                    <a:gd name="connsiteX10" fmla="*/ 903817 w 1365250"/>
                    <a:gd name="connsiteY10" fmla="*/ 517374 h 526954"/>
                    <a:gd name="connsiteX11" fmla="*/ 986367 w 1365250"/>
                    <a:gd name="connsiteY11" fmla="*/ 3024 h 526954"/>
                    <a:gd name="connsiteX12" fmla="*/ 1085850 w 1365250"/>
                    <a:gd name="connsiteY12" fmla="*/ 519491 h 526954"/>
                    <a:gd name="connsiteX13" fmla="*/ 1174750 w 1365250"/>
                    <a:gd name="connsiteY13" fmla="*/ 3024 h 526954"/>
                    <a:gd name="connsiteX14" fmla="*/ 1280584 w 1365250"/>
                    <a:gd name="connsiteY14" fmla="*/ 519491 h 526954"/>
                    <a:gd name="connsiteX15" fmla="*/ 1365250 w 1365250"/>
                    <a:gd name="connsiteY15" fmla="*/ 261257 h 526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365250" h="526954">
                      <a:moveTo>
                        <a:pt x="0" y="265491"/>
                      </a:moveTo>
                      <a:cubicBezTo>
                        <a:pt x="30163" y="115207"/>
                        <a:pt x="60326" y="-35076"/>
                        <a:pt x="86784" y="7257"/>
                      </a:cubicBezTo>
                      <a:cubicBezTo>
                        <a:pt x="113242" y="49590"/>
                        <a:pt x="131586" y="519844"/>
                        <a:pt x="158750" y="519491"/>
                      </a:cubicBezTo>
                      <a:cubicBezTo>
                        <a:pt x="185914" y="519138"/>
                        <a:pt x="220134" y="5494"/>
                        <a:pt x="249767" y="5141"/>
                      </a:cubicBezTo>
                      <a:cubicBezTo>
                        <a:pt x="279400" y="4788"/>
                        <a:pt x="307975" y="517021"/>
                        <a:pt x="336550" y="517374"/>
                      </a:cubicBezTo>
                      <a:cubicBezTo>
                        <a:pt x="365125" y="517727"/>
                        <a:pt x="392289" y="7610"/>
                        <a:pt x="421217" y="7257"/>
                      </a:cubicBezTo>
                      <a:cubicBezTo>
                        <a:pt x="450145" y="6904"/>
                        <a:pt x="477662" y="515610"/>
                        <a:pt x="510117" y="515257"/>
                      </a:cubicBezTo>
                      <a:cubicBezTo>
                        <a:pt x="542572" y="514904"/>
                        <a:pt x="582789" y="4435"/>
                        <a:pt x="615950" y="5141"/>
                      </a:cubicBezTo>
                      <a:cubicBezTo>
                        <a:pt x="649111" y="5847"/>
                        <a:pt x="678392" y="519844"/>
                        <a:pt x="709084" y="519491"/>
                      </a:cubicBezTo>
                      <a:cubicBezTo>
                        <a:pt x="739776" y="519138"/>
                        <a:pt x="767645" y="3377"/>
                        <a:pt x="800100" y="3024"/>
                      </a:cubicBezTo>
                      <a:cubicBezTo>
                        <a:pt x="832555" y="2671"/>
                        <a:pt x="872773" y="517374"/>
                        <a:pt x="903817" y="517374"/>
                      </a:cubicBezTo>
                      <a:cubicBezTo>
                        <a:pt x="934861" y="517374"/>
                        <a:pt x="956028" y="2671"/>
                        <a:pt x="986367" y="3024"/>
                      </a:cubicBezTo>
                      <a:cubicBezTo>
                        <a:pt x="1016706" y="3377"/>
                        <a:pt x="1054453" y="519491"/>
                        <a:pt x="1085850" y="519491"/>
                      </a:cubicBezTo>
                      <a:cubicBezTo>
                        <a:pt x="1117247" y="519491"/>
                        <a:pt x="1142294" y="3024"/>
                        <a:pt x="1174750" y="3024"/>
                      </a:cubicBezTo>
                      <a:cubicBezTo>
                        <a:pt x="1207206" y="3024"/>
                        <a:pt x="1248834" y="476452"/>
                        <a:pt x="1280584" y="519491"/>
                      </a:cubicBezTo>
                      <a:cubicBezTo>
                        <a:pt x="1312334" y="562530"/>
                        <a:pt x="1338792" y="411893"/>
                        <a:pt x="1365250" y="261257"/>
                      </a:cubicBezTo>
                    </a:path>
                  </a:pathLst>
                </a:custGeom>
                <a:no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8" name="任意多边形: 形状 127">
                  <a:extLst>
                    <a:ext uri="{FF2B5EF4-FFF2-40B4-BE49-F238E27FC236}">
                      <a16:creationId xmlns:a16="http://schemas.microsoft.com/office/drawing/2014/main" id="{A154249A-F7CB-4216-BD8C-A03D48636CF4}"/>
                    </a:ext>
                  </a:extLst>
                </p:cNvPr>
                <p:cNvSpPr/>
                <p:nvPr/>
              </p:nvSpPr>
              <p:spPr>
                <a:xfrm>
                  <a:off x="7630371" y="3426409"/>
                  <a:ext cx="563496" cy="153195"/>
                </a:xfrm>
                <a:custGeom>
                  <a:avLst/>
                  <a:gdLst>
                    <a:gd name="connsiteX0" fmla="*/ 0 w 1365250"/>
                    <a:gd name="connsiteY0" fmla="*/ 265491 h 526954"/>
                    <a:gd name="connsiteX1" fmla="*/ 86784 w 1365250"/>
                    <a:gd name="connsiteY1" fmla="*/ 7257 h 526954"/>
                    <a:gd name="connsiteX2" fmla="*/ 158750 w 1365250"/>
                    <a:gd name="connsiteY2" fmla="*/ 519491 h 526954"/>
                    <a:gd name="connsiteX3" fmla="*/ 249767 w 1365250"/>
                    <a:gd name="connsiteY3" fmla="*/ 5141 h 526954"/>
                    <a:gd name="connsiteX4" fmla="*/ 336550 w 1365250"/>
                    <a:gd name="connsiteY4" fmla="*/ 517374 h 526954"/>
                    <a:gd name="connsiteX5" fmla="*/ 421217 w 1365250"/>
                    <a:gd name="connsiteY5" fmla="*/ 7257 h 526954"/>
                    <a:gd name="connsiteX6" fmla="*/ 510117 w 1365250"/>
                    <a:gd name="connsiteY6" fmla="*/ 515257 h 526954"/>
                    <a:gd name="connsiteX7" fmla="*/ 615950 w 1365250"/>
                    <a:gd name="connsiteY7" fmla="*/ 5141 h 526954"/>
                    <a:gd name="connsiteX8" fmla="*/ 709084 w 1365250"/>
                    <a:gd name="connsiteY8" fmla="*/ 519491 h 526954"/>
                    <a:gd name="connsiteX9" fmla="*/ 800100 w 1365250"/>
                    <a:gd name="connsiteY9" fmla="*/ 3024 h 526954"/>
                    <a:gd name="connsiteX10" fmla="*/ 903817 w 1365250"/>
                    <a:gd name="connsiteY10" fmla="*/ 517374 h 526954"/>
                    <a:gd name="connsiteX11" fmla="*/ 986367 w 1365250"/>
                    <a:gd name="connsiteY11" fmla="*/ 3024 h 526954"/>
                    <a:gd name="connsiteX12" fmla="*/ 1085850 w 1365250"/>
                    <a:gd name="connsiteY12" fmla="*/ 519491 h 526954"/>
                    <a:gd name="connsiteX13" fmla="*/ 1174750 w 1365250"/>
                    <a:gd name="connsiteY13" fmla="*/ 3024 h 526954"/>
                    <a:gd name="connsiteX14" fmla="*/ 1280584 w 1365250"/>
                    <a:gd name="connsiteY14" fmla="*/ 519491 h 526954"/>
                    <a:gd name="connsiteX15" fmla="*/ 1365250 w 1365250"/>
                    <a:gd name="connsiteY15" fmla="*/ 261257 h 526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365250" h="526954">
                      <a:moveTo>
                        <a:pt x="0" y="265491"/>
                      </a:moveTo>
                      <a:cubicBezTo>
                        <a:pt x="30163" y="115207"/>
                        <a:pt x="60326" y="-35076"/>
                        <a:pt x="86784" y="7257"/>
                      </a:cubicBezTo>
                      <a:cubicBezTo>
                        <a:pt x="113242" y="49590"/>
                        <a:pt x="131586" y="519844"/>
                        <a:pt x="158750" y="519491"/>
                      </a:cubicBezTo>
                      <a:cubicBezTo>
                        <a:pt x="185914" y="519138"/>
                        <a:pt x="220134" y="5494"/>
                        <a:pt x="249767" y="5141"/>
                      </a:cubicBezTo>
                      <a:cubicBezTo>
                        <a:pt x="279400" y="4788"/>
                        <a:pt x="307975" y="517021"/>
                        <a:pt x="336550" y="517374"/>
                      </a:cubicBezTo>
                      <a:cubicBezTo>
                        <a:pt x="365125" y="517727"/>
                        <a:pt x="392289" y="7610"/>
                        <a:pt x="421217" y="7257"/>
                      </a:cubicBezTo>
                      <a:cubicBezTo>
                        <a:pt x="450145" y="6904"/>
                        <a:pt x="477662" y="515610"/>
                        <a:pt x="510117" y="515257"/>
                      </a:cubicBezTo>
                      <a:cubicBezTo>
                        <a:pt x="542572" y="514904"/>
                        <a:pt x="582789" y="4435"/>
                        <a:pt x="615950" y="5141"/>
                      </a:cubicBezTo>
                      <a:cubicBezTo>
                        <a:pt x="649111" y="5847"/>
                        <a:pt x="678392" y="519844"/>
                        <a:pt x="709084" y="519491"/>
                      </a:cubicBezTo>
                      <a:cubicBezTo>
                        <a:pt x="739776" y="519138"/>
                        <a:pt x="767645" y="3377"/>
                        <a:pt x="800100" y="3024"/>
                      </a:cubicBezTo>
                      <a:cubicBezTo>
                        <a:pt x="832555" y="2671"/>
                        <a:pt x="872773" y="517374"/>
                        <a:pt x="903817" y="517374"/>
                      </a:cubicBezTo>
                      <a:cubicBezTo>
                        <a:pt x="934861" y="517374"/>
                        <a:pt x="956028" y="2671"/>
                        <a:pt x="986367" y="3024"/>
                      </a:cubicBezTo>
                      <a:cubicBezTo>
                        <a:pt x="1016706" y="3377"/>
                        <a:pt x="1054453" y="519491"/>
                        <a:pt x="1085850" y="519491"/>
                      </a:cubicBezTo>
                      <a:cubicBezTo>
                        <a:pt x="1117247" y="519491"/>
                        <a:pt x="1142294" y="3024"/>
                        <a:pt x="1174750" y="3024"/>
                      </a:cubicBezTo>
                      <a:cubicBezTo>
                        <a:pt x="1207206" y="3024"/>
                        <a:pt x="1248834" y="476452"/>
                        <a:pt x="1280584" y="519491"/>
                      </a:cubicBezTo>
                      <a:cubicBezTo>
                        <a:pt x="1312334" y="562530"/>
                        <a:pt x="1338792" y="411893"/>
                        <a:pt x="1365250" y="261257"/>
                      </a:cubicBezTo>
                    </a:path>
                  </a:pathLst>
                </a:custGeom>
                <a:no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29" name="组合 128">
                  <a:extLst>
                    <a:ext uri="{FF2B5EF4-FFF2-40B4-BE49-F238E27FC236}">
                      <a16:creationId xmlns:a16="http://schemas.microsoft.com/office/drawing/2014/main" id="{0C8845EE-B05C-4126-8D0F-F2FF72212D0A}"/>
                    </a:ext>
                  </a:extLst>
                </p:cNvPr>
                <p:cNvGrpSpPr/>
                <p:nvPr/>
              </p:nvGrpSpPr>
              <p:grpSpPr>
                <a:xfrm>
                  <a:off x="2232438" y="3262278"/>
                  <a:ext cx="516061" cy="443929"/>
                  <a:chOff x="2309558" y="4658351"/>
                  <a:chExt cx="516061" cy="443929"/>
                </a:xfrm>
              </p:grpSpPr>
              <p:sp>
                <p:nvSpPr>
                  <p:cNvPr id="164" name="椭圆 163">
                    <a:extLst>
                      <a:ext uri="{FF2B5EF4-FFF2-40B4-BE49-F238E27FC236}">
                        <a16:creationId xmlns:a16="http://schemas.microsoft.com/office/drawing/2014/main" id="{7A9C6EE1-045C-47E7-8CAC-6AD69F8BB44A}"/>
                      </a:ext>
                    </a:extLst>
                  </p:cNvPr>
                  <p:cNvSpPr/>
                  <p:nvPr/>
                </p:nvSpPr>
                <p:spPr>
                  <a:xfrm>
                    <a:off x="2408060" y="4695880"/>
                    <a:ext cx="406400" cy="406400"/>
                  </a:xfrm>
                  <a:prstGeom prst="ellipse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chemeClr val="accent5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5" name="任意多边形: 形状 164">
                    <a:extLst>
                      <a:ext uri="{FF2B5EF4-FFF2-40B4-BE49-F238E27FC236}">
                        <a16:creationId xmlns:a16="http://schemas.microsoft.com/office/drawing/2014/main" id="{2ED4CE2B-BAE0-4BB8-BD0F-1FB858CB877C}"/>
                      </a:ext>
                    </a:extLst>
                  </p:cNvPr>
                  <p:cNvSpPr/>
                  <p:nvPr/>
                </p:nvSpPr>
                <p:spPr>
                  <a:xfrm rot="20495007">
                    <a:off x="2340050" y="4779615"/>
                    <a:ext cx="45719" cy="45719"/>
                  </a:xfrm>
                  <a:custGeom>
                    <a:avLst/>
                    <a:gdLst>
                      <a:gd name="connsiteX0" fmla="*/ 0 w 49213"/>
                      <a:gd name="connsiteY0" fmla="*/ 79375 h 79375"/>
                      <a:gd name="connsiteX1" fmla="*/ 19050 w 49213"/>
                      <a:gd name="connsiteY1" fmla="*/ 26987 h 79375"/>
                      <a:gd name="connsiteX2" fmla="*/ 49213 w 49213"/>
                      <a:gd name="connsiteY2" fmla="*/ 0 h 79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9213" h="79375">
                        <a:moveTo>
                          <a:pt x="0" y="79375"/>
                        </a:moveTo>
                        <a:cubicBezTo>
                          <a:pt x="5424" y="59795"/>
                          <a:pt x="10848" y="40216"/>
                          <a:pt x="19050" y="26987"/>
                        </a:cubicBezTo>
                        <a:cubicBezTo>
                          <a:pt x="27252" y="13758"/>
                          <a:pt x="38232" y="6879"/>
                          <a:pt x="49213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accent5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6" name="任意多边形: 形状 165">
                    <a:extLst>
                      <a:ext uri="{FF2B5EF4-FFF2-40B4-BE49-F238E27FC236}">
                        <a16:creationId xmlns:a16="http://schemas.microsoft.com/office/drawing/2014/main" id="{B56319D2-0563-4AEB-A555-B580588E02E1}"/>
                      </a:ext>
                    </a:extLst>
                  </p:cNvPr>
                  <p:cNvSpPr/>
                  <p:nvPr/>
                </p:nvSpPr>
                <p:spPr>
                  <a:xfrm rot="20495007">
                    <a:off x="2309558" y="4762149"/>
                    <a:ext cx="45719" cy="45719"/>
                  </a:xfrm>
                  <a:custGeom>
                    <a:avLst/>
                    <a:gdLst>
                      <a:gd name="connsiteX0" fmla="*/ 0 w 49213"/>
                      <a:gd name="connsiteY0" fmla="*/ 79375 h 79375"/>
                      <a:gd name="connsiteX1" fmla="*/ 19050 w 49213"/>
                      <a:gd name="connsiteY1" fmla="*/ 26987 h 79375"/>
                      <a:gd name="connsiteX2" fmla="*/ 49213 w 49213"/>
                      <a:gd name="connsiteY2" fmla="*/ 0 h 79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9213" h="79375">
                        <a:moveTo>
                          <a:pt x="0" y="79375"/>
                        </a:moveTo>
                        <a:cubicBezTo>
                          <a:pt x="5424" y="59795"/>
                          <a:pt x="10848" y="40216"/>
                          <a:pt x="19050" y="26987"/>
                        </a:cubicBezTo>
                        <a:cubicBezTo>
                          <a:pt x="27252" y="13758"/>
                          <a:pt x="38232" y="6879"/>
                          <a:pt x="49213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accent5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7" name="任意多边形: 形状 166">
                    <a:extLst>
                      <a:ext uri="{FF2B5EF4-FFF2-40B4-BE49-F238E27FC236}">
                        <a16:creationId xmlns:a16="http://schemas.microsoft.com/office/drawing/2014/main" id="{27AEBDE0-EA14-4B15-8B17-78AD8B8C4515}"/>
                      </a:ext>
                    </a:extLst>
                  </p:cNvPr>
                  <p:cNvSpPr/>
                  <p:nvPr/>
                </p:nvSpPr>
                <p:spPr>
                  <a:xfrm rot="4892621">
                    <a:off x="2748158" y="4679630"/>
                    <a:ext cx="45719" cy="45719"/>
                  </a:xfrm>
                  <a:custGeom>
                    <a:avLst/>
                    <a:gdLst>
                      <a:gd name="connsiteX0" fmla="*/ 0 w 49213"/>
                      <a:gd name="connsiteY0" fmla="*/ 79375 h 79375"/>
                      <a:gd name="connsiteX1" fmla="*/ 19050 w 49213"/>
                      <a:gd name="connsiteY1" fmla="*/ 26987 h 79375"/>
                      <a:gd name="connsiteX2" fmla="*/ 49213 w 49213"/>
                      <a:gd name="connsiteY2" fmla="*/ 0 h 79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9213" h="79375">
                        <a:moveTo>
                          <a:pt x="0" y="79375"/>
                        </a:moveTo>
                        <a:cubicBezTo>
                          <a:pt x="5424" y="59795"/>
                          <a:pt x="10848" y="40216"/>
                          <a:pt x="19050" y="26987"/>
                        </a:cubicBezTo>
                        <a:cubicBezTo>
                          <a:pt x="27252" y="13758"/>
                          <a:pt x="38232" y="6879"/>
                          <a:pt x="49213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accent5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8" name="任意多边形: 形状 167">
                    <a:extLst>
                      <a:ext uri="{FF2B5EF4-FFF2-40B4-BE49-F238E27FC236}">
                        <a16:creationId xmlns:a16="http://schemas.microsoft.com/office/drawing/2014/main" id="{C5B2F292-4E1D-444B-8CE1-76D9DCFAA3C5}"/>
                      </a:ext>
                    </a:extLst>
                  </p:cNvPr>
                  <p:cNvSpPr/>
                  <p:nvPr/>
                </p:nvSpPr>
                <p:spPr>
                  <a:xfrm rot="4892621">
                    <a:off x="2779900" y="4658351"/>
                    <a:ext cx="45719" cy="45719"/>
                  </a:xfrm>
                  <a:custGeom>
                    <a:avLst/>
                    <a:gdLst>
                      <a:gd name="connsiteX0" fmla="*/ 0 w 49213"/>
                      <a:gd name="connsiteY0" fmla="*/ 79375 h 79375"/>
                      <a:gd name="connsiteX1" fmla="*/ 19050 w 49213"/>
                      <a:gd name="connsiteY1" fmla="*/ 26987 h 79375"/>
                      <a:gd name="connsiteX2" fmla="*/ 49213 w 49213"/>
                      <a:gd name="connsiteY2" fmla="*/ 0 h 79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9213" h="79375">
                        <a:moveTo>
                          <a:pt x="0" y="79375"/>
                        </a:moveTo>
                        <a:cubicBezTo>
                          <a:pt x="5424" y="59795"/>
                          <a:pt x="10848" y="40216"/>
                          <a:pt x="19050" y="26987"/>
                        </a:cubicBezTo>
                        <a:cubicBezTo>
                          <a:pt x="27252" y="13758"/>
                          <a:pt x="38232" y="6879"/>
                          <a:pt x="49213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accent5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30" name="组合 129">
                  <a:extLst>
                    <a:ext uri="{FF2B5EF4-FFF2-40B4-BE49-F238E27FC236}">
                      <a16:creationId xmlns:a16="http://schemas.microsoft.com/office/drawing/2014/main" id="{EEE3A08F-7A32-433A-BADE-A86CF6C1D5FE}"/>
                    </a:ext>
                  </a:extLst>
                </p:cNvPr>
                <p:cNvGrpSpPr/>
                <p:nvPr/>
              </p:nvGrpSpPr>
              <p:grpSpPr>
                <a:xfrm>
                  <a:off x="4718724" y="3282947"/>
                  <a:ext cx="480455" cy="423260"/>
                  <a:chOff x="2384334" y="4679020"/>
                  <a:chExt cx="480455" cy="423260"/>
                </a:xfrm>
              </p:grpSpPr>
              <p:sp>
                <p:nvSpPr>
                  <p:cNvPr id="159" name="椭圆 158">
                    <a:extLst>
                      <a:ext uri="{FF2B5EF4-FFF2-40B4-BE49-F238E27FC236}">
                        <a16:creationId xmlns:a16="http://schemas.microsoft.com/office/drawing/2014/main" id="{EFA01E25-0B9A-42CA-AF7A-857BE26B8E4D}"/>
                      </a:ext>
                    </a:extLst>
                  </p:cNvPr>
                  <p:cNvSpPr/>
                  <p:nvPr/>
                </p:nvSpPr>
                <p:spPr>
                  <a:xfrm>
                    <a:off x="2408060" y="4695880"/>
                    <a:ext cx="406400" cy="406400"/>
                  </a:xfrm>
                  <a:prstGeom prst="ellipse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chemeClr val="accent5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0" name="任意多边形: 形状 159">
                    <a:extLst>
                      <a:ext uri="{FF2B5EF4-FFF2-40B4-BE49-F238E27FC236}">
                        <a16:creationId xmlns:a16="http://schemas.microsoft.com/office/drawing/2014/main" id="{5C3BBBC0-5AAD-4A99-8136-C6C200CA73D3}"/>
                      </a:ext>
                    </a:extLst>
                  </p:cNvPr>
                  <p:cNvSpPr/>
                  <p:nvPr/>
                </p:nvSpPr>
                <p:spPr>
                  <a:xfrm>
                    <a:off x="2414826" y="4696486"/>
                    <a:ext cx="45719" cy="45719"/>
                  </a:xfrm>
                  <a:custGeom>
                    <a:avLst/>
                    <a:gdLst>
                      <a:gd name="connsiteX0" fmla="*/ 0 w 49213"/>
                      <a:gd name="connsiteY0" fmla="*/ 79375 h 79375"/>
                      <a:gd name="connsiteX1" fmla="*/ 19050 w 49213"/>
                      <a:gd name="connsiteY1" fmla="*/ 26987 h 79375"/>
                      <a:gd name="connsiteX2" fmla="*/ 49213 w 49213"/>
                      <a:gd name="connsiteY2" fmla="*/ 0 h 79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9213" h="79375">
                        <a:moveTo>
                          <a:pt x="0" y="79375"/>
                        </a:moveTo>
                        <a:cubicBezTo>
                          <a:pt x="5424" y="59795"/>
                          <a:pt x="10848" y="40216"/>
                          <a:pt x="19050" y="26987"/>
                        </a:cubicBezTo>
                        <a:cubicBezTo>
                          <a:pt x="27252" y="13758"/>
                          <a:pt x="38232" y="6879"/>
                          <a:pt x="49213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accent5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1" name="任意多边形: 形状 160">
                    <a:extLst>
                      <a:ext uri="{FF2B5EF4-FFF2-40B4-BE49-F238E27FC236}">
                        <a16:creationId xmlns:a16="http://schemas.microsoft.com/office/drawing/2014/main" id="{7B0F4CB5-80F0-43B6-83EE-38F7F9D98F24}"/>
                      </a:ext>
                    </a:extLst>
                  </p:cNvPr>
                  <p:cNvSpPr/>
                  <p:nvPr/>
                </p:nvSpPr>
                <p:spPr>
                  <a:xfrm>
                    <a:off x="2384334" y="4679020"/>
                    <a:ext cx="45719" cy="45719"/>
                  </a:xfrm>
                  <a:custGeom>
                    <a:avLst/>
                    <a:gdLst>
                      <a:gd name="connsiteX0" fmla="*/ 0 w 49213"/>
                      <a:gd name="connsiteY0" fmla="*/ 79375 h 79375"/>
                      <a:gd name="connsiteX1" fmla="*/ 19050 w 49213"/>
                      <a:gd name="connsiteY1" fmla="*/ 26987 h 79375"/>
                      <a:gd name="connsiteX2" fmla="*/ 49213 w 49213"/>
                      <a:gd name="connsiteY2" fmla="*/ 0 h 79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9213" h="79375">
                        <a:moveTo>
                          <a:pt x="0" y="79375"/>
                        </a:moveTo>
                        <a:cubicBezTo>
                          <a:pt x="5424" y="59795"/>
                          <a:pt x="10848" y="40216"/>
                          <a:pt x="19050" y="26987"/>
                        </a:cubicBezTo>
                        <a:cubicBezTo>
                          <a:pt x="27252" y="13758"/>
                          <a:pt x="38232" y="6879"/>
                          <a:pt x="49213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accent5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2" name="任意多边形: 形状 161">
                    <a:extLst>
                      <a:ext uri="{FF2B5EF4-FFF2-40B4-BE49-F238E27FC236}">
                        <a16:creationId xmlns:a16="http://schemas.microsoft.com/office/drawing/2014/main" id="{55B52BAC-85AF-4404-975D-7D4C27DD40F7}"/>
                      </a:ext>
                    </a:extLst>
                  </p:cNvPr>
                  <p:cNvSpPr/>
                  <p:nvPr/>
                </p:nvSpPr>
                <p:spPr>
                  <a:xfrm rot="10003174">
                    <a:off x="2785741" y="5031274"/>
                    <a:ext cx="45719" cy="45719"/>
                  </a:xfrm>
                  <a:custGeom>
                    <a:avLst/>
                    <a:gdLst>
                      <a:gd name="connsiteX0" fmla="*/ 0 w 49213"/>
                      <a:gd name="connsiteY0" fmla="*/ 79375 h 79375"/>
                      <a:gd name="connsiteX1" fmla="*/ 19050 w 49213"/>
                      <a:gd name="connsiteY1" fmla="*/ 26987 h 79375"/>
                      <a:gd name="connsiteX2" fmla="*/ 49213 w 49213"/>
                      <a:gd name="connsiteY2" fmla="*/ 0 h 79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9213" h="79375">
                        <a:moveTo>
                          <a:pt x="0" y="79375"/>
                        </a:moveTo>
                        <a:cubicBezTo>
                          <a:pt x="5424" y="59795"/>
                          <a:pt x="10848" y="40216"/>
                          <a:pt x="19050" y="26987"/>
                        </a:cubicBezTo>
                        <a:cubicBezTo>
                          <a:pt x="27252" y="13758"/>
                          <a:pt x="38232" y="6879"/>
                          <a:pt x="49213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accent5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3" name="任意多边形: 形状 162">
                    <a:extLst>
                      <a:ext uri="{FF2B5EF4-FFF2-40B4-BE49-F238E27FC236}">
                        <a16:creationId xmlns:a16="http://schemas.microsoft.com/office/drawing/2014/main" id="{EB0F54EE-3A8C-43BE-86BF-80399F0AFF0D}"/>
                      </a:ext>
                    </a:extLst>
                  </p:cNvPr>
                  <p:cNvSpPr/>
                  <p:nvPr/>
                </p:nvSpPr>
                <p:spPr>
                  <a:xfrm rot="10003174">
                    <a:off x="2819070" y="5038575"/>
                    <a:ext cx="45719" cy="45719"/>
                  </a:xfrm>
                  <a:custGeom>
                    <a:avLst/>
                    <a:gdLst>
                      <a:gd name="connsiteX0" fmla="*/ 0 w 49213"/>
                      <a:gd name="connsiteY0" fmla="*/ 79375 h 79375"/>
                      <a:gd name="connsiteX1" fmla="*/ 19050 w 49213"/>
                      <a:gd name="connsiteY1" fmla="*/ 26987 h 79375"/>
                      <a:gd name="connsiteX2" fmla="*/ 49213 w 49213"/>
                      <a:gd name="connsiteY2" fmla="*/ 0 h 79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9213" h="79375">
                        <a:moveTo>
                          <a:pt x="0" y="79375"/>
                        </a:moveTo>
                        <a:cubicBezTo>
                          <a:pt x="5424" y="59795"/>
                          <a:pt x="10848" y="40216"/>
                          <a:pt x="19050" y="26987"/>
                        </a:cubicBezTo>
                        <a:cubicBezTo>
                          <a:pt x="27252" y="13758"/>
                          <a:pt x="38232" y="6879"/>
                          <a:pt x="49213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accent5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31" name="组合 130">
                  <a:extLst>
                    <a:ext uri="{FF2B5EF4-FFF2-40B4-BE49-F238E27FC236}">
                      <a16:creationId xmlns:a16="http://schemas.microsoft.com/office/drawing/2014/main" id="{441A627B-04CF-4680-B62E-A1657343713E}"/>
                    </a:ext>
                  </a:extLst>
                </p:cNvPr>
                <p:cNvGrpSpPr/>
                <p:nvPr/>
              </p:nvGrpSpPr>
              <p:grpSpPr>
                <a:xfrm>
                  <a:off x="5760621" y="3262278"/>
                  <a:ext cx="426034" cy="478306"/>
                  <a:chOff x="2399585" y="4658351"/>
                  <a:chExt cx="426034" cy="478306"/>
                </a:xfrm>
              </p:grpSpPr>
              <p:sp>
                <p:nvSpPr>
                  <p:cNvPr id="154" name="椭圆 153">
                    <a:extLst>
                      <a:ext uri="{FF2B5EF4-FFF2-40B4-BE49-F238E27FC236}">
                        <a16:creationId xmlns:a16="http://schemas.microsoft.com/office/drawing/2014/main" id="{7F6413BF-B5CD-495F-BA48-23559C3FE6A7}"/>
                      </a:ext>
                    </a:extLst>
                  </p:cNvPr>
                  <p:cNvSpPr/>
                  <p:nvPr/>
                </p:nvSpPr>
                <p:spPr>
                  <a:xfrm>
                    <a:off x="2408060" y="4695880"/>
                    <a:ext cx="406400" cy="406400"/>
                  </a:xfrm>
                  <a:prstGeom prst="ellipse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chemeClr val="accent5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55" name="任意多边形: 形状 154">
                    <a:extLst>
                      <a:ext uri="{FF2B5EF4-FFF2-40B4-BE49-F238E27FC236}">
                        <a16:creationId xmlns:a16="http://schemas.microsoft.com/office/drawing/2014/main" id="{CCD9F2FD-E796-4B49-87AB-760F72C1EFBD}"/>
                      </a:ext>
                    </a:extLst>
                  </p:cNvPr>
                  <p:cNvSpPr/>
                  <p:nvPr/>
                </p:nvSpPr>
                <p:spPr>
                  <a:xfrm rot="15831868">
                    <a:off x="2399585" y="5090938"/>
                    <a:ext cx="45719" cy="45719"/>
                  </a:xfrm>
                  <a:custGeom>
                    <a:avLst/>
                    <a:gdLst>
                      <a:gd name="connsiteX0" fmla="*/ 0 w 49213"/>
                      <a:gd name="connsiteY0" fmla="*/ 79375 h 79375"/>
                      <a:gd name="connsiteX1" fmla="*/ 19050 w 49213"/>
                      <a:gd name="connsiteY1" fmla="*/ 26987 h 79375"/>
                      <a:gd name="connsiteX2" fmla="*/ 49213 w 49213"/>
                      <a:gd name="connsiteY2" fmla="*/ 0 h 79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9213" h="79375">
                        <a:moveTo>
                          <a:pt x="0" y="79375"/>
                        </a:moveTo>
                        <a:cubicBezTo>
                          <a:pt x="5424" y="59795"/>
                          <a:pt x="10848" y="40216"/>
                          <a:pt x="19050" y="26987"/>
                        </a:cubicBezTo>
                        <a:cubicBezTo>
                          <a:pt x="27252" y="13758"/>
                          <a:pt x="38232" y="6879"/>
                          <a:pt x="49213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accent5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56" name="任意多边形: 形状 155">
                    <a:extLst>
                      <a:ext uri="{FF2B5EF4-FFF2-40B4-BE49-F238E27FC236}">
                        <a16:creationId xmlns:a16="http://schemas.microsoft.com/office/drawing/2014/main" id="{FE738F3F-FB46-4C1D-B9F3-C2C65A974429}"/>
                      </a:ext>
                    </a:extLst>
                  </p:cNvPr>
                  <p:cNvSpPr/>
                  <p:nvPr/>
                </p:nvSpPr>
                <p:spPr>
                  <a:xfrm rot="15831868">
                    <a:off x="2410371" y="5059184"/>
                    <a:ext cx="45719" cy="45719"/>
                  </a:xfrm>
                  <a:custGeom>
                    <a:avLst/>
                    <a:gdLst>
                      <a:gd name="connsiteX0" fmla="*/ 0 w 49213"/>
                      <a:gd name="connsiteY0" fmla="*/ 79375 h 79375"/>
                      <a:gd name="connsiteX1" fmla="*/ 19050 w 49213"/>
                      <a:gd name="connsiteY1" fmla="*/ 26987 h 79375"/>
                      <a:gd name="connsiteX2" fmla="*/ 49213 w 49213"/>
                      <a:gd name="connsiteY2" fmla="*/ 0 h 79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9213" h="79375">
                        <a:moveTo>
                          <a:pt x="0" y="79375"/>
                        </a:moveTo>
                        <a:cubicBezTo>
                          <a:pt x="5424" y="59795"/>
                          <a:pt x="10848" y="40216"/>
                          <a:pt x="19050" y="26987"/>
                        </a:cubicBezTo>
                        <a:cubicBezTo>
                          <a:pt x="27252" y="13758"/>
                          <a:pt x="38232" y="6879"/>
                          <a:pt x="49213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accent5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57" name="任意多边形: 形状 156">
                    <a:extLst>
                      <a:ext uri="{FF2B5EF4-FFF2-40B4-BE49-F238E27FC236}">
                        <a16:creationId xmlns:a16="http://schemas.microsoft.com/office/drawing/2014/main" id="{A3CAC0AF-BBF1-4ED2-9822-CED8EA44FD04}"/>
                      </a:ext>
                    </a:extLst>
                  </p:cNvPr>
                  <p:cNvSpPr/>
                  <p:nvPr/>
                </p:nvSpPr>
                <p:spPr>
                  <a:xfrm rot="4892621">
                    <a:off x="2748158" y="4679630"/>
                    <a:ext cx="45719" cy="45719"/>
                  </a:xfrm>
                  <a:custGeom>
                    <a:avLst/>
                    <a:gdLst>
                      <a:gd name="connsiteX0" fmla="*/ 0 w 49213"/>
                      <a:gd name="connsiteY0" fmla="*/ 79375 h 79375"/>
                      <a:gd name="connsiteX1" fmla="*/ 19050 w 49213"/>
                      <a:gd name="connsiteY1" fmla="*/ 26987 h 79375"/>
                      <a:gd name="connsiteX2" fmla="*/ 49213 w 49213"/>
                      <a:gd name="connsiteY2" fmla="*/ 0 h 79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9213" h="79375">
                        <a:moveTo>
                          <a:pt x="0" y="79375"/>
                        </a:moveTo>
                        <a:cubicBezTo>
                          <a:pt x="5424" y="59795"/>
                          <a:pt x="10848" y="40216"/>
                          <a:pt x="19050" y="26987"/>
                        </a:cubicBezTo>
                        <a:cubicBezTo>
                          <a:pt x="27252" y="13758"/>
                          <a:pt x="38232" y="6879"/>
                          <a:pt x="49213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accent5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58" name="任意多边形: 形状 157">
                    <a:extLst>
                      <a:ext uri="{FF2B5EF4-FFF2-40B4-BE49-F238E27FC236}">
                        <a16:creationId xmlns:a16="http://schemas.microsoft.com/office/drawing/2014/main" id="{DCF8E8E3-B272-4863-9839-416B308D5C8C}"/>
                      </a:ext>
                    </a:extLst>
                  </p:cNvPr>
                  <p:cNvSpPr/>
                  <p:nvPr/>
                </p:nvSpPr>
                <p:spPr>
                  <a:xfrm rot="4892621">
                    <a:off x="2779900" y="4658351"/>
                    <a:ext cx="45719" cy="45719"/>
                  </a:xfrm>
                  <a:custGeom>
                    <a:avLst/>
                    <a:gdLst>
                      <a:gd name="connsiteX0" fmla="*/ 0 w 49213"/>
                      <a:gd name="connsiteY0" fmla="*/ 79375 h 79375"/>
                      <a:gd name="connsiteX1" fmla="*/ 19050 w 49213"/>
                      <a:gd name="connsiteY1" fmla="*/ 26987 h 79375"/>
                      <a:gd name="connsiteX2" fmla="*/ 49213 w 49213"/>
                      <a:gd name="connsiteY2" fmla="*/ 0 h 79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9213" h="79375">
                        <a:moveTo>
                          <a:pt x="0" y="79375"/>
                        </a:moveTo>
                        <a:cubicBezTo>
                          <a:pt x="5424" y="59795"/>
                          <a:pt x="10848" y="40216"/>
                          <a:pt x="19050" y="26987"/>
                        </a:cubicBezTo>
                        <a:cubicBezTo>
                          <a:pt x="27252" y="13758"/>
                          <a:pt x="38232" y="6879"/>
                          <a:pt x="49213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accent5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32" name="组合 131">
                  <a:extLst>
                    <a:ext uri="{FF2B5EF4-FFF2-40B4-BE49-F238E27FC236}">
                      <a16:creationId xmlns:a16="http://schemas.microsoft.com/office/drawing/2014/main" id="{891A2239-2004-4B20-9A0A-3384BB233AC2}"/>
                    </a:ext>
                  </a:extLst>
                </p:cNvPr>
                <p:cNvGrpSpPr/>
                <p:nvPr/>
              </p:nvGrpSpPr>
              <p:grpSpPr>
                <a:xfrm>
                  <a:off x="7234591" y="3262278"/>
                  <a:ext cx="472517" cy="443929"/>
                  <a:chOff x="2353102" y="4658351"/>
                  <a:chExt cx="472517" cy="443929"/>
                </a:xfrm>
              </p:grpSpPr>
              <p:sp>
                <p:nvSpPr>
                  <p:cNvPr id="149" name="椭圆 148">
                    <a:extLst>
                      <a:ext uri="{FF2B5EF4-FFF2-40B4-BE49-F238E27FC236}">
                        <a16:creationId xmlns:a16="http://schemas.microsoft.com/office/drawing/2014/main" id="{D2F6B5C6-DAE6-4D51-9DF1-44A05B902F88}"/>
                      </a:ext>
                    </a:extLst>
                  </p:cNvPr>
                  <p:cNvSpPr/>
                  <p:nvPr/>
                </p:nvSpPr>
                <p:spPr>
                  <a:xfrm>
                    <a:off x="2408060" y="4695880"/>
                    <a:ext cx="406400" cy="406400"/>
                  </a:xfrm>
                  <a:prstGeom prst="ellipse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chemeClr val="accent5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50" name="任意多边形: 形状 149">
                    <a:extLst>
                      <a:ext uri="{FF2B5EF4-FFF2-40B4-BE49-F238E27FC236}">
                        <a16:creationId xmlns:a16="http://schemas.microsoft.com/office/drawing/2014/main" id="{6DA634FE-A5AC-4287-BC3B-D097AF9186AB}"/>
                      </a:ext>
                    </a:extLst>
                  </p:cNvPr>
                  <p:cNvSpPr/>
                  <p:nvPr/>
                </p:nvSpPr>
                <p:spPr>
                  <a:xfrm rot="20900579">
                    <a:off x="2383594" y="4729737"/>
                    <a:ext cx="45719" cy="45719"/>
                  </a:xfrm>
                  <a:custGeom>
                    <a:avLst/>
                    <a:gdLst>
                      <a:gd name="connsiteX0" fmla="*/ 0 w 49213"/>
                      <a:gd name="connsiteY0" fmla="*/ 79375 h 79375"/>
                      <a:gd name="connsiteX1" fmla="*/ 19050 w 49213"/>
                      <a:gd name="connsiteY1" fmla="*/ 26987 h 79375"/>
                      <a:gd name="connsiteX2" fmla="*/ 49213 w 49213"/>
                      <a:gd name="connsiteY2" fmla="*/ 0 h 79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9213" h="79375">
                        <a:moveTo>
                          <a:pt x="0" y="79375"/>
                        </a:moveTo>
                        <a:cubicBezTo>
                          <a:pt x="5424" y="59795"/>
                          <a:pt x="10848" y="40216"/>
                          <a:pt x="19050" y="26987"/>
                        </a:cubicBezTo>
                        <a:cubicBezTo>
                          <a:pt x="27252" y="13758"/>
                          <a:pt x="38232" y="6879"/>
                          <a:pt x="49213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accent5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51" name="任意多边形: 形状 150">
                    <a:extLst>
                      <a:ext uri="{FF2B5EF4-FFF2-40B4-BE49-F238E27FC236}">
                        <a16:creationId xmlns:a16="http://schemas.microsoft.com/office/drawing/2014/main" id="{AEDEC015-78E1-4AEF-AC3C-7D0ED19BBC83}"/>
                      </a:ext>
                    </a:extLst>
                  </p:cNvPr>
                  <p:cNvSpPr/>
                  <p:nvPr/>
                </p:nvSpPr>
                <p:spPr>
                  <a:xfrm rot="20900579">
                    <a:off x="2353102" y="4712271"/>
                    <a:ext cx="45719" cy="45719"/>
                  </a:xfrm>
                  <a:custGeom>
                    <a:avLst/>
                    <a:gdLst>
                      <a:gd name="connsiteX0" fmla="*/ 0 w 49213"/>
                      <a:gd name="connsiteY0" fmla="*/ 79375 h 79375"/>
                      <a:gd name="connsiteX1" fmla="*/ 19050 w 49213"/>
                      <a:gd name="connsiteY1" fmla="*/ 26987 h 79375"/>
                      <a:gd name="connsiteX2" fmla="*/ 49213 w 49213"/>
                      <a:gd name="connsiteY2" fmla="*/ 0 h 79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9213" h="79375">
                        <a:moveTo>
                          <a:pt x="0" y="79375"/>
                        </a:moveTo>
                        <a:cubicBezTo>
                          <a:pt x="5424" y="59795"/>
                          <a:pt x="10848" y="40216"/>
                          <a:pt x="19050" y="26987"/>
                        </a:cubicBezTo>
                        <a:cubicBezTo>
                          <a:pt x="27252" y="13758"/>
                          <a:pt x="38232" y="6879"/>
                          <a:pt x="49213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accent5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52" name="任意多边形: 形状 151">
                    <a:extLst>
                      <a:ext uri="{FF2B5EF4-FFF2-40B4-BE49-F238E27FC236}">
                        <a16:creationId xmlns:a16="http://schemas.microsoft.com/office/drawing/2014/main" id="{2777D79D-FB63-43F9-A627-D8787F88D89D}"/>
                      </a:ext>
                    </a:extLst>
                  </p:cNvPr>
                  <p:cNvSpPr/>
                  <p:nvPr/>
                </p:nvSpPr>
                <p:spPr>
                  <a:xfrm rot="4892621">
                    <a:off x="2748158" y="4679630"/>
                    <a:ext cx="45719" cy="45719"/>
                  </a:xfrm>
                  <a:custGeom>
                    <a:avLst/>
                    <a:gdLst>
                      <a:gd name="connsiteX0" fmla="*/ 0 w 49213"/>
                      <a:gd name="connsiteY0" fmla="*/ 79375 h 79375"/>
                      <a:gd name="connsiteX1" fmla="*/ 19050 w 49213"/>
                      <a:gd name="connsiteY1" fmla="*/ 26987 h 79375"/>
                      <a:gd name="connsiteX2" fmla="*/ 49213 w 49213"/>
                      <a:gd name="connsiteY2" fmla="*/ 0 h 79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9213" h="79375">
                        <a:moveTo>
                          <a:pt x="0" y="79375"/>
                        </a:moveTo>
                        <a:cubicBezTo>
                          <a:pt x="5424" y="59795"/>
                          <a:pt x="10848" y="40216"/>
                          <a:pt x="19050" y="26987"/>
                        </a:cubicBezTo>
                        <a:cubicBezTo>
                          <a:pt x="27252" y="13758"/>
                          <a:pt x="38232" y="6879"/>
                          <a:pt x="49213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accent5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53" name="任意多边形: 形状 152">
                    <a:extLst>
                      <a:ext uri="{FF2B5EF4-FFF2-40B4-BE49-F238E27FC236}">
                        <a16:creationId xmlns:a16="http://schemas.microsoft.com/office/drawing/2014/main" id="{62D5C8B8-1D80-465E-A095-7A53A945CFAF}"/>
                      </a:ext>
                    </a:extLst>
                  </p:cNvPr>
                  <p:cNvSpPr/>
                  <p:nvPr/>
                </p:nvSpPr>
                <p:spPr>
                  <a:xfrm rot="4892621">
                    <a:off x="2779900" y="4658351"/>
                    <a:ext cx="45719" cy="45719"/>
                  </a:xfrm>
                  <a:custGeom>
                    <a:avLst/>
                    <a:gdLst>
                      <a:gd name="connsiteX0" fmla="*/ 0 w 49213"/>
                      <a:gd name="connsiteY0" fmla="*/ 79375 h 79375"/>
                      <a:gd name="connsiteX1" fmla="*/ 19050 w 49213"/>
                      <a:gd name="connsiteY1" fmla="*/ 26987 h 79375"/>
                      <a:gd name="connsiteX2" fmla="*/ 49213 w 49213"/>
                      <a:gd name="connsiteY2" fmla="*/ 0 h 79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9213" h="79375">
                        <a:moveTo>
                          <a:pt x="0" y="79375"/>
                        </a:moveTo>
                        <a:cubicBezTo>
                          <a:pt x="5424" y="59795"/>
                          <a:pt x="10848" y="40216"/>
                          <a:pt x="19050" y="26987"/>
                        </a:cubicBezTo>
                        <a:cubicBezTo>
                          <a:pt x="27252" y="13758"/>
                          <a:pt x="38232" y="6879"/>
                          <a:pt x="49213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accent5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33" name="组合 132">
                  <a:extLst>
                    <a:ext uri="{FF2B5EF4-FFF2-40B4-BE49-F238E27FC236}">
                      <a16:creationId xmlns:a16="http://schemas.microsoft.com/office/drawing/2014/main" id="{0CDEFE06-B5F3-4963-B09A-00C5792FF1EE}"/>
                    </a:ext>
                  </a:extLst>
                </p:cNvPr>
                <p:cNvGrpSpPr/>
                <p:nvPr/>
              </p:nvGrpSpPr>
              <p:grpSpPr>
                <a:xfrm>
                  <a:off x="3779786" y="3276946"/>
                  <a:ext cx="516243" cy="429261"/>
                  <a:chOff x="2343285" y="4673019"/>
                  <a:chExt cx="516243" cy="429261"/>
                </a:xfrm>
              </p:grpSpPr>
              <p:sp>
                <p:nvSpPr>
                  <p:cNvPr id="144" name="椭圆 143">
                    <a:extLst>
                      <a:ext uri="{FF2B5EF4-FFF2-40B4-BE49-F238E27FC236}">
                        <a16:creationId xmlns:a16="http://schemas.microsoft.com/office/drawing/2014/main" id="{7BC5A03C-59E0-4B61-90C7-4B972291284E}"/>
                      </a:ext>
                    </a:extLst>
                  </p:cNvPr>
                  <p:cNvSpPr/>
                  <p:nvPr/>
                </p:nvSpPr>
                <p:spPr>
                  <a:xfrm>
                    <a:off x="2408060" y="4695880"/>
                    <a:ext cx="406400" cy="406400"/>
                  </a:xfrm>
                  <a:prstGeom prst="ellipse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chemeClr val="accent5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45" name="任意多边形: 形状 144">
                    <a:extLst>
                      <a:ext uri="{FF2B5EF4-FFF2-40B4-BE49-F238E27FC236}">
                        <a16:creationId xmlns:a16="http://schemas.microsoft.com/office/drawing/2014/main" id="{D8C1AA99-8AF3-4ED4-BFDB-265C142B5EAB}"/>
                      </a:ext>
                    </a:extLst>
                  </p:cNvPr>
                  <p:cNvSpPr/>
                  <p:nvPr/>
                </p:nvSpPr>
                <p:spPr>
                  <a:xfrm rot="20700000">
                    <a:off x="2373777" y="4730651"/>
                    <a:ext cx="45719" cy="45719"/>
                  </a:xfrm>
                  <a:custGeom>
                    <a:avLst/>
                    <a:gdLst>
                      <a:gd name="connsiteX0" fmla="*/ 0 w 49213"/>
                      <a:gd name="connsiteY0" fmla="*/ 79375 h 79375"/>
                      <a:gd name="connsiteX1" fmla="*/ 19050 w 49213"/>
                      <a:gd name="connsiteY1" fmla="*/ 26987 h 79375"/>
                      <a:gd name="connsiteX2" fmla="*/ 49213 w 49213"/>
                      <a:gd name="connsiteY2" fmla="*/ 0 h 79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9213" h="79375">
                        <a:moveTo>
                          <a:pt x="0" y="79375"/>
                        </a:moveTo>
                        <a:cubicBezTo>
                          <a:pt x="5424" y="59795"/>
                          <a:pt x="10848" y="40216"/>
                          <a:pt x="19050" y="26987"/>
                        </a:cubicBezTo>
                        <a:cubicBezTo>
                          <a:pt x="27252" y="13758"/>
                          <a:pt x="38232" y="6879"/>
                          <a:pt x="49213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accent5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46" name="任意多边形: 形状 145">
                    <a:extLst>
                      <a:ext uri="{FF2B5EF4-FFF2-40B4-BE49-F238E27FC236}">
                        <a16:creationId xmlns:a16="http://schemas.microsoft.com/office/drawing/2014/main" id="{2AF0A133-C848-400A-85F0-95C8B6C4BC98}"/>
                      </a:ext>
                    </a:extLst>
                  </p:cNvPr>
                  <p:cNvSpPr/>
                  <p:nvPr/>
                </p:nvSpPr>
                <p:spPr>
                  <a:xfrm rot="20700000">
                    <a:off x="2343285" y="4713185"/>
                    <a:ext cx="45719" cy="45719"/>
                  </a:xfrm>
                  <a:custGeom>
                    <a:avLst/>
                    <a:gdLst>
                      <a:gd name="connsiteX0" fmla="*/ 0 w 49213"/>
                      <a:gd name="connsiteY0" fmla="*/ 79375 h 79375"/>
                      <a:gd name="connsiteX1" fmla="*/ 19050 w 49213"/>
                      <a:gd name="connsiteY1" fmla="*/ 26987 h 79375"/>
                      <a:gd name="connsiteX2" fmla="*/ 49213 w 49213"/>
                      <a:gd name="connsiteY2" fmla="*/ 0 h 79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9213" h="79375">
                        <a:moveTo>
                          <a:pt x="0" y="79375"/>
                        </a:moveTo>
                        <a:cubicBezTo>
                          <a:pt x="5424" y="59795"/>
                          <a:pt x="10848" y="40216"/>
                          <a:pt x="19050" y="26987"/>
                        </a:cubicBezTo>
                        <a:cubicBezTo>
                          <a:pt x="27252" y="13758"/>
                          <a:pt x="38232" y="6879"/>
                          <a:pt x="49213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accent5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47" name="任意多边形: 形状 146">
                    <a:extLst>
                      <a:ext uri="{FF2B5EF4-FFF2-40B4-BE49-F238E27FC236}">
                        <a16:creationId xmlns:a16="http://schemas.microsoft.com/office/drawing/2014/main" id="{1A126BEC-B6B9-4312-B9CC-422601BEC67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782067" y="4694298"/>
                    <a:ext cx="45719" cy="45719"/>
                  </a:xfrm>
                  <a:custGeom>
                    <a:avLst/>
                    <a:gdLst>
                      <a:gd name="connsiteX0" fmla="*/ 0 w 49213"/>
                      <a:gd name="connsiteY0" fmla="*/ 79375 h 79375"/>
                      <a:gd name="connsiteX1" fmla="*/ 19050 w 49213"/>
                      <a:gd name="connsiteY1" fmla="*/ 26987 h 79375"/>
                      <a:gd name="connsiteX2" fmla="*/ 49213 w 49213"/>
                      <a:gd name="connsiteY2" fmla="*/ 0 h 79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9213" h="79375">
                        <a:moveTo>
                          <a:pt x="0" y="79375"/>
                        </a:moveTo>
                        <a:cubicBezTo>
                          <a:pt x="5424" y="59795"/>
                          <a:pt x="10848" y="40216"/>
                          <a:pt x="19050" y="26987"/>
                        </a:cubicBezTo>
                        <a:cubicBezTo>
                          <a:pt x="27252" y="13758"/>
                          <a:pt x="38232" y="6879"/>
                          <a:pt x="49213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accent5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48" name="任意多边形: 形状 147">
                    <a:extLst>
                      <a:ext uri="{FF2B5EF4-FFF2-40B4-BE49-F238E27FC236}">
                        <a16:creationId xmlns:a16="http://schemas.microsoft.com/office/drawing/2014/main" id="{449B1A4D-5A56-431B-A330-45E7493D356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813809" y="4673019"/>
                    <a:ext cx="45719" cy="45719"/>
                  </a:xfrm>
                  <a:custGeom>
                    <a:avLst/>
                    <a:gdLst>
                      <a:gd name="connsiteX0" fmla="*/ 0 w 49213"/>
                      <a:gd name="connsiteY0" fmla="*/ 79375 h 79375"/>
                      <a:gd name="connsiteX1" fmla="*/ 19050 w 49213"/>
                      <a:gd name="connsiteY1" fmla="*/ 26987 h 79375"/>
                      <a:gd name="connsiteX2" fmla="*/ 49213 w 49213"/>
                      <a:gd name="connsiteY2" fmla="*/ 0 h 79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9213" h="79375">
                        <a:moveTo>
                          <a:pt x="0" y="79375"/>
                        </a:moveTo>
                        <a:cubicBezTo>
                          <a:pt x="5424" y="59795"/>
                          <a:pt x="10848" y="40216"/>
                          <a:pt x="19050" y="26987"/>
                        </a:cubicBezTo>
                        <a:cubicBezTo>
                          <a:pt x="27252" y="13758"/>
                          <a:pt x="38232" y="6879"/>
                          <a:pt x="49213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accent5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34" name="组合 133">
                  <a:extLst>
                    <a:ext uri="{FF2B5EF4-FFF2-40B4-BE49-F238E27FC236}">
                      <a16:creationId xmlns:a16="http://schemas.microsoft.com/office/drawing/2014/main" id="{B4580AC9-CE69-40B7-8731-4E6C9998ADF8}"/>
                    </a:ext>
                  </a:extLst>
                </p:cNvPr>
                <p:cNvGrpSpPr/>
                <p:nvPr/>
              </p:nvGrpSpPr>
              <p:grpSpPr>
                <a:xfrm>
                  <a:off x="8160591" y="3282682"/>
                  <a:ext cx="525128" cy="423525"/>
                  <a:chOff x="2376307" y="4678755"/>
                  <a:chExt cx="525128" cy="423525"/>
                </a:xfrm>
              </p:grpSpPr>
              <p:sp>
                <p:nvSpPr>
                  <p:cNvPr id="139" name="椭圆 138">
                    <a:extLst>
                      <a:ext uri="{FF2B5EF4-FFF2-40B4-BE49-F238E27FC236}">
                        <a16:creationId xmlns:a16="http://schemas.microsoft.com/office/drawing/2014/main" id="{5B72AEBB-D71B-447D-8DC3-09356CA39333}"/>
                      </a:ext>
                    </a:extLst>
                  </p:cNvPr>
                  <p:cNvSpPr/>
                  <p:nvPr/>
                </p:nvSpPr>
                <p:spPr>
                  <a:xfrm>
                    <a:off x="2408060" y="4695880"/>
                    <a:ext cx="406400" cy="406400"/>
                  </a:xfrm>
                  <a:prstGeom prst="ellipse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chemeClr val="accent5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40" name="任意多边形: 形状 139">
                    <a:extLst>
                      <a:ext uri="{FF2B5EF4-FFF2-40B4-BE49-F238E27FC236}">
                        <a16:creationId xmlns:a16="http://schemas.microsoft.com/office/drawing/2014/main" id="{26196F76-B92B-4D5F-9F78-01B5D8F21753}"/>
                      </a:ext>
                    </a:extLst>
                  </p:cNvPr>
                  <p:cNvSpPr/>
                  <p:nvPr/>
                </p:nvSpPr>
                <p:spPr>
                  <a:xfrm rot="21201847">
                    <a:off x="2406799" y="4696221"/>
                    <a:ext cx="45719" cy="45719"/>
                  </a:xfrm>
                  <a:custGeom>
                    <a:avLst/>
                    <a:gdLst>
                      <a:gd name="connsiteX0" fmla="*/ 0 w 49213"/>
                      <a:gd name="connsiteY0" fmla="*/ 79375 h 79375"/>
                      <a:gd name="connsiteX1" fmla="*/ 19050 w 49213"/>
                      <a:gd name="connsiteY1" fmla="*/ 26987 h 79375"/>
                      <a:gd name="connsiteX2" fmla="*/ 49213 w 49213"/>
                      <a:gd name="connsiteY2" fmla="*/ 0 h 79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9213" h="79375">
                        <a:moveTo>
                          <a:pt x="0" y="79375"/>
                        </a:moveTo>
                        <a:cubicBezTo>
                          <a:pt x="5424" y="59795"/>
                          <a:pt x="10848" y="40216"/>
                          <a:pt x="19050" y="26987"/>
                        </a:cubicBezTo>
                        <a:cubicBezTo>
                          <a:pt x="27252" y="13758"/>
                          <a:pt x="38232" y="6879"/>
                          <a:pt x="49213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accent5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41" name="任意多边形: 形状 140">
                    <a:extLst>
                      <a:ext uri="{FF2B5EF4-FFF2-40B4-BE49-F238E27FC236}">
                        <a16:creationId xmlns:a16="http://schemas.microsoft.com/office/drawing/2014/main" id="{0796CD0B-A75B-48D7-A94C-9E746F149D6B}"/>
                      </a:ext>
                    </a:extLst>
                  </p:cNvPr>
                  <p:cNvSpPr/>
                  <p:nvPr/>
                </p:nvSpPr>
                <p:spPr>
                  <a:xfrm rot="21201847">
                    <a:off x="2376307" y="4678755"/>
                    <a:ext cx="45719" cy="45719"/>
                  </a:xfrm>
                  <a:custGeom>
                    <a:avLst/>
                    <a:gdLst>
                      <a:gd name="connsiteX0" fmla="*/ 0 w 49213"/>
                      <a:gd name="connsiteY0" fmla="*/ 79375 h 79375"/>
                      <a:gd name="connsiteX1" fmla="*/ 19050 w 49213"/>
                      <a:gd name="connsiteY1" fmla="*/ 26987 h 79375"/>
                      <a:gd name="connsiteX2" fmla="*/ 49213 w 49213"/>
                      <a:gd name="connsiteY2" fmla="*/ 0 h 79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9213" h="79375">
                        <a:moveTo>
                          <a:pt x="0" y="79375"/>
                        </a:moveTo>
                        <a:cubicBezTo>
                          <a:pt x="5424" y="59795"/>
                          <a:pt x="10848" y="40216"/>
                          <a:pt x="19050" y="26987"/>
                        </a:cubicBezTo>
                        <a:cubicBezTo>
                          <a:pt x="27252" y="13758"/>
                          <a:pt x="38232" y="6879"/>
                          <a:pt x="49213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accent5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42" name="任意多边形: 形状 141">
                    <a:extLst>
                      <a:ext uri="{FF2B5EF4-FFF2-40B4-BE49-F238E27FC236}">
                        <a16:creationId xmlns:a16="http://schemas.microsoft.com/office/drawing/2014/main" id="{D616876A-5BF1-451D-A722-DDFC42B57E45}"/>
                      </a:ext>
                    </a:extLst>
                  </p:cNvPr>
                  <p:cNvSpPr/>
                  <p:nvPr/>
                </p:nvSpPr>
                <p:spPr>
                  <a:xfrm rot="6318644">
                    <a:off x="2820269" y="4753665"/>
                    <a:ext cx="45719" cy="45719"/>
                  </a:xfrm>
                  <a:custGeom>
                    <a:avLst/>
                    <a:gdLst>
                      <a:gd name="connsiteX0" fmla="*/ 0 w 49213"/>
                      <a:gd name="connsiteY0" fmla="*/ 79375 h 79375"/>
                      <a:gd name="connsiteX1" fmla="*/ 19050 w 49213"/>
                      <a:gd name="connsiteY1" fmla="*/ 26987 h 79375"/>
                      <a:gd name="connsiteX2" fmla="*/ 49213 w 49213"/>
                      <a:gd name="connsiteY2" fmla="*/ 0 h 79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9213" h="79375">
                        <a:moveTo>
                          <a:pt x="0" y="79375"/>
                        </a:moveTo>
                        <a:cubicBezTo>
                          <a:pt x="5424" y="59795"/>
                          <a:pt x="10848" y="40216"/>
                          <a:pt x="19050" y="26987"/>
                        </a:cubicBezTo>
                        <a:cubicBezTo>
                          <a:pt x="27252" y="13758"/>
                          <a:pt x="38232" y="6879"/>
                          <a:pt x="49213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accent5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43" name="任意多边形: 形状 142">
                    <a:extLst>
                      <a:ext uri="{FF2B5EF4-FFF2-40B4-BE49-F238E27FC236}">
                        <a16:creationId xmlns:a16="http://schemas.microsoft.com/office/drawing/2014/main" id="{22FD266E-EC48-4EF0-8F7D-87EEC7E9BADA}"/>
                      </a:ext>
                    </a:extLst>
                  </p:cNvPr>
                  <p:cNvSpPr/>
                  <p:nvPr/>
                </p:nvSpPr>
                <p:spPr>
                  <a:xfrm rot="6318644">
                    <a:off x="2855716" y="4746142"/>
                    <a:ext cx="45719" cy="45719"/>
                  </a:xfrm>
                  <a:custGeom>
                    <a:avLst/>
                    <a:gdLst>
                      <a:gd name="connsiteX0" fmla="*/ 0 w 49213"/>
                      <a:gd name="connsiteY0" fmla="*/ 79375 h 79375"/>
                      <a:gd name="connsiteX1" fmla="*/ 19050 w 49213"/>
                      <a:gd name="connsiteY1" fmla="*/ 26987 h 79375"/>
                      <a:gd name="connsiteX2" fmla="*/ 49213 w 49213"/>
                      <a:gd name="connsiteY2" fmla="*/ 0 h 79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9213" h="79375">
                        <a:moveTo>
                          <a:pt x="0" y="79375"/>
                        </a:moveTo>
                        <a:cubicBezTo>
                          <a:pt x="5424" y="59795"/>
                          <a:pt x="10848" y="40216"/>
                          <a:pt x="19050" y="26987"/>
                        </a:cubicBezTo>
                        <a:cubicBezTo>
                          <a:pt x="27252" y="13758"/>
                          <a:pt x="38232" y="6879"/>
                          <a:pt x="49213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accent5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cxnSp>
              <p:nvCxnSpPr>
                <p:cNvPr id="135" name="直接箭头连接符 134">
                  <a:extLst>
                    <a:ext uri="{FF2B5EF4-FFF2-40B4-BE49-F238E27FC236}">
                      <a16:creationId xmlns:a16="http://schemas.microsoft.com/office/drawing/2014/main" id="{D0EED4F2-FE3A-4B02-B94A-B0BC8091094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518856" y="3352367"/>
                  <a:ext cx="218440" cy="0"/>
                </a:xfrm>
                <a:prstGeom prst="straightConnector1">
                  <a:avLst/>
                </a:prstGeom>
                <a:ln w="19050">
                  <a:solidFill>
                    <a:schemeClr val="accent5">
                      <a:lumMod val="60000"/>
                      <a:lumOff val="4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直接箭头连接符 135">
                  <a:extLst>
                    <a:ext uri="{FF2B5EF4-FFF2-40B4-BE49-F238E27FC236}">
                      <a16:creationId xmlns:a16="http://schemas.microsoft.com/office/drawing/2014/main" id="{ECB4E713-8A4A-447B-85F0-BB7A41F73B8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39943" y="3352367"/>
                  <a:ext cx="168657" cy="0"/>
                </a:xfrm>
                <a:prstGeom prst="straightConnector1">
                  <a:avLst/>
                </a:prstGeom>
                <a:ln w="19050">
                  <a:solidFill>
                    <a:schemeClr val="accent5">
                      <a:lumMod val="60000"/>
                      <a:lumOff val="4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直接箭头连接符 136">
                  <a:extLst>
                    <a:ext uri="{FF2B5EF4-FFF2-40B4-BE49-F238E27FC236}">
                      <a16:creationId xmlns:a16="http://schemas.microsoft.com/office/drawing/2014/main" id="{2FB088D7-35F5-42F9-A81E-9AC109DFB7F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648960" y="3352367"/>
                  <a:ext cx="159693" cy="0"/>
                </a:xfrm>
                <a:prstGeom prst="straightConnector1">
                  <a:avLst/>
                </a:prstGeom>
                <a:ln w="19050">
                  <a:solidFill>
                    <a:schemeClr val="accent5">
                      <a:lumMod val="60000"/>
                      <a:lumOff val="4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直接箭头连接符 137">
                  <a:extLst>
                    <a:ext uri="{FF2B5EF4-FFF2-40B4-BE49-F238E27FC236}">
                      <a16:creationId xmlns:a16="http://schemas.microsoft.com/office/drawing/2014/main" id="{1D0B539E-9B97-4041-A9FB-9804ED5C776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993995" y="3352367"/>
                  <a:ext cx="218440" cy="0"/>
                </a:xfrm>
                <a:prstGeom prst="straightConnector1">
                  <a:avLst/>
                </a:prstGeom>
                <a:ln w="19050">
                  <a:solidFill>
                    <a:schemeClr val="accent5">
                      <a:lumMod val="60000"/>
                      <a:lumOff val="4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3" name="任意多边形: 形状 122">
                <a:extLst>
                  <a:ext uri="{FF2B5EF4-FFF2-40B4-BE49-F238E27FC236}">
                    <a16:creationId xmlns:a16="http://schemas.microsoft.com/office/drawing/2014/main" id="{98CC7AC6-0FCA-401C-A171-698FE4A897F3}"/>
                  </a:ext>
                </a:extLst>
              </p:cNvPr>
              <p:cNvSpPr/>
              <p:nvPr/>
            </p:nvSpPr>
            <p:spPr>
              <a:xfrm>
                <a:off x="3825744" y="2544203"/>
                <a:ext cx="1481199" cy="738682"/>
              </a:xfrm>
              <a:custGeom>
                <a:avLst/>
                <a:gdLst>
                  <a:gd name="connsiteX0" fmla="*/ 0 w 1640840"/>
                  <a:gd name="connsiteY0" fmla="*/ 723295 h 723295"/>
                  <a:gd name="connsiteX1" fmla="*/ 55880 w 1640840"/>
                  <a:gd name="connsiteY1" fmla="*/ 677575 h 723295"/>
                  <a:gd name="connsiteX2" fmla="*/ 101600 w 1640840"/>
                  <a:gd name="connsiteY2" fmla="*/ 550575 h 723295"/>
                  <a:gd name="connsiteX3" fmla="*/ 147320 w 1640840"/>
                  <a:gd name="connsiteY3" fmla="*/ 631855 h 723295"/>
                  <a:gd name="connsiteX4" fmla="*/ 187960 w 1640840"/>
                  <a:gd name="connsiteY4" fmla="*/ 718215 h 723295"/>
                  <a:gd name="connsiteX5" fmla="*/ 238760 w 1640840"/>
                  <a:gd name="connsiteY5" fmla="*/ 642015 h 723295"/>
                  <a:gd name="connsiteX6" fmla="*/ 274320 w 1640840"/>
                  <a:gd name="connsiteY6" fmla="*/ 469295 h 723295"/>
                  <a:gd name="connsiteX7" fmla="*/ 320040 w 1640840"/>
                  <a:gd name="connsiteY7" fmla="*/ 601375 h 723295"/>
                  <a:gd name="connsiteX8" fmla="*/ 365760 w 1640840"/>
                  <a:gd name="connsiteY8" fmla="*/ 708055 h 723295"/>
                  <a:gd name="connsiteX9" fmla="*/ 396240 w 1640840"/>
                  <a:gd name="connsiteY9" fmla="*/ 657255 h 723295"/>
                  <a:gd name="connsiteX10" fmla="*/ 426720 w 1640840"/>
                  <a:gd name="connsiteY10" fmla="*/ 515015 h 723295"/>
                  <a:gd name="connsiteX11" fmla="*/ 467360 w 1640840"/>
                  <a:gd name="connsiteY11" fmla="*/ 433735 h 723295"/>
                  <a:gd name="connsiteX12" fmla="*/ 523240 w 1640840"/>
                  <a:gd name="connsiteY12" fmla="*/ 550575 h 723295"/>
                  <a:gd name="connsiteX13" fmla="*/ 574040 w 1640840"/>
                  <a:gd name="connsiteY13" fmla="*/ 606455 h 723295"/>
                  <a:gd name="connsiteX14" fmla="*/ 645160 w 1640840"/>
                  <a:gd name="connsiteY14" fmla="*/ 474375 h 723295"/>
                  <a:gd name="connsiteX15" fmla="*/ 690880 w 1640840"/>
                  <a:gd name="connsiteY15" fmla="*/ 306735 h 723295"/>
                  <a:gd name="connsiteX16" fmla="*/ 802640 w 1640840"/>
                  <a:gd name="connsiteY16" fmla="*/ 367695 h 723295"/>
                  <a:gd name="connsiteX17" fmla="*/ 899160 w 1640840"/>
                  <a:gd name="connsiteY17" fmla="*/ 47655 h 723295"/>
                  <a:gd name="connsiteX18" fmla="*/ 985520 w 1640840"/>
                  <a:gd name="connsiteY18" fmla="*/ 42575 h 723295"/>
                  <a:gd name="connsiteX19" fmla="*/ 1071880 w 1640840"/>
                  <a:gd name="connsiteY19" fmla="*/ 438815 h 723295"/>
                  <a:gd name="connsiteX20" fmla="*/ 1132840 w 1640840"/>
                  <a:gd name="connsiteY20" fmla="*/ 560735 h 723295"/>
                  <a:gd name="connsiteX21" fmla="*/ 1203960 w 1640840"/>
                  <a:gd name="connsiteY21" fmla="*/ 408335 h 723295"/>
                  <a:gd name="connsiteX22" fmla="*/ 1280160 w 1640840"/>
                  <a:gd name="connsiteY22" fmla="*/ 423575 h 723295"/>
                  <a:gd name="connsiteX23" fmla="*/ 1336040 w 1640840"/>
                  <a:gd name="connsiteY23" fmla="*/ 570895 h 723295"/>
                  <a:gd name="connsiteX24" fmla="*/ 1402080 w 1640840"/>
                  <a:gd name="connsiteY24" fmla="*/ 418495 h 723295"/>
                  <a:gd name="connsiteX25" fmla="*/ 1483360 w 1640840"/>
                  <a:gd name="connsiteY25" fmla="*/ 545495 h 723295"/>
                  <a:gd name="connsiteX26" fmla="*/ 1524000 w 1640840"/>
                  <a:gd name="connsiteY26" fmla="*/ 626775 h 723295"/>
                  <a:gd name="connsiteX27" fmla="*/ 1640840 w 1640840"/>
                  <a:gd name="connsiteY27" fmla="*/ 662335 h 723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640840" h="723295">
                    <a:moveTo>
                      <a:pt x="0" y="723295"/>
                    </a:moveTo>
                    <a:cubicBezTo>
                      <a:pt x="19473" y="714828"/>
                      <a:pt x="38947" y="706362"/>
                      <a:pt x="55880" y="677575"/>
                    </a:cubicBezTo>
                    <a:cubicBezTo>
                      <a:pt x="72813" y="648788"/>
                      <a:pt x="86360" y="558195"/>
                      <a:pt x="101600" y="550575"/>
                    </a:cubicBezTo>
                    <a:cubicBezTo>
                      <a:pt x="116840" y="542955"/>
                      <a:pt x="132927" y="603915"/>
                      <a:pt x="147320" y="631855"/>
                    </a:cubicBezTo>
                    <a:cubicBezTo>
                      <a:pt x="161713" y="659795"/>
                      <a:pt x="172720" y="716522"/>
                      <a:pt x="187960" y="718215"/>
                    </a:cubicBezTo>
                    <a:cubicBezTo>
                      <a:pt x="203200" y="719908"/>
                      <a:pt x="224367" y="683501"/>
                      <a:pt x="238760" y="642015"/>
                    </a:cubicBezTo>
                    <a:cubicBezTo>
                      <a:pt x="253153" y="600529"/>
                      <a:pt x="260773" y="476068"/>
                      <a:pt x="274320" y="469295"/>
                    </a:cubicBezTo>
                    <a:cubicBezTo>
                      <a:pt x="287867" y="462522"/>
                      <a:pt x="304800" y="561582"/>
                      <a:pt x="320040" y="601375"/>
                    </a:cubicBezTo>
                    <a:cubicBezTo>
                      <a:pt x="335280" y="641168"/>
                      <a:pt x="353060" y="698742"/>
                      <a:pt x="365760" y="708055"/>
                    </a:cubicBezTo>
                    <a:cubicBezTo>
                      <a:pt x="378460" y="717368"/>
                      <a:pt x="386080" y="689428"/>
                      <a:pt x="396240" y="657255"/>
                    </a:cubicBezTo>
                    <a:cubicBezTo>
                      <a:pt x="406400" y="625082"/>
                      <a:pt x="414867" y="552268"/>
                      <a:pt x="426720" y="515015"/>
                    </a:cubicBezTo>
                    <a:cubicBezTo>
                      <a:pt x="438573" y="477762"/>
                      <a:pt x="451273" y="427808"/>
                      <a:pt x="467360" y="433735"/>
                    </a:cubicBezTo>
                    <a:cubicBezTo>
                      <a:pt x="483447" y="439662"/>
                      <a:pt x="505460" y="521788"/>
                      <a:pt x="523240" y="550575"/>
                    </a:cubicBezTo>
                    <a:cubicBezTo>
                      <a:pt x="541020" y="579362"/>
                      <a:pt x="553720" y="619155"/>
                      <a:pt x="574040" y="606455"/>
                    </a:cubicBezTo>
                    <a:cubicBezTo>
                      <a:pt x="594360" y="593755"/>
                      <a:pt x="625687" y="524328"/>
                      <a:pt x="645160" y="474375"/>
                    </a:cubicBezTo>
                    <a:cubicBezTo>
                      <a:pt x="664633" y="424422"/>
                      <a:pt x="664633" y="324515"/>
                      <a:pt x="690880" y="306735"/>
                    </a:cubicBezTo>
                    <a:cubicBezTo>
                      <a:pt x="717127" y="288955"/>
                      <a:pt x="767927" y="410875"/>
                      <a:pt x="802640" y="367695"/>
                    </a:cubicBezTo>
                    <a:cubicBezTo>
                      <a:pt x="837353" y="324515"/>
                      <a:pt x="868680" y="101842"/>
                      <a:pt x="899160" y="47655"/>
                    </a:cubicBezTo>
                    <a:cubicBezTo>
                      <a:pt x="929640" y="-6532"/>
                      <a:pt x="956733" y="-22618"/>
                      <a:pt x="985520" y="42575"/>
                    </a:cubicBezTo>
                    <a:cubicBezTo>
                      <a:pt x="1014307" y="107768"/>
                      <a:pt x="1047327" y="352455"/>
                      <a:pt x="1071880" y="438815"/>
                    </a:cubicBezTo>
                    <a:cubicBezTo>
                      <a:pt x="1096433" y="525175"/>
                      <a:pt x="1110827" y="565815"/>
                      <a:pt x="1132840" y="560735"/>
                    </a:cubicBezTo>
                    <a:cubicBezTo>
                      <a:pt x="1154853" y="555655"/>
                      <a:pt x="1179407" y="431195"/>
                      <a:pt x="1203960" y="408335"/>
                    </a:cubicBezTo>
                    <a:cubicBezTo>
                      <a:pt x="1228513" y="385475"/>
                      <a:pt x="1258147" y="396482"/>
                      <a:pt x="1280160" y="423575"/>
                    </a:cubicBezTo>
                    <a:cubicBezTo>
                      <a:pt x="1302173" y="450668"/>
                      <a:pt x="1315720" y="571742"/>
                      <a:pt x="1336040" y="570895"/>
                    </a:cubicBezTo>
                    <a:cubicBezTo>
                      <a:pt x="1356360" y="570048"/>
                      <a:pt x="1377527" y="422728"/>
                      <a:pt x="1402080" y="418495"/>
                    </a:cubicBezTo>
                    <a:cubicBezTo>
                      <a:pt x="1426633" y="414262"/>
                      <a:pt x="1463040" y="510782"/>
                      <a:pt x="1483360" y="545495"/>
                    </a:cubicBezTo>
                    <a:cubicBezTo>
                      <a:pt x="1503680" y="580208"/>
                      <a:pt x="1497753" y="607302"/>
                      <a:pt x="1524000" y="626775"/>
                    </a:cubicBezTo>
                    <a:cubicBezTo>
                      <a:pt x="1550247" y="646248"/>
                      <a:pt x="1595543" y="654291"/>
                      <a:pt x="1640840" y="662335"/>
                    </a:cubicBezTo>
                  </a:path>
                </a:pathLst>
              </a:custGeom>
              <a:noFill/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5" name="组合 74">
              <a:extLst>
                <a:ext uri="{FF2B5EF4-FFF2-40B4-BE49-F238E27FC236}">
                  <a16:creationId xmlns:a16="http://schemas.microsoft.com/office/drawing/2014/main" id="{22475C26-5BA4-4842-845C-F52EC7947014}"/>
                </a:ext>
              </a:extLst>
            </p:cNvPr>
            <p:cNvGrpSpPr/>
            <p:nvPr/>
          </p:nvGrpSpPr>
          <p:grpSpPr>
            <a:xfrm>
              <a:off x="8096387" y="3176494"/>
              <a:ext cx="3863562" cy="488307"/>
              <a:chOff x="2232438" y="4161101"/>
              <a:chExt cx="6453281" cy="815616"/>
            </a:xfrm>
          </p:grpSpPr>
          <p:grpSp>
            <p:nvGrpSpPr>
              <p:cNvPr id="78" name="组合 77">
                <a:extLst>
                  <a:ext uri="{FF2B5EF4-FFF2-40B4-BE49-F238E27FC236}">
                    <a16:creationId xmlns:a16="http://schemas.microsoft.com/office/drawing/2014/main" id="{64988803-38FE-44E3-A5F6-AAF95F3D813F}"/>
                  </a:ext>
                </a:extLst>
              </p:cNvPr>
              <p:cNvGrpSpPr/>
              <p:nvPr/>
            </p:nvGrpSpPr>
            <p:grpSpPr>
              <a:xfrm>
                <a:off x="2232438" y="4498411"/>
                <a:ext cx="6453281" cy="478306"/>
                <a:chOff x="2232438" y="4498411"/>
                <a:chExt cx="6453281" cy="478306"/>
              </a:xfrm>
            </p:grpSpPr>
            <p:sp>
              <p:nvSpPr>
                <p:cNvPr id="81" name="任意多边形: 形状 80">
                  <a:extLst>
                    <a:ext uri="{FF2B5EF4-FFF2-40B4-BE49-F238E27FC236}">
                      <a16:creationId xmlns:a16="http://schemas.microsoft.com/office/drawing/2014/main" id="{E5AD0AFA-659A-4704-B1C4-C1CF1078A1AA}"/>
                    </a:ext>
                  </a:extLst>
                </p:cNvPr>
                <p:cNvSpPr/>
                <p:nvPr/>
              </p:nvSpPr>
              <p:spPr>
                <a:xfrm>
                  <a:off x="2747175" y="4662542"/>
                  <a:ext cx="975847" cy="153195"/>
                </a:xfrm>
                <a:custGeom>
                  <a:avLst/>
                  <a:gdLst>
                    <a:gd name="connsiteX0" fmla="*/ 0 w 1365250"/>
                    <a:gd name="connsiteY0" fmla="*/ 265491 h 526954"/>
                    <a:gd name="connsiteX1" fmla="*/ 86784 w 1365250"/>
                    <a:gd name="connsiteY1" fmla="*/ 7257 h 526954"/>
                    <a:gd name="connsiteX2" fmla="*/ 158750 w 1365250"/>
                    <a:gd name="connsiteY2" fmla="*/ 519491 h 526954"/>
                    <a:gd name="connsiteX3" fmla="*/ 249767 w 1365250"/>
                    <a:gd name="connsiteY3" fmla="*/ 5141 h 526954"/>
                    <a:gd name="connsiteX4" fmla="*/ 336550 w 1365250"/>
                    <a:gd name="connsiteY4" fmla="*/ 517374 h 526954"/>
                    <a:gd name="connsiteX5" fmla="*/ 421217 w 1365250"/>
                    <a:gd name="connsiteY5" fmla="*/ 7257 h 526954"/>
                    <a:gd name="connsiteX6" fmla="*/ 510117 w 1365250"/>
                    <a:gd name="connsiteY6" fmla="*/ 515257 h 526954"/>
                    <a:gd name="connsiteX7" fmla="*/ 615950 w 1365250"/>
                    <a:gd name="connsiteY7" fmla="*/ 5141 h 526954"/>
                    <a:gd name="connsiteX8" fmla="*/ 709084 w 1365250"/>
                    <a:gd name="connsiteY8" fmla="*/ 519491 h 526954"/>
                    <a:gd name="connsiteX9" fmla="*/ 800100 w 1365250"/>
                    <a:gd name="connsiteY9" fmla="*/ 3024 h 526954"/>
                    <a:gd name="connsiteX10" fmla="*/ 903817 w 1365250"/>
                    <a:gd name="connsiteY10" fmla="*/ 517374 h 526954"/>
                    <a:gd name="connsiteX11" fmla="*/ 986367 w 1365250"/>
                    <a:gd name="connsiteY11" fmla="*/ 3024 h 526954"/>
                    <a:gd name="connsiteX12" fmla="*/ 1085850 w 1365250"/>
                    <a:gd name="connsiteY12" fmla="*/ 519491 h 526954"/>
                    <a:gd name="connsiteX13" fmla="*/ 1174750 w 1365250"/>
                    <a:gd name="connsiteY13" fmla="*/ 3024 h 526954"/>
                    <a:gd name="connsiteX14" fmla="*/ 1280584 w 1365250"/>
                    <a:gd name="connsiteY14" fmla="*/ 519491 h 526954"/>
                    <a:gd name="connsiteX15" fmla="*/ 1365250 w 1365250"/>
                    <a:gd name="connsiteY15" fmla="*/ 261257 h 526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365250" h="526954">
                      <a:moveTo>
                        <a:pt x="0" y="265491"/>
                      </a:moveTo>
                      <a:cubicBezTo>
                        <a:pt x="30163" y="115207"/>
                        <a:pt x="60326" y="-35076"/>
                        <a:pt x="86784" y="7257"/>
                      </a:cubicBezTo>
                      <a:cubicBezTo>
                        <a:pt x="113242" y="49590"/>
                        <a:pt x="131586" y="519844"/>
                        <a:pt x="158750" y="519491"/>
                      </a:cubicBezTo>
                      <a:cubicBezTo>
                        <a:pt x="185914" y="519138"/>
                        <a:pt x="220134" y="5494"/>
                        <a:pt x="249767" y="5141"/>
                      </a:cubicBezTo>
                      <a:cubicBezTo>
                        <a:pt x="279400" y="4788"/>
                        <a:pt x="307975" y="517021"/>
                        <a:pt x="336550" y="517374"/>
                      </a:cubicBezTo>
                      <a:cubicBezTo>
                        <a:pt x="365125" y="517727"/>
                        <a:pt x="392289" y="7610"/>
                        <a:pt x="421217" y="7257"/>
                      </a:cubicBezTo>
                      <a:cubicBezTo>
                        <a:pt x="450145" y="6904"/>
                        <a:pt x="477662" y="515610"/>
                        <a:pt x="510117" y="515257"/>
                      </a:cubicBezTo>
                      <a:cubicBezTo>
                        <a:pt x="542572" y="514904"/>
                        <a:pt x="582789" y="4435"/>
                        <a:pt x="615950" y="5141"/>
                      </a:cubicBezTo>
                      <a:cubicBezTo>
                        <a:pt x="649111" y="5847"/>
                        <a:pt x="678392" y="519844"/>
                        <a:pt x="709084" y="519491"/>
                      </a:cubicBezTo>
                      <a:cubicBezTo>
                        <a:pt x="739776" y="519138"/>
                        <a:pt x="767645" y="3377"/>
                        <a:pt x="800100" y="3024"/>
                      </a:cubicBezTo>
                      <a:cubicBezTo>
                        <a:pt x="832555" y="2671"/>
                        <a:pt x="872773" y="517374"/>
                        <a:pt x="903817" y="517374"/>
                      </a:cubicBezTo>
                      <a:cubicBezTo>
                        <a:pt x="934861" y="517374"/>
                        <a:pt x="956028" y="2671"/>
                        <a:pt x="986367" y="3024"/>
                      </a:cubicBezTo>
                      <a:cubicBezTo>
                        <a:pt x="1016706" y="3377"/>
                        <a:pt x="1054453" y="519491"/>
                        <a:pt x="1085850" y="519491"/>
                      </a:cubicBezTo>
                      <a:cubicBezTo>
                        <a:pt x="1117247" y="519491"/>
                        <a:pt x="1142294" y="3024"/>
                        <a:pt x="1174750" y="3024"/>
                      </a:cubicBezTo>
                      <a:cubicBezTo>
                        <a:pt x="1207206" y="3024"/>
                        <a:pt x="1248834" y="476452"/>
                        <a:pt x="1280584" y="519491"/>
                      </a:cubicBezTo>
                      <a:cubicBezTo>
                        <a:pt x="1312334" y="562530"/>
                        <a:pt x="1338792" y="411893"/>
                        <a:pt x="1365250" y="261257"/>
                      </a:cubicBezTo>
                    </a:path>
                  </a:pathLst>
                </a:custGeom>
                <a:no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2" name="任意多边形: 形状 81">
                  <a:extLst>
                    <a:ext uri="{FF2B5EF4-FFF2-40B4-BE49-F238E27FC236}">
                      <a16:creationId xmlns:a16="http://schemas.microsoft.com/office/drawing/2014/main" id="{39B2DA37-3AFC-4725-AF98-4D624A304744}"/>
                    </a:ext>
                  </a:extLst>
                </p:cNvPr>
                <p:cNvSpPr/>
                <p:nvPr/>
              </p:nvSpPr>
              <p:spPr>
                <a:xfrm>
                  <a:off x="4152769" y="4662542"/>
                  <a:ext cx="825680" cy="153195"/>
                </a:xfrm>
                <a:custGeom>
                  <a:avLst/>
                  <a:gdLst>
                    <a:gd name="connsiteX0" fmla="*/ 0 w 1365250"/>
                    <a:gd name="connsiteY0" fmla="*/ 265491 h 526954"/>
                    <a:gd name="connsiteX1" fmla="*/ 86784 w 1365250"/>
                    <a:gd name="connsiteY1" fmla="*/ 7257 h 526954"/>
                    <a:gd name="connsiteX2" fmla="*/ 158750 w 1365250"/>
                    <a:gd name="connsiteY2" fmla="*/ 519491 h 526954"/>
                    <a:gd name="connsiteX3" fmla="*/ 249767 w 1365250"/>
                    <a:gd name="connsiteY3" fmla="*/ 5141 h 526954"/>
                    <a:gd name="connsiteX4" fmla="*/ 336550 w 1365250"/>
                    <a:gd name="connsiteY4" fmla="*/ 517374 h 526954"/>
                    <a:gd name="connsiteX5" fmla="*/ 421217 w 1365250"/>
                    <a:gd name="connsiteY5" fmla="*/ 7257 h 526954"/>
                    <a:gd name="connsiteX6" fmla="*/ 510117 w 1365250"/>
                    <a:gd name="connsiteY6" fmla="*/ 515257 h 526954"/>
                    <a:gd name="connsiteX7" fmla="*/ 615950 w 1365250"/>
                    <a:gd name="connsiteY7" fmla="*/ 5141 h 526954"/>
                    <a:gd name="connsiteX8" fmla="*/ 709084 w 1365250"/>
                    <a:gd name="connsiteY8" fmla="*/ 519491 h 526954"/>
                    <a:gd name="connsiteX9" fmla="*/ 800100 w 1365250"/>
                    <a:gd name="connsiteY9" fmla="*/ 3024 h 526954"/>
                    <a:gd name="connsiteX10" fmla="*/ 903817 w 1365250"/>
                    <a:gd name="connsiteY10" fmla="*/ 517374 h 526954"/>
                    <a:gd name="connsiteX11" fmla="*/ 986367 w 1365250"/>
                    <a:gd name="connsiteY11" fmla="*/ 3024 h 526954"/>
                    <a:gd name="connsiteX12" fmla="*/ 1085850 w 1365250"/>
                    <a:gd name="connsiteY12" fmla="*/ 519491 h 526954"/>
                    <a:gd name="connsiteX13" fmla="*/ 1174750 w 1365250"/>
                    <a:gd name="connsiteY13" fmla="*/ 3024 h 526954"/>
                    <a:gd name="connsiteX14" fmla="*/ 1280584 w 1365250"/>
                    <a:gd name="connsiteY14" fmla="*/ 519491 h 526954"/>
                    <a:gd name="connsiteX15" fmla="*/ 1365250 w 1365250"/>
                    <a:gd name="connsiteY15" fmla="*/ 261257 h 526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365250" h="526954">
                      <a:moveTo>
                        <a:pt x="0" y="265491"/>
                      </a:moveTo>
                      <a:cubicBezTo>
                        <a:pt x="30163" y="115207"/>
                        <a:pt x="60326" y="-35076"/>
                        <a:pt x="86784" y="7257"/>
                      </a:cubicBezTo>
                      <a:cubicBezTo>
                        <a:pt x="113242" y="49590"/>
                        <a:pt x="131586" y="519844"/>
                        <a:pt x="158750" y="519491"/>
                      </a:cubicBezTo>
                      <a:cubicBezTo>
                        <a:pt x="185914" y="519138"/>
                        <a:pt x="220134" y="5494"/>
                        <a:pt x="249767" y="5141"/>
                      </a:cubicBezTo>
                      <a:cubicBezTo>
                        <a:pt x="279400" y="4788"/>
                        <a:pt x="307975" y="517021"/>
                        <a:pt x="336550" y="517374"/>
                      </a:cubicBezTo>
                      <a:cubicBezTo>
                        <a:pt x="365125" y="517727"/>
                        <a:pt x="392289" y="7610"/>
                        <a:pt x="421217" y="7257"/>
                      </a:cubicBezTo>
                      <a:cubicBezTo>
                        <a:pt x="450145" y="6904"/>
                        <a:pt x="477662" y="515610"/>
                        <a:pt x="510117" y="515257"/>
                      </a:cubicBezTo>
                      <a:cubicBezTo>
                        <a:pt x="542572" y="514904"/>
                        <a:pt x="582789" y="4435"/>
                        <a:pt x="615950" y="5141"/>
                      </a:cubicBezTo>
                      <a:cubicBezTo>
                        <a:pt x="649111" y="5847"/>
                        <a:pt x="678392" y="519844"/>
                        <a:pt x="709084" y="519491"/>
                      </a:cubicBezTo>
                      <a:cubicBezTo>
                        <a:pt x="739776" y="519138"/>
                        <a:pt x="767645" y="3377"/>
                        <a:pt x="800100" y="3024"/>
                      </a:cubicBezTo>
                      <a:cubicBezTo>
                        <a:pt x="832555" y="2671"/>
                        <a:pt x="872773" y="517374"/>
                        <a:pt x="903817" y="517374"/>
                      </a:cubicBezTo>
                      <a:cubicBezTo>
                        <a:pt x="934861" y="517374"/>
                        <a:pt x="956028" y="2671"/>
                        <a:pt x="986367" y="3024"/>
                      </a:cubicBezTo>
                      <a:cubicBezTo>
                        <a:pt x="1016706" y="3377"/>
                        <a:pt x="1054453" y="519491"/>
                        <a:pt x="1085850" y="519491"/>
                      </a:cubicBezTo>
                      <a:cubicBezTo>
                        <a:pt x="1117247" y="519491"/>
                        <a:pt x="1142294" y="3024"/>
                        <a:pt x="1174750" y="3024"/>
                      </a:cubicBezTo>
                      <a:cubicBezTo>
                        <a:pt x="1207206" y="3024"/>
                        <a:pt x="1248834" y="476452"/>
                        <a:pt x="1280584" y="519491"/>
                      </a:cubicBezTo>
                      <a:cubicBezTo>
                        <a:pt x="1312334" y="562530"/>
                        <a:pt x="1338792" y="411893"/>
                        <a:pt x="1365250" y="261257"/>
                      </a:cubicBezTo>
                    </a:path>
                  </a:pathLst>
                </a:custGeom>
                <a:no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3" name="任意多边形: 形状 82">
                  <a:extLst>
                    <a:ext uri="{FF2B5EF4-FFF2-40B4-BE49-F238E27FC236}">
                      <a16:creationId xmlns:a16="http://schemas.microsoft.com/office/drawing/2014/main" id="{F1548653-9EB6-4FBE-A7FD-3878751E525D}"/>
                    </a:ext>
                  </a:extLst>
                </p:cNvPr>
                <p:cNvSpPr/>
                <p:nvPr/>
              </p:nvSpPr>
              <p:spPr>
                <a:xfrm>
                  <a:off x="5408194" y="4662542"/>
                  <a:ext cx="515918" cy="153195"/>
                </a:xfrm>
                <a:custGeom>
                  <a:avLst/>
                  <a:gdLst>
                    <a:gd name="connsiteX0" fmla="*/ 0 w 1365250"/>
                    <a:gd name="connsiteY0" fmla="*/ 265491 h 526954"/>
                    <a:gd name="connsiteX1" fmla="*/ 86784 w 1365250"/>
                    <a:gd name="connsiteY1" fmla="*/ 7257 h 526954"/>
                    <a:gd name="connsiteX2" fmla="*/ 158750 w 1365250"/>
                    <a:gd name="connsiteY2" fmla="*/ 519491 h 526954"/>
                    <a:gd name="connsiteX3" fmla="*/ 249767 w 1365250"/>
                    <a:gd name="connsiteY3" fmla="*/ 5141 h 526954"/>
                    <a:gd name="connsiteX4" fmla="*/ 336550 w 1365250"/>
                    <a:gd name="connsiteY4" fmla="*/ 517374 h 526954"/>
                    <a:gd name="connsiteX5" fmla="*/ 421217 w 1365250"/>
                    <a:gd name="connsiteY5" fmla="*/ 7257 h 526954"/>
                    <a:gd name="connsiteX6" fmla="*/ 510117 w 1365250"/>
                    <a:gd name="connsiteY6" fmla="*/ 515257 h 526954"/>
                    <a:gd name="connsiteX7" fmla="*/ 615950 w 1365250"/>
                    <a:gd name="connsiteY7" fmla="*/ 5141 h 526954"/>
                    <a:gd name="connsiteX8" fmla="*/ 709084 w 1365250"/>
                    <a:gd name="connsiteY8" fmla="*/ 519491 h 526954"/>
                    <a:gd name="connsiteX9" fmla="*/ 800100 w 1365250"/>
                    <a:gd name="connsiteY9" fmla="*/ 3024 h 526954"/>
                    <a:gd name="connsiteX10" fmla="*/ 903817 w 1365250"/>
                    <a:gd name="connsiteY10" fmla="*/ 517374 h 526954"/>
                    <a:gd name="connsiteX11" fmla="*/ 986367 w 1365250"/>
                    <a:gd name="connsiteY11" fmla="*/ 3024 h 526954"/>
                    <a:gd name="connsiteX12" fmla="*/ 1085850 w 1365250"/>
                    <a:gd name="connsiteY12" fmla="*/ 519491 h 526954"/>
                    <a:gd name="connsiteX13" fmla="*/ 1174750 w 1365250"/>
                    <a:gd name="connsiteY13" fmla="*/ 3024 h 526954"/>
                    <a:gd name="connsiteX14" fmla="*/ 1280584 w 1365250"/>
                    <a:gd name="connsiteY14" fmla="*/ 519491 h 526954"/>
                    <a:gd name="connsiteX15" fmla="*/ 1365250 w 1365250"/>
                    <a:gd name="connsiteY15" fmla="*/ 261257 h 526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365250" h="526954">
                      <a:moveTo>
                        <a:pt x="0" y="265491"/>
                      </a:moveTo>
                      <a:cubicBezTo>
                        <a:pt x="30163" y="115207"/>
                        <a:pt x="60326" y="-35076"/>
                        <a:pt x="86784" y="7257"/>
                      </a:cubicBezTo>
                      <a:cubicBezTo>
                        <a:pt x="113242" y="49590"/>
                        <a:pt x="131586" y="519844"/>
                        <a:pt x="158750" y="519491"/>
                      </a:cubicBezTo>
                      <a:cubicBezTo>
                        <a:pt x="185914" y="519138"/>
                        <a:pt x="220134" y="5494"/>
                        <a:pt x="249767" y="5141"/>
                      </a:cubicBezTo>
                      <a:cubicBezTo>
                        <a:pt x="279400" y="4788"/>
                        <a:pt x="307975" y="517021"/>
                        <a:pt x="336550" y="517374"/>
                      </a:cubicBezTo>
                      <a:cubicBezTo>
                        <a:pt x="365125" y="517727"/>
                        <a:pt x="392289" y="7610"/>
                        <a:pt x="421217" y="7257"/>
                      </a:cubicBezTo>
                      <a:cubicBezTo>
                        <a:pt x="450145" y="6904"/>
                        <a:pt x="477662" y="515610"/>
                        <a:pt x="510117" y="515257"/>
                      </a:cubicBezTo>
                      <a:cubicBezTo>
                        <a:pt x="542572" y="514904"/>
                        <a:pt x="582789" y="4435"/>
                        <a:pt x="615950" y="5141"/>
                      </a:cubicBezTo>
                      <a:cubicBezTo>
                        <a:pt x="649111" y="5847"/>
                        <a:pt x="678392" y="519844"/>
                        <a:pt x="709084" y="519491"/>
                      </a:cubicBezTo>
                      <a:cubicBezTo>
                        <a:pt x="739776" y="519138"/>
                        <a:pt x="767645" y="3377"/>
                        <a:pt x="800100" y="3024"/>
                      </a:cubicBezTo>
                      <a:cubicBezTo>
                        <a:pt x="832555" y="2671"/>
                        <a:pt x="872773" y="517374"/>
                        <a:pt x="903817" y="517374"/>
                      </a:cubicBezTo>
                      <a:cubicBezTo>
                        <a:pt x="934861" y="517374"/>
                        <a:pt x="956028" y="2671"/>
                        <a:pt x="986367" y="3024"/>
                      </a:cubicBezTo>
                      <a:cubicBezTo>
                        <a:pt x="1016706" y="3377"/>
                        <a:pt x="1054453" y="519491"/>
                        <a:pt x="1085850" y="519491"/>
                      </a:cubicBezTo>
                      <a:cubicBezTo>
                        <a:pt x="1117247" y="519491"/>
                        <a:pt x="1142294" y="3024"/>
                        <a:pt x="1174750" y="3024"/>
                      </a:cubicBezTo>
                      <a:cubicBezTo>
                        <a:pt x="1207206" y="3024"/>
                        <a:pt x="1248834" y="476452"/>
                        <a:pt x="1280584" y="519491"/>
                      </a:cubicBezTo>
                      <a:cubicBezTo>
                        <a:pt x="1312334" y="562530"/>
                        <a:pt x="1338792" y="411893"/>
                        <a:pt x="1365250" y="261257"/>
                      </a:cubicBezTo>
                    </a:path>
                  </a:pathLst>
                </a:custGeom>
                <a:no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4" name="任意多边形: 形状 83">
                  <a:extLst>
                    <a:ext uri="{FF2B5EF4-FFF2-40B4-BE49-F238E27FC236}">
                      <a16:creationId xmlns:a16="http://schemas.microsoft.com/office/drawing/2014/main" id="{EE97D0C9-D4D6-47DF-B1BD-2514A4258E77}"/>
                    </a:ext>
                  </a:extLst>
                </p:cNvPr>
                <p:cNvSpPr/>
                <p:nvPr/>
              </p:nvSpPr>
              <p:spPr>
                <a:xfrm>
                  <a:off x="6331097" y="4662542"/>
                  <a:ext cx="589263" cy="153195"/>
                </a:xfrm>
                <a:custGeom>
                  <a:avLst/>
                  <a:gdLst>
                    <a:gd name="connsiteX0" fmla="*/ 0 w 1365250"/>
                    <a:gd name="connsiteY0" fmla="*/ 265491 h 526954"/>
                    <a:gd name="connsiteX1" fmla="*/ 86784 w 1365250"/>
                    <a:gd name="connsiteY1" fmla="*/ 7257 h 526954"/>
                    <a:gd name="connsiteX2" fmla="*/ 158750 w 1365250"/>
                    <a:gd name="connsiteY2" fmla="*/ 519491 h 526954"/>
                    <a:gd name="connsiteX3" fmla="*/ 249767 w 1365250"/>
                    <a:gd name="connsiteY3" fmla="*/ 5141 h 526954"/>
                    <a:gd name="connsiteX4" fmla="*/ 336550 w 1365250"/>
                    <a:gd name="connsiteY4" fmla="*/ 517374 h 526954"/>
                    <a:gd name="connsiteX5" fmla="*/ 421217 w 1365250"/>
                    <a:gd name="connsiteY5" fmla="*/ 7257 h 526954"/>
                    <a:gd name="connsiteX6" fmla="*/ 510117 w 1365250"/>
                    <a:gd name="connsiteY6" fmla="*/ 515257 h 526954"/>
                    <a:gd name="connsiteX7" fmla="*/ 615950 w 1365250"/>
                    <a:gd name="connsiteY7" fmla="*/ 5141 h 526954"/>
                    <a:gd name="connsiteX8" fmla="*/ 709084 w 1365250"/>
                    <a:gd name="connsiteY8" fmla="*/ 519491 h 526954"/>
                    <a:gd name="connsiteX9" fmla="*/ 800100 w 1365250"/>
                    <a:gd name="connsiteY9" fmla="*/ 3024 h 526954"/>
                    <a:gd name="connsiteX10" fmla="*/ 903817 w 1365250"/>
                    <a:gd name="connsiteY10" fmla="*/ 517374 h 526954"/>
                    <a:gd name="connsiteX11" fmla="*/ 986367 w 1365250"/>
                    <a:gd name="connsiteY11" fmla="*/ 3024 h 526954"/>
                    <a:gd name="connsiteX12" fmla="*/ 1085850 w 1365250"/>
                    <a:gd name="connsiteY12" fmla="*/ 519491 h 526954"/>
                    <a:gd name="connsiteX13" fmla="*/ 1174750 w 1365250"/>
                    <a:gd name="connsiteY13" fmla="*/ 3024 h 526954"/>
                    <a:gd name="connsiteX14" fmla="*/ 1280584 w 1365250"/>
                    <a:gd name="connsiteY14" fmla="*/ 519491 h 526954"/>
                    <a:gd name="connsiteX15" fmla="*/ 1365250 w 1365250"/>
                    <a:gd name="connsiteY15" fmla="*/ 261257 h 526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365250" h="526954">
                      <a:moveTo>
                        <a:pt x="0" y="265491"/>
                      </a:moveTo>
                      <a:cubicBezTo>
                        <a:pt x="30163" y="115207"/>
                        <a:pt x="60326" y="-35076"/>
                        <a:pt x="86784" y="7257"/>
                      </a:cubicBezTo>
                      <a:cubicBezTo>
                        <a:pt x="113242" y="49590"/>
                        <a:pt x="131586" y="519844"/>
                        <a:pt x="158750" y="519491"/>
                      </a:cubicBezTo>
                      <a:cubicBezTo>
                        <a:pt x="185914" y="519138"/>
                        <a:pt x="220134" y="5494"/>
                        <a:pt x="249767" y="5141"/>
                      </a:cubicBezTo>
                      <a:cubicBezTo>
                        <a:pt x="279400" y="4788"/>
                        <a:pt x="307975" y="517021"/>
                        <a:pt x="336550" y="517374"/>
                      </a:cubicBezTo>
                      <a:cubicBezTo>
                        <a:pt x="365125" y="517727"/>
                        <a:pt x="392289" y="7610"/>
                        <a:pt x="421217" y="7257"/>
                      </a:cubicBezTo>
                      <a:cubicBezTo>
                        <a:pt x="450145" y="6904"/>
                        <a:pt x="477662" y="515610"/>
                        <a:pt x="510117" y="515257"/>
                      </a:cubicBezTo>
                      <a:cubicBezTo>
                        <a:pt x="542572" y="514904"/>
                        <a:pt x="582789" y="4435"/>
                        <a:pt x="615950" y="5141"/>
                      </a:cubicBezTo>
                      <a:cubicBezTo>
                        <a:pt x="649111" y="5847"/>
                        <a:pt x="678392" y="519844"/>
                        <a:pt x="709084" y="519491"/>
                      </a:cubicBezTo>
                      <a:cubicBezTo>
                        <a:pt x="739776" y="519138"/>
                        <a:pt x="767645" y="3377"/>
                        <a:pt x="800100" y="3024"/>
                      </a:cubicBezTo>
                      <a:cubicBezTo>
                        <a:pt x="832555" y="2671"/>
                        <a:pt x="872773" y="517374"/>
                        <a:pt x="903817" y="517374"/>
                      </a:cubicBezTo>
                      <a:cubicBezTo>
                        <a:pt x="934861" y="517374"/>
                        <a:pt x="956028" y="2671"/>
                        <a:pt x="986367" y="3024"/>
                      </a:cubicBezTo>
                      <a:cubicBezTo>
                        <a:pt x="1016706" y="3377"/>
                        <a:pt x="1054453" y="519491"/>
                        <a:pt x="1085850" y="519491"/>
                      </a:cubicBezTo>
                      <a:cubicBezTo>
                        <a:pt x="1117247" y="519491"/>
                        <a:pt x="1142294" y="3024"/>
                        <a:pt x="1174750" y="3024"/>
                      </a:cubicBezTo>
                      <a:cubicBezTo>
                        <a:pt x="1207206" y="3024"/>
                        <a:pt x="1248834" y="476452"/>
                        <a:pt x="1280584" y="519491"/>
                      </a:cubicBezTo>
                      <a:cubicBezTo>
                        <a:pt x="1312334" y="562530"/>
                        <a:pt x="1338792" y="411893"/>
                        <a:pt x="1365250" y="261257"/>
                      </a:cubicBezTo>
                    </a:path>
                  </a:pathLst>
                </a:custGeom>
                <a:no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5" name="任意多边形: 形状 84">
                  <a:extLst>
                    <a:ext uri="{FF2B5EF4-FFF2-40B4-BE49-F238E27FC236}">
                      <a16:creationId xmlns:a16="http://schemas.microsoft.com/office/drawing/2014/main" id="{1E04A458-CF48-44F4-82F3-CBCCEC31DD05}"/>
                    </a:ext>
                  </a:extLst>
                </p:cNvPr>
                <p:cNvSpPr/>
                <p:nvPr/>
              </p:nvSpPr>
              <p:spPr>
                <a:xfrm>
                  <a:off x="7335601" y="4662542"/>
                  <a:ext cx="858266" cy="153195"/>
                </a:xfrm>
                <a:custGeom>
                  <a:avLst/>
                  <a:gdLst>
                    <a:gd name="connsiteX0" fmla="*/ 0 w 1365250"/>
                    <a:gd name="connsiteY0" fmla="*/ 265491 h 526954"/>
                    <a:gd name="connsiteX1" fmla="*/ 86784 w 1365250"/>
                    <a:gd name="connsiteY1" fmla="*/ 7257 h 526954"/>
                    <a:gd name="connsiteX2" fmla="*/ 158750 w 1365250"/>
                    <a:gd name="connsiteY2" fmla="*/ 519491 h 526954"/>
                    <a:gd name="connsiteX3" fmla="*/ 249767 w 1365250"/>
                    <a:gd name="connsiteY3" fmla="*/ 5141 h 526954"/>
                    <a:gd name="connsiteX4" fmla="*/ 336550 w 1365250"/>
                    <a:gd name="connsiteY4" fmla="*/ 517374 h 526954"/>
                    <a:gd name="connsiteX5" fmla="*/ 421217 w 1365250"/>
                    <a:gd name="connsiteY5" fmla="*/ 7257 h 526954"/>
                    <a:gd name="connsiteX6" fmla="*/ 510117 w 1365250"/>
                    <a:gd name="connsiteY6" fmla="*/ 515257 h 526954"/>
                    <a:gd name="connsiteX7" fmla="*/ 615950 w 1365250"/>
                    <a:gd name="connsiteY7" fmla="*/ 5141 h 526954"/>
                    <a:gd name="connsiteX8" fmla="*/ 709084 w 1365250"/>
                    <a:gd name="connsiteY8" fmla="*/ 519491 h 526954"/>
                    <a:gd name="connsiteX9" fmla="*/ 800100 w 1365250"/>
                    <a:gd name="connsiteY9" fmla="*/ 3024 h 526954"/>
                    <a:gd name="connsiteX10" fmla="*/ 903817 w 1365250"/>
                    <a:gd name="connsiteY10" fmla="*/ 517374 h 526954"/>
                    <a:gd name="connsiteX11" fmla="*/ 986367 w 1365250"/>
                    <a:gd name="connsiteY11" fmla="*/ 3024 h 526954"/>
                    <a:gd name="connsiteX12" fmla="*/ 1085850 w 1365250"/>
                    <a:gd name="connsiteY12" fmla="*/ 519491 h 526954"/>
                    <a:gd name="connsiteX13" fmla="*/ 1174750 w 1365250"/>
                    <a:gd name="connsiteY13" fmla="*/ 3024 h 526954"/>
                    <a:gd name="connsiteX14" fmla="*/ 1280584 w 1365250"/>
                    <a:gd name="connsiteY14" fmla="*/ 519491 h 526954"/>
                    <a:gd name="connsiteX15" fmla="*/ 1365250 w 1365250"/>
                    <a:gd name="connsiteY15" fmla="*/ 261257 h 526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365250" h="526954">
                      <a:moveTo>
                        <a:pt x="0" y="265491"/>
                      </a:moveTo>
                      <a:cubicBezTo>
                        <a:pt x="30163" y="115207"/>
                        <a:pt x="60326" y="-35076"/>
                        <a:pt x="86784" y="7257"/>
                      </a:cubicBezTo>
                      <a:cubicBezTo>
                        <a:pt x="113242" y="49590"/>
                        <a:pt x="131586" y="519844"/>
                        <a:pt x="158750" y="519491"/>
                      </a:cubicBezTo>
                      <a:cubicBezTo>
                        <a:pt x="185914" y="519138"/>
                        <a:pt x="220134" y="5494"/>
                        <a:pt x="249767" y="5141"/>
                      </a:cubicBezTo>
                      <a:cubicBezTo>
                        <a:pt x="279400" y="4788"/>
                        <a:pt x="307975" y="517021"/>
                        <a:pt x="336550" y="517374"/>
                      </a:cubicBezTo>
                      <a:cubicBezTo>
                        <a:pt x="365125" y="517727"/>
                        <a:pt x="392289" y="7610"/>
                        <a:pt x="421217" y="7257"/>
                      </a:cubicBezTo>
                      <a:cubicBezTo>
                        <a:pt x="450145" y="6904"/>
                        <a:pt x="477662" y="515610"/>
                        <a:pt x="510117" y="515257"/>
                      </a:cubicBezTo>
                      <a:cubicBezTo>
                        <a:pt x="542572" y="514904"/>
                        <a:pt x="582789" y="4435"/>
                        <a:pt x="615950" y="5141"/>
                      </a:cubicBezTo>
                      <a:cubicBezTo>
                        <a:pt x="649111" y="5847"/>
                        <a:pt x="678392" y="519844"/>
                        <a:pt x="709084" y="519491"/>
                      </a:cubicBezTo>
                      <a:cubicBezTo>
                        <a:pt x="739776" y="519138"/>
                        <a:pt x="767645" y="3377"/>
                        <a:pt x="800100" y="3024"/>
                      </a:cubicBezTo>
                      <a:cubicBezTo>
                        <a:pt x="832555" y="2671"/>
                        <a:pt x="872773" y="517374"/>
                        <a:pt x="903817" y="517374"/>
                      </a:cubicBezTo>
                      <a:cubicBezTo>
                        <a:pt x="934861" y="517374"/>
                        <a:pt x="956028" y="2671"/>
                        <a:pt x="986367" y="3024"/>
                      </a:cubicBezTo>
                      <a:cubicBezTo>
                        <a:pt x="1016706" y="3377"/>
                        <a:pt x="1054453" y="519491"/>
                        <a:pt x="1085850" y="519491"/>
                      </a:cubicBezTo>
                      <a:cubicBezTo>
                        <a:pt x="1117247" y="519491"/>
                        <a:pt x="1142294" y="3024"/>
                        <a:pt x="1174750" y="3024"/>
                      </a:cubicBezTo>
                      <a:cubicBezTo>
                        <a:pt x="1207206" y="3024"/>
                        <a:pt x="1248834" y="476452"/>
                        <a:pt x="1280584" y="519491"/>
                      </a:cubicBezTo>
                      <a:cubicBezTo>
                        <a:pt x="1312334" y="562530"/>
                        <a:pt x="1338792" y="411893"/>
                        <a:pt x="1365250" y="261257"/>
                      </a:cubicBezTo>
                    </a:path>
                  </a:pathLst>
                </a:custGeom>
                <a:no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86" name="组合 85">
                  <a:extLst>
                    <a:ext uri="{FF2B5EF4-FFF2-40B4-BE49-F238E27FC236}">
                      <a16:creationId xmlns:a16="http://schemas.microsoft.com/office/drawing/2014/main" id="{A00D4F00-75E5-4262-8CFA-7D335ED9A85A}"/>
                    </a:ext>
                  </a:extLst>
                </p:cNvPr>
                <p:cNvGrpSpPr/>
                <p:nvPr/>
              </p:nvGrpSpPr>
              <p:grpSpPr>
                <a:xfrm>
                  <a:off x="2232438" y="4498411"/>
                  <a:ext cx="516061" cy="443929"/>
                  <a:chOff x="2309558" y="4658351"/>
                  <a:chExt cx="516061" cy="443929"/>
                </a:xfrm>
              </p:grpSpPr>
              <p:sp>
                <p:nvSpPr>
                  <p:cNvPr id="117" name="椭圆 116">
                    <a:extLst>
                      <a:ext uri="{FF2B5EF4-FFF2-40B4-BE49-F238E27FC236}">
                        <a16:creationId xmlns:a16="http://schemas.microsoft.com/office/drawing/2014/main" id="{1ECF7BA3-99A3-4C2D-99E5-7154C17CC643}"/>
                      </a:ext>
                    </a:extLst>
                  </p:cNvPr>
                  <p:cNvSpPr/>
                  <p:nvPr/>
                </p:nvSpPr>
                <p:spPr>
                  <a:xfrm>
                    <a:off x="2408060" y="4695880"/>
                    <a:ext cx="406400" cy="406400"/>
                  </a:xfrm>
                  <a:prstGeom prst="ellipse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chemeClr val="accent5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18" name="任意多边形: 形状 117">
                    <a:extLst>
                      <a:ext uri="{FF2B5EF4-FFF2-40B4-BE49-F238E27FC236}">
                        <a16:creationId xmlns:a16="http://schemas.microsoft.com/office/drawing/2014/main" id="{755C92C0-528D-4B18-A615-300D07BC8C44}"/>
                      </a:ext>
                    </a:extLst>
                  </p:cNvPr>
                  <p:cNvSpPr/>
                  <p:nvPr/>
                </p:nvSpPr>
                <p:spPr>
                  <a:xfrm rot="20495007">
                    <a:off x="2340050" y="4779615"/>
                    <a:ext cx="45719" cy="45719"/>
                  </a:xfrm>
                  <a:custGeom>
                    <a:avLst/>
                    <a:gdLst>
                      <a:gd name="connsiteX0" fmla="*/ 0 w 49213"/>
                      <a:gd name="connsiteY0" fmla="*/ 79375 h 79375"/>
                      <a:gd name="connsiteX1" fmla="*/ 19050 w 49213"/>
                      <a:gd name="connsiteY1" fmla="*/ 26987 h 79375"/>
                      <a:gd name="connsiteX2" fmla="*/ 49213 w 49213"/>
                      <a:gd name="connsiteY2" fmla="*/ 0 h 79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9213" h="79375">
                        <a:moveTo>
                          <a:pt x="0" y="79375"/>
                        </a:moveTo>
                        <a:cubicBezTo>
                          <a:pt x="5424" y="59795"/>
                          <a:pt x="10848" y="40216"/>
                          <a:pt x="19050" y="26987"/>
                        </a:cubicBezTo>
                        <a:cubicBezTo>
                          <a:pt x="27252" y="13758"/>
                          <a:pt x="38232" y="6879"/>
                          <a:pt x="49213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accent5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19" name="任意多边形: 形状 118">
                    <a:extLst>
                      <a:ext uri="{FF2B5EF4-FFF2-40B4-BE49-F238E27FC236}">
                        <a16:creationId xmlns:a16="http://schemas.microsoft.com/office/drawing/2014/main" id="{3E145B30-5DC0-43F1-AED6-FF33ED050B12}"/>
                      </a:ext>
                    </a:extLst>
                  </p:cNvPr>
                  <p:cNvSpPr/>
                  <p:nvPr/>
                </p:nvSpPr>
                <p:spPr>
                  <a:xfrm rot="20495007">
                    <a:off x="2309558" y="4762149"/>
                    <a:ext cx="45719" cy="45719"/>
                  </a:xfrm>
                  <a:custGeom>
                    <a:avLst/>
                    <a:gdLst>
                      <a:gd name="connsiteX0" fmla="*/ 0 w 49213"/>
                      <a:gd name="connsiteY0" fmla="*/ 79375 h 79375"/>
                      <a:gd name="connsiteX1" fmla="*/ 19050 w 49213"/>
                      <a:gd name="connsiteY1" fmla="*/ 26987 h 79375"/>
                      <a:gd name="connsiteX2" fmla="*/ 49213 w 49213"/>
                      <a:gd name="connsiteY2" fmla="*/ 0 h 79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9213" h="79375">
                        <a:moveTo>
                          <a:pt x="0" y="79375"/>
                        </a:moveTo>
                        <a:cubicBezTo>
                          <a:pt x="5424" y="59795"/>
                          <a:pt x="10848" y="40216"/>
                          <a:pt x="19050" y="26987"/>
                        </a:cubicBezTo>
                        <a:cubicBezTo>
                          <a:pt x="27252" y="13758"/>
                          <a:pt x="38232" y="6879"/>
                          <a:pt x="49213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accent5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20" name="任意多边形: 形状 119">
                    <a:extLst>
                      <a:ext uri="{FF2B5EF4-FFF2-40B4-BE49-F238E27FC236}">
                        <a16:creationId xmlns:a16="http://schemas.microsoft.com/office/drawing/2014/main" id="{5FFA6E91-B89B-4715-A7BB-E0295A04E0BF}"/>
                      </a:ext>
                    </a:extLst>
                  </p:cNvPr>
                  <p:cNvSpPr/>
                  <p:nvPr/>
                </p:nvSpPr>
                <p:spPr>
                  <a:xfrm rot="4892621">
                    <a:off x="2748158" y="4679630"/>
                    <a:ext cx="45719" cy="45719"/>
                  </a:xfrm>
                  <a:custGeom>
                    <a:avLst/>
                    <a:gdLst>
                      <a:gd name="connsiteX0" fmla="*/ 0 w 49213"/>
                      <a:gd name="connsiteY0" fmla="*/ 79375 h 79375"/>
                      <a:gd name="connsiteX1" fmla="*/ 19050 w 49213"/>
                      <a:gd name="connsiteY1" fmla="*/ 26987 h 79375"/>
                      <a:gd name="connsiteX2" fmla="*/ 49213 w 49213"/>
                      <a:gd name="connsiteY2" fmla="*/ 0 h 79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9213" h="79375">
                        <a:moveTo>
                          <a:pt x="0" y="79375"/>
                        </a:moveTo>
                        <a:cubicBezTo>
                          <a:pt x="5424" y="59795"/>
                          <a:pt x="10848" y="40216"/>
                          <a:pt x="19050" y="26987"/>
                        </a:cubicBezTo>
                        <a:cubicBezTo>
                          <a:pt x="27252" y="13758"/>
                          <a:pt x="38232" y="6879"/>
                          <a:pt x="49213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accent5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21" name="任意多边形: 形状 120">
                    <a:extLst>
                      <a:ext uri="{FF2B5EF4-FFF2-40B4-BE49-F238E27FC236}">
                        <a16:creationId xmlns:a16="http://schemas.microsoft.com/office/drawing/2014/main" id="{135A288D-5604-4624-9907-77530A5E3D54}"/>
                      </a:ext>
                    </a:extLst>
                  </p:cNvPr>
                  <p:cNvSpPr/>
                  <p:nvPr/>
                </p:nvSpPr>
                <p:spPr>
                  <a:xfrm rot="4892621">
                    <a:off x="2779900" y="4658351"/>
                    <a:ext cx="45719" cy="45719"/>
                  </a:xfrm>
                  <a:custGeom>
                    <a:avLst/>
                    <a:gdLst>
                      <a:gd name="connsiteX0" fmla="*/ 0 w 49213"/>
                      <a:gd name="connsiteY0" fmla="*/ 79375 h 79375"/>
                      <a:gd name="connsiteX1" fmla="*/ 19050 w 49213"/>
                      <a:gd name="connsiteY1" fmla="*/ 26987 h 79375"/>
                      <a:gd name="connsiteX2" fmla="*/ 49213 w 49213"/>
                      <a:gd name="connsiteY2" fmla="*/ 0 h 79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9213" h="79375">
                        <a:moveTo>
                          <a:pt x="0" y="79375"/>
                        </a:moveTo>
                        <a:cubicBezTo>
                          <a:pt x="5424" y="59795"/>
                          <a:pt x="10848" y="40216"/>
                          <a:pt x="19050" y="26987"/>
                        </a:cubicBezTo>
                        <a:cubicBezTo>
                          <a:pt x="27252" y="13758"/>
                          <a:pt x="38232" y="6879"/>
                          <a:pt x="49213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accent5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87" name="组合 86">
                  <a:extLst>
                    <a:ext uri="{FF2B5EF4-FFF2-40B4-BE49-F238E27FC236}">
                      <a16:creationId xmlns:a16="http://schemas.microsoft.com/office/drawing/2014/main" id="{B960DECA-3CCF-4F75-87B4-2EDCA95450D3}"/>
                    </a:ext>
                  </a:extLst>
                </p:cNvPr>
                <p:cNvGrpSpPr/>
                <p:nvPr/>
              </p:nvGrpSpPr>
              <p:grpSpPr>
                <a:xfrm>
                  <a:off x="4968996" y="4519080"/>
                  <a:ext cx="480455" cy="423260"/>
                  <a:chOff x="2384334" y="4679020"/>
                  <a:chExt cx="480455" cy="423260"/>
                </a:xfrm>
              </p:grpSpPr>
              <p:sp>
                <p:nvSpPr>
                  <p:cNvPr id="112" name="椭圆 111">
                    <a:extLst>
                      <a:ext uri="{FF2B5EF4-FFF2-40B4-BE49-F238E27FC236}">
                        <a16:creationId xmlns:a16="http://schemas.microsoft.com/office/drawing/2014/main" id="{0B92EC32-89FE-44B4-A0CB-E9DD7C908266}"/>
                      </a:ext>
                    </a:extLst>
                  </p:cNvPr>
                  <p:cNvSpPr/>
                  <p:nvPr/>
                </p:nvSpPr>
                <p:spPr>
                  <a:xfrm>
                    <a:off x="2408060" y="4695880"/>
                    <a:ext cx="406400" cy="406400"/>
                  </a:xfrm>
                  <a:prstGeom prst="ellipse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chemeClr val="accent5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13" name="任意多边形: 形状 112">
                    <a:extLst>
                      <a:ext uri="{FF2B5EF4-FFF2-40B4-BE49-F238E27FC236}">
                        <a16:creationId xmlns:a16="http://schemas.microsoft.com/office/drawing/2014/main" id="{0E340E77-BF71-4502-B7AC-F1E4BD0490FC}"/>
                      </a:ext>
                    </a:extLst>
                  </p:cNvPr>
                  <p:cNvSpPr/>
                  <p:nvPr/>
                </p:nvSpPr>
                <p:spPr>
                  <a:xfrm>
                    <a:off x="2414826" y="4696486"/>
                    <a:ext cx="45719" cy="45719"/>
                  </a:xfrm>
                  <a:custGeom>
                    <a:avLst/>
                    <a:gdLst>
                      <a:gd name="connsiteX0" fmla="*/ 0 w 49213"/>
                      <a:gd name="connsiteY0" fmla="*/ 79375 h 79375"/>
                      <a:gd name="connsiteX1" fmla="*/ 19050 w 49213"/>
                      <a:gd name="connsiteY1" fmla="*/ 26987 h 79375"/>
                      <a:gd name="connsiteX2" fmla="*/ 49213 w 49213"/>
                      <a:gd name="connsiteY2" fmla="*/ 0 h 79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9213" h="79375">
                        <a:moveTo>
                          <a:pt x="0" y="79375"/>
                        </a:moveTo>
                        <a:cubicBezTo>
                          <a:pt x="5424" y="59795"/>
                          <a:pt x="10848" y="40216"/>
                          <a:pt x="19050" y="26987"/>
                        </a:cubicBezTo>
                        <a:cubicBezTo>
                          <a:pt x="27252" y="13758"/>
                          <a:pt x="38232" y="6879"/>
                          <a:pt x="49213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accent5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14" name="任意多边形: 形状 113">
                    <a:extLst>
                      <a:ext uri="{FF2B5EF4-FFF2-40B4-BE49-F238E27FC236}">
                        <a16:creationId xmlns:a16="http://schemas.microsoft.com/office/drawing/2014/main" id="{8E163201-8256-47AB-976D-EF990D990A55}"/>
                      </a:ext>
                    </a:extLst>
                  </p:cNvPr>
                  <p:cNvSpPr/>
                  <p:nvPr/>
                </p:nvSpPr>
                <p:spPr>
                  <a:xfrm>
                    <a:off x="2384334" y="4679020"/>
                    <a:ext cx="45719" cy="45719"/>
                  </a:xfrm>
                  <a:custGeom>
                    <a:avLst/>
                    <a:gdLst>
                      <a:gd name="connsiteX0" fmla="*/ 0 w 49213"/>
                      <a:gd name="connsiteY0" fmla="*/ 79375 h 79375"/>
                      <a:gd name="connsiteX1" fmla="*/ 19050 w 49213"/>
                      <a:gd name="connsiteY1" fmla="*/ 26987 h 79375"/>
                      <a:gd name="connsiteX2" fmla="*/ 49213 w 49213"/>
                      <a:gd name="connsiteY2" fmla="*/ 0 h 79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9213" h="79375">
                        <a:moveTo>
                          <a:pt x="0" y="79375"/>
                        </a:moveTo>
                        <a:cubicBezTo>
                          <a:pt x="5424" y="59795"/>
                          <a:pt x="10848" y="40216"/>
                          <a:pt x="19050" y="26987"/>
                        </a:cubicBezTo>
                        <a:cubicBezTo>
                          <a:pt x="27252" y="13758"/>
                          <a:pt x="38232" y="6879"/>
                          <a:pt x="49213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accent5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15" name="任意多边形: 形状 114">
                    <a:extLst>
                      <a:ext uri="{FF2B5EF4-FFF2-40B4-BE49-F238E27FC236}">
                        <a16:creationId xmlns:a16="http://schemas.microsoft.com/office/drawing/2014/main" id="{3EAFC747-0BC4-4B7B-90B4-4C715849C548}"/>
                      </a:ext>
                    </a:extLst>
                  </p:cNvPr>
                  <p:cNvSpPr/>
                  <p:nvPr/>
                </p:nvSpPr>
                <p:spPr>
                  <a:xfrm rot="10003174">
                    <a:off x="2785741" y="5031274"/>
                    <a:ext cx="45719" cy="45719"/>
                  </a:xfrm>
                  <a:custGeom>
                    <a:avLst/>
                    <a:gdLst>
                      <a:gd name="connsiteX0" fmla="*/ 0 w 49213"/>
                      <a:gd name="connsiteY0" fmla="*/ 79375 h 79375"/>
                      <a:gd name="connsiteX1" fmla="*/ 19050 w 49213"/>
                      <a:gd name="connsiteY1" fmla="*/ 26987 h 79375"/>
                      <a:gd name="connsiteX2" fmla="*/ 49213 w 49213"/>
                      <a:gd name="connsiteY2" fmla="*/ 0 h 79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9213" h="79375">
                        <a:moveTo>
                          <a:pt x="0" y="79375"/>
                        </a:moveTo>
                        <a:cubicBezTo>
                          <a:pt x="5424" y="59795"/>
                          <a:pt x="10848" y="40216"/>
                          <a:pt x="19050" y="26987"/>
                        </a:cubicBezTo>
                        <a:cubicBezTo>
                          <a:pt x="27252" y="13758"/>
                          <a:pt x="38232" y="6879"/>
                          <a:pt x="49213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accent5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16" name="任意多边形: 形状 115">
                    <a:extLst>
                      <a:ext uri="{FF2B5EF4-FFF2-40B4-BE49-F238E27FC236}">
                        <a16:creationId xmlns:a16="http://schemas.microsoft.com/office/drawing/2014/main" id="{5CB10304-DC68-47F8-9611-B05480328C27}"/>
                      </a:ext>
                    </a:extLst>
                  </p:cNvPr>
                  <p:cNvSpPr/>
                  <p:nvPr/>
                </p:nvSpPr>
                <p:spPr>
                  <a:xfrm rot="10003174">
                    <a:off x="2819070" y="5038575"/>
                    <a:ext cx="45719" cy="45719"/>
                  </a:xfrm>
                  <a:custGeom>
                    <a:avLst/>
                    <a:gdLst>
                      <a:gd name="connsiteX0" fmla="*/ 0 w 49213"/>
                      <a:gd name="connsiteY0" fmla="*/ 79375 h 79375"/>
                      <a:gd name="connsiteX1" fmla="*/ 19050 w 49213"/>
                      <a:gd name="connsiteY1" fmla="*/ 26987 h 79375"/>
                      <a:gd name="connsiteX2" fmla="*/ 49213 w 49213"/>
                      <a:gd name="connsiteY2" fmla="*/ 0 h 79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9213" h="79375">
                        <a:moveTo>
                          <a:pt x="0" y="79375"/>
                        </a:moveTo>
                        <a:cubicBezTo>
                          <a:pt x="5424" y="59795"/>
                          <a:pt x="10848" y="40216"/>
                          <a:pt x="19050" y="26987"/>
                        </a:cubicBezTo>
                        <a:cubicBezTo>
                          <a:pt x="27252" y="13758"/>
                          <a:pt x="38232" y="6879"/>
                          <a:pt x="49213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accent5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88" name="组合 87">
                  <a:extLst>
                    <a:ext uri="{FF2B5EF4-FFF2-40B4-BE49-F238E27FC236}">
                      <a16:creationId xmlns:a16="http://schemas.microsoft.com/office/drawing/2014/main" id="{9DBF91B3-9F58-4B56-804C-936339F4E0A5}"/>
                    </a:ext>
                  </a:extLst>
                </p:cNvPr>
                <p:cNvGrpSpPr/>
                <p:nvPr/>
              </p:nvGrpSpPr>
              <p:grpSpPr>
                <a:xfrm>
                  <a:off x="5916222" y="4498411"/>
                  <a:ext cx="426034" cy="478306"/>
                  <a:chOff x="2399585" y="4658351"/>
                  <a:chExt cx="426034" cy="478306"/>
                </a:xfrm>
              </p:grpSpPr>
              <p:sp>
                <p:nvSpPr>
                  <p:cNvPr id="107" name="椭圆 106">
                    <a:extLst>
                      <a:ext uri="{FF2B5EF4-FFF2-40B4-BE49-F238E27FC236}">
                        <a16:creationId xmlns:a16="http://schemas.microsoft.com/office/drawing/2014/main" id="{629574B0-FE2D-4708-873D-CE7542AF0F04}"/>
                      </a:ext>
                    </a:extLst>
                  </p:cNvPr>
                  <p:cNvSpPr/>
                  <p:nvPr/>
                </p:nvSpPr>
                <p:spPr>
                  <a:xfrm>
                    <a:off x="2408060" y="4695880"/>
                    <a:ext cx="406400" cy="406400"/>
                  </a:xfrm>
                  <a:prstGeom prst="ellipse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chemeClr val="accent5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08" name="任意多边形: 形状 107">
                    <a:extLst>
                      <a:ext uri="{FF2B5EF4-FFF2-40B4-BE49-F238E27FC236}">
                        <a16:creationId xmlns:a16="http://schemas.microsoft.com/office/drawing/2014/main" id="{FA67A0EC-34EA-48C0-A8F6-2015F7727DA7}"/>
                      </a:ext>
                    </a:extLst>
                  </p:cNvPr>
                  <p:cNvSpPr/>
                  <p:nvPr/>
                </p:nvSpPr>
                <p:spPr>
                  <a:xfrm rot="15831868">
                    <a:off x="2399585" y="5090938"/>
                    <a:ext cx="45719" cy="45719"/>
                  </a:xfrm>
                  <a:custGeom>
                    <a:avLst/>
                    <a:gdLst>
                      <a:gd name="connsiteX0" fmla="*/ 0 w 49213"/>
                      <a:gd name="connsiteY0" fmla="*/ 79375 h 79375"/>
                      <a:gd name="connsiteX1" fmla="*/ 19050 w 49213"/>
                      <a:gd name="connsiteY1" fmla="*/ 26987 h 79375"/>
                      <a:gd name="connsiteX2" fmla="*/ 49213 w 49213"/>
                      <a:gd name="connsiteY2" fmla="*/ 0 h 79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9213" h="79375">
                        <a:moveTo>
                          <a:pt x="0" y="79375"/>
                        </a:moveTo>
                        <a:cubicBezTo>
                          <a:pt x="5424" y="59795"/>
                          <a:pt x="10848" y="40216"/>
                          <a:pt x="19050" y="26987"/>
                        </a:cubicBezTo>
                        <a:cubicBezTo>
                          <a:pt x="27252" y="13758"/>
                          <a:pt x="38232" y="6879"/>
                          <a:pt x="49213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accent5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09" name="任意多边形: 形状 108">
                    <a:extLst>
                      <a:ext uri="{FF2B5EF4-FFF2-40B4-BE49-F238E27FC236}">
                        <a16:creationId xmlns:a16="http://schemas.microsoft.com/office/drawing/2014/main" id="{C159692C-61E7-46CF-A5DA-EDC339F0B977}"/>
                      </a:ext>
                    </a:extLst>
                  </p:cNvPr>
                  <p:cNvSpPr/>
                  <p:nvPr/>
                </p:nvSpPr>
                <p:spPr>
                  <a:xfrm rot="15831868">
                    <a:off x="2410371" y="5059184"/>
                    <a:ext cx="45719" cy="45719"/>
                  </a:xfrm>
                  <a:custGeom>
                    <a:avLst/>
                    <a:gdLst>
                      <a:gd name="connsiteX0" fmla="*/ 0 w 49213"/>
                      <a:gd name="connsiteY0" fmla="*/ 79375 h 79375"/>
                      <a:gd name="connsiteX1" fmla="*/ 19050 w 49213"/>
                      <a:gd name="connsiteY1" fmla="*/ 26987 h 79375"/>
                      <a:gd name="connsiteX2" fmla="*/ 49213 w 49213"/>
                      <a:gd name="connsiteY2" fmla="*/ 0 h 79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9213" h="79375">
                        <a:moveTo>
                          <a:pt x="0" y="79375"/>
                        </a:moveTo>
                        <a:cubicBezTo>
                          <a:pt x="5424" y="59795"/>
                          <a:pt x="10848" y="40216"/>
                          <a:pt x="19050" y="26987"/>
                        </a:cubicBezTo>
                        <a:cubicBezTo>
                          <a:pt x="27252" y="13758"/>
                          <a:pt x="38232" y="6879"/>
                          <a:pt x="49213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accent5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10" name="任意多边形: 形状 109">
                    <a:extLst>
                      <a:ext uri="{FF2B5EF4-FFF2-40B4-BE49-F238E27FC236}">
                        <a16:creationId xmlns:a16="http://schemas.microsoft.com/office/drawing/2014/main" id="{11B5C165-957E-400D-B10D-A9985AF2D563}"/>
                      </a:ext>
                    </a:extLst>
                  </p:cNvPr>
                  <p:cNvSpPr/>
                  <p:nvPr/>
                </p:nvSpPr>
                <p:spPr>
                  <a:xfrm rot="4892621">
                    <a:off x="2748158" y="4679630"/>
                    <a:ext cx="45719" cy="45719"/>
                  </a:xfrm>
                  <a:custGeom>
                    <a:avLst/>
                    <a:gdLst>
                      <a:gd name="connsiteX0" fmla="*/ 0 w 49213"/>
                      <a:gd name="connsiteY0" fmla="*/ 79375 h 79375"/>
                      <a:gd name="connsiteX1" fmla="*/ 19050 w 49213"/>
                      <a:gd name="connsiteY1" fmla="*/ 26987 h 79375"/>
                      <a:gd name="connsiteX2" fmla="*/ 49213 w 49213"/>
                      <a:gd name="connsiteY2" fmla="*/ 0 h 79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9213" h="79375">
                        <a:moveTo>
                          <a:pt x="0" y="79375"/>
                        </a:moveTo>
                        <a:cubicBezTo>
                          <a:pt x="5424" y="59795"/>
                          <a:pt x="10848" y="40216"/>
                          <a:pt x="19050" y="26987"/>
                        </a:cubicBezTo>
                        <a:cubicBezTo>
                          <a:pt x="27252" y="13758"/>
                          <a:pt x="38232" y="6879"/>
                          <a:pt x="49213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accent5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11" name="任意多边形: 形状 110">
                    <a:extLst>
                      <a:ext uri="{FF2B5EF4-FFF2-40B4-BE49-F238E27FC236}">
                        <a16:creationId xmlns:a16="http://schemas.microsoft.com/office/drawing/2014/main" id="{BB1F991D-3C5F-4D48-A851-9558257E8D23}"/>
                      </a:ext>
                    </a:extLst>
                  </p:cNvPr>
                  <p:cNvSpPr/>
                  <p:nvPr/>
                </p:nvSpPr>
                <p:spPr>
                  <a:xfrm rot="4892621">
                    <a:off x="2779900" y="4658351"/>
                    <a:ext cx="45719" cy="45719"/>
                  </a:xfrm>
                  <a:custGeom>
                    <a:avLst/>
                    <a:gdLst>
                      <a:gd name="connsiteX0" fmla="*/ 0 w 49213"/>
                      <a:gd name="connsiteY0" fmla="*/ 79375 h 79375"/>
                      <a:gd name="connsiteX1" fmla="*/ 19050 w 49213"/>
                      <a:gd name="connsiteY1" fmla="*/ 26987 h 79375"/>
                      <a:gd name="connsiteX2" fmla="*/ 49213 w 49213"/>
                      <a:gd name="connsiteY2" fmla="*/ 0 h 79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9213" h="79375">
                        <a:moveTo>
                          <a:pt x="0" y="79375"/>
                        </a:moveTo>
                        <a:cubicBezTo>
                          <a:pt x="5424" y="59795"/>
                          <a:pt x="10848" y="40216"/>
                          <a:pt x="19050" y="26987"/>
                        </a:cubicBezTo>
                        <a:cubicBezTo>
                          <a:pt x="27252" y="13758"/>
                          <a:pt x="38232" y="6879"/>
                          <a:pt x="49213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accent5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89" name="组合 88">
                  <a:extLst>
                    <a:ext uri="{FF2B5EF4-FFF2-40B4-BE49-F238E27FC236}">
                      <a16:creationId xmlns:a16="http://schemas.microsoft.com/office/drawing/2014/main" id="{D794DD95-526D-494A-A8FA-E585420FDBF0}"/>
                    </a:ext>
                  </a:extLst>
                </p:cNvPr>
                <p:cNvGrpSpPr/>
                <p:nvPr/>
              </p:nvGrpSpPr>
              <p:grpSpPr>
                <a:xfrm>
                  <a:off x="6870493" y="4498411"/>
                  <a:ext cx="472517" cy="443929"/>
                  <a:chOff x="2353102" y="4658351"/>
                  <a:chExt cx="472517" cy="443929"/>
                </a:xfrm>
              </p:grpSpPr>
              <p:sp>
                <p:nvSpPr>
                  <p:cNvPr id="102" name="椭圆 101">
                    <a:extLst>
                      <a:ext uri="{FF2B5EF4-FFF2-40B4-BE49-F238E27FC236}">
                        <a16:creationId xmlns:a16="http://schemas.microsoft.com/office/drawing/2014/main" id="{DBE05DA5-22E4-43DB-AA0C-5D082EAF64AB}"/>
                      </a:ext>
                    </a:extLst>
                  </p:cNvPr>
                  <p:cNvSpPr/>
                  <p:nvPr/>
                </p:nvSpPr>
                <p:spPr>
                  <a:xfrm>
                    <a:off x="2408060" y="4695880"/>
                    <a:ext cx="406400" cy="406400"/>
                  </a:xfrm>
                  <a:prstGeom prst="ellipse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chemeClr val="accent5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03" name="任意多边形: 形状 102">
                    <a:extLst>
                      <a:ext uri="{FF2B5EF4-FFF2-40B4-BE49-F238E27FC236}">
                        <a16:creationId xmlns:a16="http://schemas.microsoft.com/office/drawing/2014/main" id="{5735B498-0458-4FC9-AE30-85A77FCFD692}"/>
                      </a:ext>
                    </a:extLst>
                  </p:cNvPr>
                  <p:cNvSpPr/>
                  <p:nvPr/>
                </p:nvSpPr>
                <p:spPr>
                  <a:xfrm rot="20900579">
                    <a:off x="2383594" y="4729737"/>
                    <a:ext cx="45719" cy="45719"/>
                  </a:xfrm>
                  <a:custGeom>
                    <a:avLst/>
                    <a:gdLst>
                      <a:gd name="connsiteX0" fmla="*/ 0 w 49213"/>
                      <a:gd name="connsiteY0" fmla="*/ 79375 h 79375"/>
                      <a:gd name="connsiteX1" fmla="*/ 19050 w 49213"/>
                      <a:gd name="connsiteY1" fmla="*/ 26987 h 79375"/>
                      <a:gd name="connsiteX2" fmla="*/ 49213 w 49213"/>
                      <a:gd name="connsiteY2" fmla="*/ 0 h 79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9213" h="79375">
                        <a:moveTo>
                          <a:pt x="0" y="79375"/>
                        </a:moveTo>
                        <a:cubicBezTo>
                          <a:pt x="5424" y="59795"/>
                          <a:pt x="10848" y="40216"/>
                          <a:pt x="19050" y="26987"/>
                        </a:cubicBezTo>
                        <a:cubicBezTo>
                          <a:pt x="27252" y="13758"/>
                          <a:pt x="38232" y="6879"/>
                          <a:pt x="49213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accent5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04" name="任意多边形: 形状 103">
                    <a:extLst>
                      <a:ext uri="{FF2B5EF4-FFF2-40B4-BE49-F238E27FC236}">
                        <a16:creationId xmlns:a16="http://schemas.microsoft.com/office/drawing/2014/main" id="{92498BB9-E9B3-4FAF-A82A-D3B8CD24BBAD}"/>
                      </a:ext>
                    </a:extLst>
                  </p:cNvPr>
                  <p:cNvSpPr/>
                  <p:nvPr/>
                </p:nvSpPr>
                <p:spPr>
                  <a:xfrm rot="20900579">
                    <a:off x="2353102" y="4712271"/>
                    <a:ext cx="45719" cy="45719"/>
                  </a:xfrm>
                  <a:custGeom>
                    <a:avLst/>
                    <a:gdLst>
                      <a:gd name="connsiteX0" fmla="*/ 0 w 49213"/>
                      <a:gd name="connsiteY0" fmla="*/ 79375 h 79375"/>
                      <a:gd name="connsiteX1" fmla="*/ 19050 w 49213"/>
                      <a:gd name="connsiteY1" fmla="*/ 26987 h 79375"/>
                      <a:gd name="connsiteX2" fmla="*/ 49213 w 49213"/>
                      <a:gd name="connsiteY2" fmla="*/ 0 h 79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9213" h="79375">
                        <a:moveTo>
                          <a:pt x="0" y="79375"/>
                        </a:moveTo>
                        <a:cubicBezTo>
                          <a:pt x="5424" y="59795"/>
                          <a:pt x="10848" y="40216"/>
                          <a:pt x="19050" y="26987"/>
                        </a:cubicBezTo>
                        <a:cubicBezTo>
                          <a:pt x="27252" y="13758"/>
                          <a:pt x="38232" y="6879"/>
                          <a:pt x="49213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accent5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05" name="任意多边形: 形状 104">
                    <a:extLst>
                      <a:ext uri="{FF2B5EF4-FFF2-40B4-BE49-F238E27FC236}">
                        <a16:creationId xmlns:a16="http://schemas.microsoft.com/office/drawing/2014/main" id="{C0FB4627-B9F3-4C87-A8D3-0AFCE8492FBD}"/>
                      </a:ext>
                    </a:extLst>
                  </p:cNvPr>
                  <p:cNvSpPr/>
                  <p:nvPr/>
                </p:nvSpPr>
                <p:spPr>
                  <a:xfrm rot="4892621">
                    <a:off x="2748158" y="4679630"/>
                    <a:ext cx="45719" cy="45719"/>
                  </a:xfrm>
                  <a:custGeom>
                    <a:avLst/>
                    <a:gdLst>
                      <a:gd name="connsiteX0" fmla="*/ 0 w 49213"/>
                      <a:gd name="connsiteY0" fmla="*/ 79375 h 79375"/>
                      <a:gd name="connsiteX1" fmla="*/ 19050 w 49213"/>
                      <a:gd name="connsiteY1" fmla="*/ 26987 h 79375"/>
                      <a:gd name="connsiteX2" fmla="*/ 49213 w 49213"/>
                      <a:gd name="connsiteY2" fmla="*/ 0 h 79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9213" h="79375">
                        <a:moveTo>
                          <a:pt x="0" y="79375"/>
                        </a:moveTo>
                        <a:cubicBezTo>
                          <a:pt x="5424" y="59795"/>
                          <a:pt x="10848" y="40216"/>
                          <a:pt x="19050" y="26987"/>
                        </a:cubicBezTo>
                        <a:cubicBezTo>
                          <a:pt x="27252" y="13758"/>
                          <a:pt x="38232" y="6879"/>
                          <a:pt x="49213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accent5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06" name="任意多边形: 形状 105">
                    <a:extLst>
                      <a:ext uri="{FF2B5EF4-FFF2-40B4-BE49-F238E27FC236}">
                        <a16:creationId xmlns:a16="http://schemas.microsoft.com/office/drawing/2014/main" id="{785D1B6C-EC43-4D9D-820D-7659529868BE}"/>
                      </a:ext>
                    </a:extLst>
                  </p:cNvPr>
                  <p:cNvSpPr/>
                  <p:nvPr/>
                </p:nvSpPr>
                <p:spPr>
                  <a:xfrm rot="4892621">
                    <a:off x="2779900" y="4658351"/>
                    <a:ext cx="45719" cy="45719"/>
                  </a:xfrm>
                  <a:custGeom>
                    <a:avLst/>
                    <a:gdLst>
                      <a:gd name="connsiteX0" fmla="*/ 0 w 49213"/>
                      <a:gd name="connsiteY0" fmla="*/ 79375 h 79375"/>
                      <a:gd name="connsiteX1" fmla="*/ 19050 w 49213"/>
                      <a:gd name="connsiteY1" fmla="*/ 26987 h 79375"/>
                      <a:gd name="connsiteX2" fmla="*/ 49213 w 49213"/>
                      <a:gd name="connsiteY2" fmla="*/ 0 h 79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9213" h="79375">
                        <a:moveTo>
                          <a:pt x="0" y="79375"/>
                        </a:moveTo>
                        <a:cubicBezTo>
                          <a:pt x="5424" y="59795"/>
                          <a:pt x="10848" y="40216"/>
                          <a:pt x="19050" y="26987"/>
                        </a:cubicBezTo>
                        <a:cubicBezTo>
                          <a:pt x="27252" y="13758"/>
                          <a:pt x="38232" y="6879"/>
                          <a:pt x="49213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accent5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90" name="组合 89">
                  <a:extLst>
                    <a:ext uri="{FF2B5EF4-FFF2-40B4-BE49-F238E27FC236}">
                      <a16:creationId xmlns:a16="http://schemas.microsoft.com/office/drawing/2014/main" id="{5FC21485-B2C1-46C0-97E7-0473C5E10506}"/>
                    </a:ext>
                  </a:extLst>
                </p:cNvPr>
                <p:cNvGrpSpPr/>
                <p:nvPr/>
              </p:nvGrpSpPr>
              <p:grpSpPr>
                <a:xfrm>
                  <a:off x="3672521" y="4513079"/>
                  <a:ext cx="516243" cy="429261"/>
                  <a:chOff x="2343285" y="4673019"/>
                  <a:chExt cx="516243" cy="429261"/>
                </a:xfrm>
              </p:grpSpPr>
              <p:sp>
                <p:nvSpPr>
                  <p:cNvPr id="97" name="椭圆 96">
                    <a:extLst>
                      <a:ext uri="{FF2B5EF4-FFF2-40B4-BE49-F238E27FC236}">
                        <a16:creationId xmlns:a16="http://schemas.microsoft.com/office/drawing/2014/main" id="{E20861E0-71C3-4BCA-938F-68432DD24195}"/>
                      </a:ext>
                    </a:extLst>
                  </p:cNvPr>
                  <p:cNvSpPr/>
                  <p:nvPr/>
                </p:nvSpPr>
                <p:spPr>
                  <a:xfrm>
                    <a:off x="2408060" y="4695880"/>
                    <a:ext cx="406400" cy="406400"/>
                  </a:xfrm>
                  <a:prstGeom prst="ellipse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chemeClr val="accent5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98" name="任意多边形: 形状 97">
                    <a:extLst>
                      <a:ext uri="{FF2B5EF4-FFF2-40B4-BE49-F238E27FC236}">
                        <a16:creationId xmlns:a16="http://schemas.microsoft.com/office/drawing/2014/main" id="{83EB4D32-57E0-4FAE-BBE7-B6015E1E6D8C}"/>
                      </a:ext>
                    </a:extLst>
                  </p:cNvPr>
                  <p:cNvSpPr/>
                  <p:nvPr/>
                </p:nvSpPr>
                <p:spPr>
                  <a:xfrm rot="20700000">
                    <a:off x="2373777" y="4730651"/>
                    <a:ext cx="45719" cy="45719"/>
                  </a:xfrm>
                  <a:custGeom>
                    <a:avLst/>
                    <a:gdLst>
                      <a:gd name="connsiteX0" fmla="*/ 0 w 49213"/>
                      <a:gd name="connsiteY0" fmla="*/ 79375 h 79375"/>
                      <a:gd name="connsiteX1" fmla="*/ 19050 w 49213"/>
                      <a:gd name="connsiteY1" fmla="*/ 26987 h 79375"/>
                      <a:gd name="connsiteX2" fmla="*/ 49213 w 49213"/>
                      <a:gd name="connsiteY2" fmla="*/ 0 h 79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9213" h="79375">
                        <a:moveTo>
                          <a:pt x="0" y="79375"/>
                        </a:moveTo>
                        <a:cubicBezTo>
                          <a:pt x="5424" y="59795"/>
                          <a:pt x="10848" y="40216"/>
                          <a:pt x="19050" y="26987"/>
                        </a:cubicBezTo>
                        <a:cubicBezTo>
                          <a:pt x="27252" y="13758"/>
                          <a:pt x="38232" y="6879"/>
                          <a:pt x="49213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accent5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99" name="任意多边形: 形状 98">
                    <a:extLst>
                      <a:ext uri="{FF2B5EF4-FFF2-40B4-BE49-F238E27FC236}">
                        <a16:creationId xmlns:a16="http://schemas.microsoft.com/office/drawing/2014/main" id="{0D215E92-3124-47A5-9A77-77A626085E2B}"/>
                      </a:ext>
                    </a:extLst>
                  </p:cNvPr>
                  <p:cNvSpPr/>
                  <p:nvPr/>
                </p:nvSpPr>
                <p:spPr>
                  <a:xfrm rot="20700000">
                    <a:off x="2343285" y="4713185"/>
                    <a:ext cx="45719" cy="45719"/>
                  </a:xfrm>
                  <a:custGeom>
                    <a:avLst/>
                    <a:gdLst>
                      <a:gd name="connsiteX0" fmla="*/ 0 w 49213"/>
                      <a:gd name="connsiteY0" fmla="*/ 79375 h 79375"/>
                      <a:gd name="connsiteX1" fmla="*/ 19050 w 49213"/>
                      <a:gd name="connsiteY1" fmla="*/ 26987 h 79375"/>
                      <a:gd name="connsiteX2" fmla="*/ 49213 w 49213"/>
                      <a:gd name="connsiteY2" fmla="*/ 0 h 79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9213" h="79375">
                        <a:moveTo>
                          <a:pt x="0" y="79375"/>
                        </a:moveTo>
                        <a:cubicBezTo>
                          <a:pt x="5424" y="59795"/>
                          <a:pt x="10848" y="40216"/>
                          <a:pt x="19050" y="26987"/>
                        </a:cubicBezTo>
                        <a:cubicBezTo>
                          <a:pt x="27252" y="13758"/>
                          <a:pt x="38232" y="6879"/>
                          <a:pt x="49213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accent5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00" name="任意多边形: 形状 99">
                    <a:extLst>
                      <a:ext uri="{FF2B5EF4-FFF2-40B4-BE49-F238E27FC236}">
                        <a16:creationId xmlns:a16="http://schemas.microsoft.com/office/drawing/2014/main" id="{E4555E05-2617-44F6-BF40-D96FB56780C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782067" y="4694298"/>
                    <a:ext cx="45719" cy="45719"/>
                  </a:xfrm>
                  <a:custGeom>
                    <a:avLst/>
                    <a:gdLst>
                      <a:gd name="connsiteX0" fmla="*/ 0 w 49213"/>
                      <a:gd name="connsiteY0" fmla="*/ 79375 h 79375"/>
                      <a:gd name="connsiteX1" fmla="*/ 19050 w 49213"/>
                      <a:gd name="connsiteY1" fmla="*/ 26987 h 79375"/>
                      <a:gd name="connsiteX2" fmla="*/ 49213 w 49213"/>
                      <a:gd name="connsiteY2" fmla="*/ 0 h 79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9213" h="79375">
                        <a:moveTo>
                          <a:pt x="0" y="79375"/>
                        </a:moveTo>
                        <a:cubicBezTo>
                          <a:pt x="5424" y="59795"/>
                          <a:pt x="10848" y="40216"/>
                          <a:pt x="19050" y="26987"/>
                        </a:cubicBezTo>
                        <a:cubicBezTo>
                          <a:pt x="27252" y="13758"/>
                          <a:pt x="38232" y="6879"/>
                          <a:pt x="49213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accent5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01" name="任意多边形: 形状 100">
                    <a:extLst>
                      <a:ext uri="{FF2B5EF4-FFF2-40B4-BE49-F238E27FC236}">
                        <a16:creationId xmlns:a16="http://schemas.microsoft.com/office/drawing/2014/main" id="{5E7E331C-DB7D-4639-98ED-024C88C0548B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813809" y="4673019"/>
                    <a:ext cx="45719" cy="45719"/>
                  </a:xfrm>
                  <a:custGeom>
                    <a:avLst/>
                    <a:gdLst>
                      <a:gd name="connsiteX0" fmla="*/ 0 w 49213"/>
                      <a:gd name="connsiteY0" fmla="*/ 79375 h 79375"/>
                      <a:gd name="connsiteX1" fmla="*/ 19050 w 49213"/>
                      <a:gd name="connsiteY1" fmla="*/ 26987 h 79375"/>
                      <a:gd name="connsiteX2" fmla="*/ 49213 w 49213"/>
                      <a:gd name="connsiteY2" fmla="*/ 0 h 79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9213" h="79375">
                        <a:moveTo>
                          <a:pt x="0" y="79375"/>
                        </a:moveTo>
                        <a:cubicBezTo>
                          <a:pt x="5424" y="59795"/>
                          <a:pt x="10848" y="40216"/>
                          <a:pt x="19050" y="26987"/>
                        </a:cubicBezTo>
                        <a:cubicBezTo>
                          <a:pt x="27252" y="13758"/>
                          <a:pt x="38232" y="6879"/>
                          <a:pt x="49213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accent5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91" name="组合 90">
                  <a:extLst>
                    <a:ext uri="{FF2B5EF4-FFF2-40B4-BE49-F238E27FC236}">
                      <a16:creationId xmlns:a16="http://schemas.microsoft.com/office/drawing/2014/main" id="{E18F9737-8ACF-4CF2-B560-76D1575A367E}"/>
                    </a:ext>
                  </a:extLst>
                </p:cNvPr>
                <p:cNvGrpSpPr/>
                <p:nvPr/>
              </p:nvGrpSpPr>
              <p:grpSpPr>
                <a:xfrm>
                  <a:off x="8160591" y="4518815"/>
                  <a:ext cx="525128" cy="423525"/>
                  <a:chOff x="2376307" y="4678755"/>
                  <a:chExt cx="525128" cy="423525"/>
                </a:xfrm>
              </p:grpSpPr>
              <p:sp>
                <p:nvSpPr>
                  <p:cNvPr id="92" name="椭圆 91">
                    <a:extLst>
                      <a:ext uri="{FF2B5EF4-FFF2-40B4-BE49-F238E27FC236}">
                        <a16:creationId xmlns:a16="http://schemas.microsoft.com/office/drawing/2014/main" id="{B0F15A1B-8E23-46F6-85E1-0B8002C60F7C}"/>
                      </a:ext>
                    </a:extLst>
                  </p:cNvPr>
                  <p:cNvSpPr/>
                  <p:nvPr/>
                </p:nvSpPr>
                <p:spPr>
                  <a:xfrm>
                    <a:off x="2408060" y="4695880"/>
                    <a:ext cx="406400" cy="406400"/>
                  </a:xfrm>
                  <a:prstGeom prst="ellipse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chemeClr val="accent5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93" name="任意多边形: 形状 92">
                    <a:extLst>
                      <a:ext uri="{FF2B5EF4-FFF2-40B4-BE49-F238E27FC236}">
                        <a16:creationId xmlns:a16="http://schemas.microsoft.com/office/drawing/2014/main" id="{210F4704-DFAF-4843-8EAD-25030A8D2A15}"/>
                      </a:ext>
                    </a:extLst>
                  </p:cNvPr>
                  <p:cNvSpPr/>
                  <p:nvPr/>
                </p:nvSpPr>
                <p:spPr>
                  <a:xfrm rot="21201847">
                    <a:off x="2406799" y="4696221"/>
                    <a:ext cx="45719" cy="45719"/>
                  </a:xfrm>
                  <a:custGeom>
                    <a:avLst/>
                    <a:gdLst>
                      <a:gd name="connsiteX0" fmla="*/ 0 w 49213"/>
                      <a:gd name="connsiteY0" fmla="*/ 79375 h 79375"/>
                      <a:gd name="connsiteX1" fmla="*/ 19050 w 49213"/>
                      <a:gd name="connsiteY1" fmla="*/ 26987 h 79375"/>
                      <a:gd name="connsiteX2" fmla="*/ 49213 w 49213"/>
                      <a:gd name="connsiteY2" fmla="*/ 0 h 79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9213" h="79375">
                        <a:moveTo>
                          <a:pt x="0" y="79375"/>
                        </a:moveTo>
                        <a:cubicBezTo>
                          <a:pt x="5424" y="59795"/>
                          <a:pt x="10848" y="40216"/>
                          <a:pt x="19050" y="26987"/>
                        </a:cubicBezTo>
                        <a:cubicBezTo>
                          <a:pt x="27252" y="13758"/>
                          <a:pt x="38232" y="6879"/>
                          <a:pt x="49213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accent5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94" name="任意多边形: 形状 93">
                    <a:extLst>
                      <a:ext uri="{FF2B5EF4-FFF2-40B4-BE49-F238E27FC236}">
                        <a16:creationId xmlns:a16="http://schemas.microsoft.com/office/drawing/2014/main" id="{FE8EACB8-2BF2-402A-8800-99C81B2C099C}"/>
                      </a:ext>
                    </a:extLst>
                  </p:cNvPr>
                  <p:cNvSpPr/>
                  <p:nvPr/>
                </p:nvSpPr>
                <p:spPr>
                  <a:xfrm rot="21201847">
                    <a:off x="2376307" y="4678755"/>
                    <a:ext cx="45719" cy="45719"/>
                  </a:xfrm>
                  <a:custGeom>
                    <a:avLst/>
                    <a:gdLst>
                      <a:gd name="connsiteX0" fmla="*/ 0 w 49213"/>
                      <a:gd name="connsiteY0" fmla="*/ 79375 h 79375"/>
                      <a:gd name="connsiteX1" fmla="*/ 19050 w 49213"/>
                      <a:gd name="connsiteY1" fmla="*/ 26987 h 79375"/>
                      <a:gd name="connsiteX2" fmla="*/ 49213 w 49213"/>
                      <a:gd name="connsiteY2" fmla="*/ 0 h 79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9213" h="79375">
                        <a:moveTo>
                          <a:pt x="0" y="79375"/>
                        </a:moveTo>
                        <a:cubicBezTo>
                          <a:pt x="5424" y="59795"/>
                          <a:pt x="10848" y="40216"/>
                          <a:pt x="19050" y="26987"/>
                        </a:cubicBezTo>
                        <a:cubicBezTo>
                          <a:pt x="27252" y="13758"/>
                          <a:pt x="38232" y="6879"/>
                          <a:pt x="49213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accent5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95" name="任意多边形: 形状 94">
                    <a:extLst>
                      <a:ext uri="{FF2B5EF4-FFF2-40B4-BE49-F238E27FC236}">
                        <a16:creationId xmlns:a16="http://schemas.microsoft.com/office/drawing/2014/main" id="{2C78F6B8-4E7E-487A-9695-4B5E99DD46C9}"/>
                      </a:ext>
                    </a:extLst>
                  </p:cNvPr>
                  <p:cNvSpPr/>
                  <p:nvPr/>
                </p:nvSpPr>
                <p:spPr>
                  <a:xfrm rot="6318644">
                    <a:off x="2820269" y="4753665"/>
                    <a:ext cx="45719" cy="45719"/>
                  </a:xfrm>
                  <a:custGeom>
                    <a:avLst/>
                    <a:gdLst>
                      <a:gd name="connsiteX0" fmla="*/ 0 w 49213"/>
                      <a:gd name="connsiteY0" fmla="*/ 79375 h 79375"/>
                      <a:gd name="connsiteX1" fmla="*/ 19050 w 49213"/>
                      <a:gd name="connsiteY1" fmla="*/ 26987 h 79375"/>
                      <a:gd name="connsiteX2" fmla="*/ 49213 w 49213"/>
                      <a:gd name="connsiteY2" fmla="*/ 0 h 79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9213" h="79375">
                        <a:moveTo>
                          <a:pt x="0" y="79375"/>
                        </a:moveTo>
                        <a:cubicBezTo>
                          <a:pt x="5424" y="59795"/>
                          <a:pt x="10848" y="40216"/>
                          <a:pt x="19050" y="26987"/>
                        </a:cubicBezTo>
                        <a:cubicBezTo>
                          <a:pt x="27252" y="13758"/>
                          <a:pt x="38232" y="6879"/>
                          <a:pt x="49213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accent5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96" name="任意多边形: 形状 95">
                    <a:extLst>
                      <a:ext uri="{FF2B5EF4-FFF2-40B4-BE49-F238E27FC236}">
                        <a16:creationId xmlns:a16="http://schemas.microsoft.com/office/drawing/2014/main" id="{63C8A410-286B-4A60-BC89-F16013ED50A1}"/>
                      </a:ext>
                    </a:extLst>
                  </p:cNvPr>
                  <p:cNvSpPr/>
                  <p:nvPr/>
                </p:nvSpPr>
                <p:spPr>
                  <a:xfrm rot="6318644">
                    <a:off x="2855716" y="4746142"/>
                    <a:ext cx="45719" cy="45719"/>
                  </a:xfrm>
                  <a:custGeom>
                    <a:avLst/>
                    <a:gdLst>
                      <a:gd name="connsiteX0" fmla="*/ 0 w 49213"/>
                      <a:gd name="connsiteY0" fmla="*/ 79375 h 79375"/>
                      <a:gd name="connsiteX1" fmla="*/ 19050 w 49213"/>
                      <a:gd name="connsiteY1" fmla="*/ 26987 h 79375"/>
                      <a:gd name="connsiteX2" fmla="*/ 49213 w 49213"/>
                      <a:gd name="connsiteY2" fmla="*/ 0 h 79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9213" h="79375">
                        <a:moveTo>
                          <a:pt x="0" y="79375"/>
                        </a:moveTo>
                        <a:cubicBezTo>
                          <a:pt x="5424" y="59795"/>
                          <a:pt x="10848" y="40216"/>
                          <a:pt x="19050" y="26987"/>
                        </a:cubicBezTo>
                        <a:cubicBezTo>
                          <a:pt x="27252" y="13758"/>
                          <a:pt x="38232" y="6879"/>
                          <a:pt x="49213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accent5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sp>
            <p:nvSpPr>
              <p:cNvPr id="79" name="任意多边形: 形状 78">
                <a:extLst>
                  <a:ext uri="{FF2B5EF4-FFF2-40B4-BE49-F238E27FC236}">
                    <a16:creationId xmlns:a16="http://schemas.microsoft.com/office/drawing/2014/main" id="{B3EAA5CA-E35D-4F92-A3FF-34E8092BE92D}"/>
                  </a:ext>
                </a:extLst>
              </p:cNvPr>
              <p:cNvSpPr/>
              <p:nvPr/>
            </p:nvSpPr>
            <p:spPr>
              <a:xfrm>
                <a:off x="5013610" y="4161101"/>
                <a:ext cx="1828954" cy="680818"/>
              </a:xfrm>
              <a:custGeom>
                <a:avLst/>
                <a:gdLst>
                  <a:gd name="connsiteX0" fmla="*/ 0 w 1640840"/>
                  <a:gd name="connsiteY0" fmla="*/ 723295 h 723295"/>
                  <a:gd name="connsiteX1" fmla="*/ 55880 w 1640840"/>
                  <a:gd name="connsiteY1" fmla="*/ 677575 h 723295"/>
                  <a:gd name="connsiteX2" fmla="*/ 101600 w 1640840"/>
                  <a:gd name="connsiteY2" fmla="*/ 550575 h 723295"/>
                  <a:gd name="connsiteX3" fmla="*/ 147320 w 1640840"/>
                  <a:gd name="connsiteY3" fmla="*/ 631855 h 723295"/>
                  <a:gd name="connsiteX4" fmla="*/ 187960 w 1640840"/>
                  <a:gd name="connsiteY4" fmla="*/ 718215 h 723295"/>
                  <a:gd name="connsiteX5" fmla="*/ 238760 w 1640840"/>
                  <a:gd name="connsiteY5" fmla="*/ 642015 h 723295"/>
                  <a:gd name="connsiteX6" fmla="*/ 274320 w 1640840"/>
                  <a:gd name="connsiteY6" fmla="*/ 469295 h 723295"/>
                  <a:gd name="connsiteX7" fmla="*/ 320040 w 1640840"/>
                  <a:gd name="connsiteY7" fmla="*/ 601375 h 723295"/>
                  <a:gd name="connsiteX8" fmla="*/ 365760 w 1640840"/>
                  <a:gd name="connsiteY8" fmla="*/ 708055 h 723295"/>
                  <a:gd name="connsiteX9" fmla="*/ 396240 w 1640840"/>
                  <a:gd name="connsiteY9" fmla="*/ 657255 h 723295"/>
                  <a:gd name="connsiteX10" fmla="*/ 426720 w 1640840"/>
                  <a:gd name="connsiteY10" fmla="*/ 515015 h 723295"/>
                  <a:gd name="connsiteX11" fmla="*/ 467360 w 1640840"/>
                  <a:gd name="connsiteY11" fmla="*/ 433735 h 723295"/>
                  <a:gd name="connsiteX12" fmla="*/ 523240 w 1640840"/>
                  <a:gd name="connsiteY12" fmla="*/ 550575 h 723295"/>
                  <a:gd name="connsiteX13" fmla="*/ 574040 w 1640840"/>
                  <a:gd name="connsiteY13" fmla="*/ 606455 h 723295"/>
                  <a:gd name="connsiteX14" fmla="*/ 645160 w 1640840"/>
                  <a:gd name="connsiteY14" fmla="*/ 474375 h 723295"/>
                  <a:gd name="connsiteX15" fmla="*/ 690880 w 1640840"/>
                  <a:gd name="connsiteY15" fmla="*/ 306735 h 723295"/>
                  <a:gd name="connsiteX16" fmla="*/ 802640 w 1640840"/>
                  <a:gd name="connsiteY16" fmla="*/ 367695 h 723295"/>
                  <a:gd name="connsiteX17" fmla="*/ 899160 w 1640840"/>
                  <a:gd name="connsiteY17" fmla="*/ 47655 h 723295"/>
                  <a:gd name="connsiteX18" fmla="*/ 985520 w 1640840"/>
                  <a:gd name="connsiteY18" fmla="*/ 42575 h 723295"/>
                  <a:gd name="connsiteX19" fmla="*/ 1071880 w 1640840"/>
                  <a:gd name="connsiteY19" fmla="*/ 438815 h 723295"/>
                  <a:gd name="connsiteX20" fmla="*/ 1132840 w 1640840"/>
                  <a:gd name="connsiteY20" fmla="*/ 560735 h 723295"/>
                  <a:gd name="connsiteX21" fmla="*/ 1203960 w 1640840"/>
                  <a:gd name="connsiteY21" fmla="*/ 408335 h 723295"/>
                  <a:gd name="connsiteX22" fmla="*/ 1280160 w 1640840"/>
                  <a:gd name="connsiteY22" fmla="*/ 423575 h 723295"/>
                  <a:gd name="connsiteX23" fmla="*/ 1336040 w 1640840"/>
                  <a:gd name="connsiteY23" fmla="*/ 570895 h 723295"/>
                  <a:gd name="connsiteX24" fmla="*/ 1402080 w 1640840"/>
                  <a:gd name="connsiteY24" fmla="*/ 418495 h 723295"/>
                  <a:gd name="connsiteX25" fmla="*/ 1483360 w 1640840"/>
                  <a:gd name="connsiteY25" fmla="*/ 545495 h 723295"/>
                  <a:gd name="connsiteX26" fmla="*/ 1524000 w 1640840"/>
                  <a:gd name="connsiteY26" fmla="*/ 626775 h 723295"/>
                  <a:gd name="connsiteX27" fmla="*/ 1640840 w 1640840"/>
                  <a:gd name="connsiteY27" fmla="*/ 662335 h 723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640840" h="723295">
                    <a:moveTo>
                      <a:pt x="0" y="723295"/>
                    </a:moveTo>
                    <a:cubicBezTo>
                      <a:pt x="19473" y="714828"/>
                      <a:pt x="38947" y="706362"/>
                      <a:pt x="55880" y="677575"/>
                    </a:cubicBezTo>
                    <a:cubicBezTo>
                      <a:pt x="72813" y="648788"/>
                      <a:pt x="86360" y="558195"/>
                      <a:pt x="101600" y="550575"/>
                    </a:cubicBezTo>
                    <a:cubicBezTo>
                      <a:pt x="116840" y="542955"/>
                      <a:pt x="132927" y="603915"/>
                      <a:pt x="147320" y="631855"/>
                    </a:cubicBezTo>
                    <a:cubicBezTo>
                      <a:pt x="161713" y="659795"/>
                      <a:pt x="172720" y="716522"/>
                      <a:pt x="187960" y="718215"/>
                    </a:cubicBezTo>
                    <a:cubicBezTo>
                      <a:pt x="203200" y="719908"/>
                      <a:pt x="224367" y="683501"/>
                      <a:pt x="238760" y="642015"/>
                    </a:cubicBezTo>
                    <a:cubicBezTo>
                      <a:pt x="253153" y="600529"/>
                      <a:pt x="260773" y="476068"/>
                      <a:pt x="274320" y="469295"/>
                    </a:cubicBezTo>
                    <a:cubicBezTo>
                      <a:pt x="287867" y="462522"/>
                      <a:pt x="304800" y="561582"/>
                      <a:pt x="320040" y="601375"/>
                    </a:cubicBezTo>
                    <a:cubicBezTo>
                      <a:pt x="335280" y="641168"/>
                      <a:pt x="353060" y="698742"/>
                      <a:pt x="365760" y="708055"/>
                    </a:cubicBezTo>
                    <a:cubicBezTo>
                      <a:pt x="378460" y="717368"/>
                      <a:pt x="386080" y="689428"/>
                      <a:pt x="396240" y="657255"/>
                    </a:cubicBezTo>
                    <a:cubicBezTo>
                      <a:pt x="406400" y="625082"/>
                      <a:pt x="414867" y="552268"/>
                      <a:pt x="426720" y="515015"/>
                    </a:cubicBezTo>
                    <a:cubicBezTo>
                      <a:pt x="438573" y="477762"/>
                      <a:pt x="451273" y="427808"/>
                      <a:pt x="467360" y="433735"/>
                    </a:cubicBezTo>
                    <a:cubicBezTo>
                      <a:pt x="483447" y="439662"/>
                      <a:pt x="505460" y="521788"/>
                      <a:pt x="523240" y="550575"/>
                    </a:cubicBezTo>
                    <a:cubicBezTo>
                      <a:pt x="541020" y="579362"/>
                      <a:pt x="553720" y="619155"/>
                      <a:pt x="574040" y="606455"/>
                    </a:cubicBezTo>
                    <a:cubicBezTo>
                      <a:pt x="594360" y="593755"/>
                      <a:pt x="625687" y="524328"/>
                      <a:pt x="645160" y="474375"/>
                    </a:cubicBezTo>
                    <a:cubicBezTo>
                      <a:pt x="664633" y="424422"/>
                      <a:pt x="664633" y="324515"/>
                      <a:pt x="690880" y="306735"/>
                    </a:cubicBezTo>
                    <a:cubicBezTo>
                      <a:pt x="717127" y="288955"/>
                      <a:pt x="767927" y="410875"/>
                      <a:pt x="802640" y="367695"/>
                    </a:cubicBezTo>
                    <a:cubicBezTo>
                      <a:pt x="837353" y="324515"/>
                      <a:pt x="868680" y="101842"/>
                      <a:pt x="899160" y="47655"/>
                    </a:cubicBezTo>
                    <a:cubicBezTo>
                      <a:pt x="929640" y="-6532"/>
                      <a:pt x="956733" y="-22618"/>
                      <a:pt x="985520" y="42575"/>
                    </a:cubicBezTo>
                    <a:cubicBezTo>
                      <a:pt x="1014307" y="107768"/>
                      <a:pt x="1047327" y="352455"/>
                      <a:pt x="1071880" y="438815"/>
                    </a:cubicBezTo>
                    <a:cubicBezTo>
                      <a:pt x="1096433" y="525175"/>
                      <a:pt x="1110827" y="565815"/>
                      <a:pt x="1132840" y="560735"/>
                    </a:cubicBezTo>
                    <a:cubicBezTo>
                      <a:pt x="1154853" y="555655"/>
                      <a:pt x="1179407" y="431195"/>
                      <a:pt x="1203960" y="408335"/>
                    </a:cubicBezTo>
                    <a:cubicBezTo>
                      <a:pt x="1228513" y="385475"/>
                      <a:pt x="1258147" y="396482"/>
                      <a:pt x="1280160" y="423575"/>
                    </a:cubicBezTo>
                    <a:cubicBezTo>
                      <a:pt x="1302173" y="450668"/>
                      <a:pt x="1315720" y="571742"/>
                      <a:pt x="1336040" y="570895"/>
                    </a:cubicBezTo>
                    <a:cubicBezTo>
                      <a:pt x="1356360" y="570048"/>
                      <a:pt x="1377527" y="422728"/>
                      <a:pt x="1402080" y="418495"/>
                    </a:cubicBezTo>
                    <a:cubicBezTo>
                      <a:pt x="1426633" y="414262"/>
                      <a:pt x="1463040" y="510782"/>
                      <a:pt x="1483360" y="545495"/>
                    </a:cubicBezTo>
                    <a:cubicBezTo>
                      <a:pt x="1503680" y="580208"/>
                      <a:pt x="1497753" y="607302"/>
                      <a:pt x="1524000" y="626775"/>
                    </a:cubicBezTo>
                    <a:cubicBezTo>
                      <a:pt x="1550247" y="646248"/>
                      <a:pt x="1595543" y="654291"/>
                      <a:pt x="1640840" y="662335"/>
                    </a:cubicBezTo>
                  </a:path>
                </a:pathLst>
              </a:custGeom>
              <a:noFill/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0" name="直接箭头连接符 79">
                <a:extLst>
                  <a:ext uri="{FF2B5EF4-FFF2-40B4-BE49-F238E27FC236}">
                    <a16:creationId xmlns:a16="http://schemas.microsoft.com/office/drawing/2014/main" id="{3841FCCA-66CF-474F-BE31-03DF704C1C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61681" y="4290345"/>
                <a:ext cx="552657" cy="0"/>
              </a:xfrm>
              <a:prstGeom prst="straightConnector1">
                <a:avLst/>
              </a:prstGeom>
              <a:ln w="38100">
                <a:solidFill>
                  <a:schemeClr val="accent5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6" name="箭头: 右 75">
              <a:extLst>
                <a:ext uri="{FF2B5EF4-FFF2-40B4-BE49-F238E27FC236}">
                  <a16:creationId xmlns:a16="http://schemas.microsoft.com/office/drawing/2014/main" id="{2B546E7E-2B1D-41A3-904D-144D61BF6E6C}"/>
                </a:ext>
              </a:extLst>
            </p:cNvPr>
            <p:cNvSpPr/>
            <p:nvPr/>
          </p:nvSpPr>
          <p:spPr>
            <a:xfrm rot="5400000">
              <a:off x="8387877" y="2896862"/>
              <a:ext cx="323449" cy="404969"/>
            </a:xfrm>
            <a:prstGeom prst="rightArrow">
              <a:avLst>
                <a:gd name="adj1" fmla="val 37257"/>
                <a:gd name="adj2" fmla="val 33920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文本框 76">
              <a:extLst>
                <a:ext uri="{FF2B5EF4-FFF2-40B4-BE49-F238E27FC236}">
                  <a16:creationId xmlns:a16="http://schemas.microsoft.com/office/drawing/2014/main" id="{DCEDD359-A88C-4033-9528-B3D2AE02C66A}"/>
                </a:ext>
              </a:extLst>
            </p:cNvPr>
            <p:cNvSpPr txBox="1"/>
            <p:nvPr/>
          </p:nvSpPr>
          <p:spPr>
            <a:xfrm>
              <a:off x="8324359" y="2868952"/>
              <a:ext cx="18318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/>
                <a:t>Time evolving</a:t>
              </a:r>
              <a:endParaRPr lang="zh-CN" altLang="en-US" sz="1400" b="1" dirty="0"/>
            </a:p>
          </p:txBody>
        </p:sp>
      </p:grpSp>
      <p:sp>
        <p:nvSpPr>
          <p:cNvPr id="170" name="文本框 169">
            <a:extLst>
              <a:ext uri="{FF2B5EF4-FFF2-40B4-BE49-F238E27FC236}">
                <a16:creationId xmlns:a16="http://schemas.microsoft.com/office/drawing/2014/main" id="{2BFDAF3B-CBC9-4C7D-A222-F6164D5EE219}"/>
              </a:ext>
            </a:extLst>
          </p:cNvPr>
          <p:cNvSpPr txBox="1"/>
          <p:nvPr/>
        </p:nvSpPr>
        <p:spPr>
          <a:xfrm>
            <a:off x="8166053" y="3598053"/>
            <a:ext cx="3881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Troisi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Phys. Rev. Lett. 2006, 96, 086601.</a:t>
            </a:r>
          </a:p>
          <a:p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Ciuchi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Phys. Rev. B 2011, 83, 081202.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2" name="图片 171">
            <a:extLst>
              <a:ext uri="{FF2B5EF4-FFF2-40B4-BE49-F238E27FC236}">
                <a16:creationId xmlns:a16="http://schemas.microsoft.com/office/drawing/2014/main" id="{C1F86802-F439-42A3-AF88-EDA472AABB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65" y="4727425"/>
            <a:ext cx="2375058" cy="1460489"/>
          </a:xfrm>
          <a:prstGeom prst="rect">
            <a:avLst/>
          </a:prstGeom>
        </p:spPr>
      </p:pic>
      <p:sp>
        <p:nvSpPr>
          <p:cNvPr id="179" name="文本框 178">
            <a:extLst>
              <a:ext uri="{FF2B5EF4-FFF2-40B4-BE49-F238E27FC236}">
                <a16:creationId xmlns:a16="http://schemas.microsoft.com/office/drawing/2014/main" id="{3CE80C87-295F-40A6-8177-A14C4F39D112}"/>
              </a:ext>
            </a:extLst>
          </p:cNvPr>
          <p:cNvSpPr txBox="1"/>
          <p:nvPr/>
        </p:nvSpPr>
        <p:spPr>
          <a:xfrm>
            <a:off x="459652" y="4269142"/>
            <a:ext cx="4462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accent5">
                    <a:lumMod val="50000"/>
                  </a:schemeClr>
                </a:solidFill>
                <a:ea typeface="黑体" panose="02010609060101010101" pitchFamily="49" charset="-122"/>
              </a:rPr>
              <a:t>Electron-phonon interaction in anatase TiO</a:t>
            </a:r>
            <a:r>
              <a:rPr lang="en-US" altLang="zh-CN" b="1" baseline="-25000" dirty="0">
                <a:solidFill>
                  <a:schemeClr val="accent5">
                    <a:lumMod val="50000"/>
                  </a:schemeClr>
                </a:solidFill>
                <a:ea typeface="黑体" panose="02010609060101010101" pitchFamily="49" charset="-122"/>
              </a:rPr>
              <a:t>2</a:t>
            </a:r>
            <a:endParaRPr lang="zh-CN" altLang="en-US" b="1" baseline="-25000" dirty="0">
              <a:solidFill>
                <a:schemeClr val="accent5">
                  <a:lumMod val="50000"/>
                </a:schemeClr>
              </a:solidFill>
              <a:ea typeface="黑体" panose="02010609060101010101" pitchFamily="49" charset="-122"/>
            </a:endParaRPr>
          </a:p>
        </p:txBody>
      </p:sp>
      <p:pic>
        <p:nvPicPr>
          <p:cNvPr id="180" name="图片 179">
            <a:extLst>
              <a:ext uri="{FF2B5EF4-FFF2-40B4-BE49-F238E27FC236}">
                <a16:creationId xmlns:a16="http://schemas.microsoft.com/office/drawing/2014/main" id="{9EAC8D4C-DB63-4103-9A44-818FB2D302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776" y="4603691"/>
            <a:ext cx="2375058" cy="1735189"/>
          </a:xfrm>
          <a:prstGeom prst="rect">
            <a:avLst/>
          </a:prstGeom>
        </p:spPr>
      </p:pic>
      <p:sp>
        <p:nvSpPr>
          <p:cNvPr id="181" name="文本框 180">
            <a:extLst>
              <a:ext uri="{FF2B5EF4-FFF2-40B4-BE49-F238E27FC236}">
                <a16:creationId xmlns:a16="http://schemas.microsoft.com/office/drawing/2014/main" id="{9FF4D30F-9611-4F9F-81B0-C1E8A54049EC}"/>
              </a:ext>
            </a:extLst>
          </p:cNvPr>
          <p:cNvSpPr txBox="1"/>
          <p:nvPr/>
        </p:nvSpPr>
        <p:spPr>
          <a:xfrm>
            <a:off x="642745" y="6385023"/>
            <a:ext cx="42790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Verdi and 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Giustino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Phys. Rev. Lett. 2015, 115, 176401.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" name="文本框 183">
            <a:extLst>
              <a:ext uri="{FF2B5EF4-FFF2-40B4-BE49-F238E27FC236}">
                <a16:creationId xmlns:a16="http://schemas.microsoft.com/office/drawing/2014/main" id="{C26734B5-0233-42B3-9362-679F9DD8B47F}"/>
              </a:ext>
            </a:extLst>
          </p:cNvPr>
          <p:cNvSpPr txBox="1"/>
          <p:nvPr/>
        </p:nvSpPr>
        <p:spPr>
          <a:xfrm>
            <a:off x="4770871" y="4278242"/>
            <a:ext cx="4034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accent5">
                    <a:lumMod val="50000"/>
                  </a:schemeClr>
                </a:solidFill>
                <a:ea typeface="黑体" panose="02010609060101010101" pitchFamily="49" charset="-122"/>
              </a:rPr>
              <a:t>Boltzmann transport equation</a:t>
            </a:r>
            <a:endParaRPr lang="zh-CN" altLang="en-US" b="1" baseline="-25000" dirty="0">
              <a:solidFill>
                <a:schemeClr val="accent5">
                  <a:lumMod val="50000"/>
                </a:schemeClr>
              </a:solidFill>
              <a:ea typeface="黑体" panose="02010609060101010101" pitchFamily="49" charset="-122"/>
            </a:endParaRPr>
          </a:p>
        </p:txBody>
      </p:sp>
      <p:grpSp>
        <p:nvGrpSpPr>
          <p:cNvPr id="186" name="组合 185">
            <a:extLst>
              <a:ext uri="{FF2B5EF4-FFF2-40B4-BE49-F238E27FC236}">
                <a16:creationId xmlns:a16="http://schemas.microsoft.com/office/drawing/2014/main" id="{85E95573-A770-47C8-ABB9-D82E6C10F9BB}"/>
              </a:ext>
            </a:extLst>
          </p:cNvPr>
          <p:cNvGrpSpPr/>
          <p:nvPr/>
        </p:nvGrpSpPr>
        <p:grpSpPr>
          <a:xfrm>
            <a:off x="5156637" y="4906227"/>
            <a:ext cx="3498993" cy="1103522"/>
            <a:chOff x="1123205" y="1417832"/>
            <a:chExt cx="7056737" cy="2225573"/>
          </a:xfrm>
        </p:grpSpPr>
        <p:pic>
          <p:nvPicPr>
            <p:cNvPr id="187" name="图片 186">
              <a:extLst>
                <a:ext uri="{FF2B5EF4-FFF2-40B4-BE49-F238E27FC236}">
                  <a16:creationId xmlns:a16="http://schemas.microsoft.com/office/drawing/2014/main" id="{91996298-EABB-4648-9BF2-CD7C2AFC61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197" b="33399"/>
            <a:stretch/>
          </p:blipFill>
          <p:spPr>
            <a:xfrm>
              <a:off x="1123205" y="1417832"/>
              <a:ext cx="6202269" cy="1253449"/>
            </a:xfrm>
            <a:prstGeom prst="rect">
              <a:avLst/>
            </a:prstGeom>
          </p:spPr>
        </p:pic>
        <p:pic>
          <p:nvPicPr>
            <p:cNvPr id="188" name="图片 187">
              <a:extLst>
                <a:ext uri="{FF2B5EF4-FFF2-40B4-BE49-F238E27FC236}">
                  <a16:creationId xmlns:a16="http://schemas.microsoft.com/office/drawing/2014/main" id="{296D39B9-7DED-4CE3-97E4-8678C28D1B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26" t="59641" r="51250"/>
            <a:stretch/>
          </p:blipFill>
          <p:spPr>
            <a:xfrm>
              <a:off x="5464140" y="2722651"/>
              <a:ext cx="2715802" cy="759579"/>
            </a:xfrm>
            <a:prstGeom prst="rect">
              <a:avLst/>
            </a:prstGeom>
          </p:spPr>
        </p:pic>
        <p:pic>
          <p:nvPicPr>
            <p:cNvPr id="189" name="图片 188">
              <a:extLst>
                <a:ext uri="{FF2B5EF4-FFF2-40B4-BE49-F238E27FC236}">
                  <a16:creationId xmlns:a16="http://schemas.microsoft.com/office/drawing/2014/main" id="{0C0D95D0-A811-425D-83DA-C14BC90FEA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997" t="14876" b="35993"/>
            <a:stretch/>
          </p:blipFill>
          <p:spPr>
            <a:xfrm>
              <a:off x="1571712" y="2718731"/>
              <a:ext cx="4080534" cy="924674"/>
            </a:xfrm>
            <a:prstGeom prst="rect">
              <a:avLst/>
            </a:prstGeom>
          </p:spPr>
        </p:pic>
      </p:grpSp>
      <p:sp>
        <p:nvSpPr>
          <p:cNvPr id="190" name="文本框 189">
            <a:extLst>
              <a:ext uri="{FF2B5EF4-FFF2-40B4-BE49-F238E27FC236}">
                <a16:creationId xmlns:a16="http://schemas.microsoft.com/office/drawing/2014/main" id="{2B9004E7-434D-46FA-A540-37E5634F7157}"/>
              </a:ext>
            </a:extLst>
          </p:cNvPr>
          <p:cNvSpPr txBox="1"/>
          <p:nvPr/>
        </p:nvSpPr>
        <p:spPr>
          <a:xfrm>
            <a:off x="7762942" y="4278242"/>
            <a:ext cx="4034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accent5">
                    <a:lumMod val="50000"/>
                  </a:schemeClr>
                </a:solidFill>
                <a:ea typeface="黑体" panose="02010609060101010101" pitchFamily="49" charset="-122"/>
              </a:rPr>
              <a:t>Hopping model for TiO</a:t>
            </a:r>
            <a:r>
              <a:rPr lang="en-US" altLang="zh-CN" b="1" baseline="-25000" dirty="0">
                <a:solidFill>
                  <a:schemeClr val="accent5">
                    <a:lumMod val="50000"/>
                  </a:schemeClr>
                </a:solidFill>
                <a:ea typeface="黑体" panose="02010609060101010101" pitchFamily="49" charset="-122"/>
              </a:rPr>
              <a:t>2</a:t>
            </a:r>
            <a:endParaRPr lang="zh-CN" altLang="en-US" b="1" baseline="-25000" dirty="0">
              <a:solidFill>
                <a:schemeClr val="accent5">
                  <a:lumMod val="50000"/>
                </a:schemeClr>
              </a:solidFill>
              <a:ea typeface="黑体" panose="02010609060101010101" pitchFamily="49" charset="-122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298B8C26-A676-4C65-AA3D-7E988CD55905}"/>
              </a:ext>
            </a:extLst>
          </p:cNvPr>
          <p:cNvGrpSpPr/>
          <p:nvPr/>
        </p:nvGrpSpPr>
        <p:grpSpPr>
          <a:xfrm>
            <a:off x="8449617" y="4701653"/>
            <a:ext cx="2861578" cy="1484535"/>
            <a:chOff x="5335800" y="4651338"/>
            <a:chExt cx="2861578" cy="1484535"/>
          </a:xfrm>
        </p:grpSpPr>
        <p:pic>
          <p:nvPicPr>
            <p:cNvPr id="192" name="图片 191">
              <a:extLst>
                <a:ext uri="{FF2B5EF4-FFF2-40B4-BE49-F238E27FC236}">
                  <a16:creationId xmlns:a16="http://schemas.microsoft.com/office/drawing/2014/main" id="{07E8F4D8-53F0-4B32-8646-59431CF95E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60000"/>
                      </a14:imgEffect>
                      <a14:imgEffect>
                        <a14:brightnessContrast bright="5000" contrast="-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80" r="1"/>
            <a:stretch/>
          </p:blipFill>
          <p:spPr>
            <a:xfrm rot="16200000">
              <a:off x="6024321" y="3962817"/>
              <a:ext cx="1484535" cy="2861578"/>
            </a:xfrm>
            <a:prstGeom prst="rect">
              <a:avLst/>
            </a:prstGeom>
          </p:spPr>
        </p:pic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3AE905CD-B69C-44CD-AA37-E0AC9F722777}"/>
                </a:ext>
              </a:extLst>
            </p:cNvPr>
            <p:cNvSpPr/>
            <p:nvPr/>
          </p:nvSpPr>
          <p:spPr>
            <a:xfrm rot="439718">
              <a:off x="6088661" y="5355472"/>
              <a:ext cx="482600" cy="231627"/>
            </a:xfrm>
            <a:custGeom>
              <a:avLst/>
              <a:gdLst>
                <a:gd name="connsiteX0" fmla="*/ 0 w 482600"/>
                <a:gd name="connsiteY0" fmla="*/ 231627 h 231627"/>
                <a:gd name="connsiteX1" fmla="*/ 114300 w 482600"/>
                <a:gd name="connsiteY1" fmla="*/ 37952 h 231627"/>
                <a:gd name="connsiteX2" fmla="*/ 276225 w 482600"/>
                <a:gd name="connsiteY2" fmla="*/ 3027 h 231627"/>
                <a:gd name="connsiteX3" fmla="*/ 396875 w 482600"/>
                <a:gd name="connsiteY3" fmla="*/ 82402 h 231627"/>
                <a:gd name="connsiteX4" fmla="*/ 482600 w 482600"/>
                <a:gd name="connsiteY4" fmla="*/ 184002 h 23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600" h="231627">
                  <a:moveTo>
                    <a:pt x="0" y="231627"/>
                  </a:moveTo>
                  <a:cubicBezTo>
                    <a:pt x="34131" y="153839"/>
                    <a:pt x="68263" y="76052"/>
                    <a:pt x="114300" y="37952"/>
                  </a:cubicBezTo>
                  <a:cubicBezTo>
                    <a:pt x="160337" y="-148"/>
                    <a:pt x="229129" y="-4381"/>
                    <a:pt x="276225" y="3027"/>
                  </a:cubicBezTo>
                  <a:cubicBezTo>
                    <a:pt x="323321" y="10435"/>
                    <a:pt x="362479" y="52239"/>
                    <a:pt x="396875" y="82402"/>
                  </a:cubicBezTo>
                  <a:cubicBezTo>
                    <a:pt x="431271" y="112565"/>
                    <a:pt x="456935" y="148283"/>
                    <a:pt x="482600" y="184002"/>
                  </a:cubicBezTo>
                </a:path>
              </a:pathLst>
            </a:custGeom>
            <a:noFill/>
            <a:ln w="38100">
              <a:solidFill>
                <a:schemeClr val="accent2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1" name="任意多边形: 形状 170">
              <a:extLst>
                <a:ext uri="{FF2B5EF4-FFF2-40B4-BE49-F238E27FC236}">
                  <a16:creationId xmlns:a16="http://schemas.microsoft.com/office/drawing/2014/main" id="{FC760420-90E9-4BD1-8557-3E15936F1398}"/>
                </a:ext>
              </a:extLst>
            </p:cNvPr>
            <p:cNvSpPr/>
            <p:nvPr/>
          </p:nvSpPr>
          <p:spPr>
            <a:xfrm rot="2257893">
              <a:off x="6601207" y="5698144"/>
              <a:ext cx="482600" cy="164225"/>
            </a:xfrm>
            <a:custGeom>
              <a:avLst/>
              <a:gdLst>
                <a:gd name="connsiteX0" fmla="*/ 0 w 482600"/>
                <a:gd name="connsiteY0" fmla="*/ 231627 h 231627"/>
                <a:gd name="connsiteX1" fmla="*/ 114300 w 482600"/>
                <a:gd name="connsiteY1" fmla="*/ 37952 h 231627"/>
                <a:gd name="connsiteX2" fmla="*/ 276225 w 482600"/>
                <a:gd name="connsiteY2" fmla="*/ 3027 h 231627"/>
                <a:gd name="connsiteX3" fmla="*/ 396875 w 482600"/>
                <a:gd name="connsiteY3" fmla="*/ 82402 h 231627"/>
                <a:gd name="connsiteX4" fmla="*/ 482600 w 482600"/>
                <a:gd name="connsiteY4" fmla="*/ 184002 h 23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600" h="231627">
                  <a:moveTo>
                    <a:pt x="0" y="231627"/>
                  </a:moveTo>
                  <a:cubicBezTo>
                    <a:pt x="34131" y="153839"/>
                    <a:pt x="68263" y="76052"/>
                    <a:pt x="114300" y="37952"/>
                  </a:cubicBezTo>
                  <a:cubicBezTo>
                    <a:pt x="160337" y="-148"/>
                    <a:pt x="229129" y="-4381"/>
                    <a:pt x="276225" y="3027"/>
                  </a:cubicBezTo>
                  <a:cubicBezTo>
                    <a:pt x="323321" y="10435"/>
                    <a:pt x="362479" y="52239"/>
                    <a:pt x="396875" y="82402"/>
                  </a:cubicBezTo>
                  <a:cubicBezTo>
                    <a:pt x="431271" y="112565"/>
                    <a:pt x="456935" y="148283"/>
                    <a:pt x="482600" y="184002"/>
                  </a:cubicBezTo>
                </a:path>
              </a:pathLst>
            </a:custGeom>
            <a:noFill/>
            <a:ln w="38100">
              <a:solidFill>
                <a:schemeClr val="accent2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3" name="文本框 172">
            <a:extLst>
              <a:ext uri="{FF2B5EF4-FFF2-40B4-BE49-F238E27FC236}">
                <a16:creationId xmlns:a16="http://schemas.microsoft.com/office/drawing/2014/main" id="{B34A9B04-EEB7-4407-8A8D-B404D0C0213E}"/>
              </a:ext>
            </a:extLst>
          </p:cNvPr>
          <p:cNvSpPr txBox="1"/>
          <p:nvPr/>
        </p:nvSpPr>
        <p:spPr>
          <a:xfrm>
            <a:off x="6553240" y="6233848"/>
            <a:ext cx="4754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Deskin et al. Phys. Rev. B 2007, 75, 195212.</a:t>
            </a:r>
          </a:p>
          <a:p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Spreafico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Phys. Chem. Chem. Phys. 2014, 16, 26144.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472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B2D2703D-4B50-4985-B8E3-5FB14F7FD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Quantum dynamics beyond perturbation approximation</a:t>
            </a:r>
            <a:endParaRPr lang="zh-CN" altLang="en-US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9C39C99-8F43-445F-B724-8A241DE0B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3</a:t>
            </a:fld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C928B1C-AC4D-4479-8870-5629344054BC}"/>
              </a:ext>
            </a:extLst>
          </p:cNvPr>
          <p:cNvSpPr txBox="1"/>
          <p:nvPr/>
        </p:nvSpPr>
        <p:spPr>
          <a:xfrm>
            <a:off x="426720" y="4643815"/>
            <a:ext cx="8577580" cy="1891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2000" b="1" dirty="0"/>
              <a:t>Treating various types of disorders nonperturbatively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2000" b="1" dirty="0"/>
              <a:t>Free of finite-size effects and applicable to 3D systems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2000" b="1" dirty="0"/>
              <a:t>Flexible to be combined with first-principles calculations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2000" b="1" dirty="0"/>
              <a:t>Full quantum dynamics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7C670240-5A87-4D77-9625-B575D60A119B}"/>
              </a:ext>
            </a:extLst>
          </p:cNvPr>
          <p:cNvSpPr txBox="1"/>
          <p:nvPr/>
        </p:nvSpPr>
        <p:spPr>
          <a:xfrm>
            <a:off x="609600" y="2016228"/>
            <a:ext cx="73340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ML-MCTDH, TD-DMRG, HEOM, QUAPI, hierarchy of SSE, …</a:t>
            </a:r>
            <a:endParaRPr lang="zh-CN" altLang="en-US" sz="2000" b="1" dirty="0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E3E33787-22EE-4647-BCBA-41E944A0D587}"/>
              </a:ext>
            </a:extLst>
          </p:cNvPr>
          <p:cNvSpPr txBox="1"/>
          <p:nvPr/>
        </p:nvSpPr>
        <p:spPr>
          <a:xfrm>
            <a:off x="426720" y="1139928"/>
            <a:ext cx="4732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accent5">
                    <a:lumMod val="75000"/>
                  </a:schemeClr>
                </a:solidFill>
              </a:rPr>
              <a:t>Currently available methods</a:t>
            </a:r>
            <a:endParaRPr lang="zh-CN" altLang="en-US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9F04DBAF-3C4D-425F-9D61-5FDECD95D731}"/>
              </a:ext>
            </a:extLst>
          </p:cNvPr>
          <p:cNvSpPr txBox="1"/>
          <p:nvPr/>
        </p:nvSpPr>
        <p:spPr>
          <a:xfrm>
            <a:off x="609601" y="3009792"/>
            <a:ext cx="6886454" cy="833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000" b="1" dirty="0"/>
              <a:t>Mixed quantum-classical approach, quantum master equation, perturbative SSE, … </a:t>
            </a:r>
            <a:endParaRPr lang="zh-CN" altLang="en-US" sz="2000" b="1" dirty="0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BF10111B-7C47-49EA-97D9-32EB19ADA123}"/>
              </a:ext>
            </a:extLst>
          </p:cNvPr>
          <p:cNvSpPr txBox="1"/>
          <p:nvPr/>
        </p:nvSpPr>
        <p:spPr>
          <a:xfrm>
            <a:off x="609599" y="1653131"/>
            <a:ext cx="4732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accent5">
                    <a:lumMod val="50000"/>
                  </a:schemeClr>
                </a:solidFill>
              </a:rPr>
              <a:t>Numerically exact:</a:t>
            </a:r>
            <a:endParaRPr lang="zh-CN" alt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171BBA6C-EB2F-4F1C-9D0D-ABB1DC64F4A3}"/>
              </a:ext>
            </a:extLst>
          </p:cNvPr>
          <p:cNvSpPr txBox="1"/>
          <p:nvPr/>
        </p:nvSpPr>
        <p:spPr>
          <a:xfrm>
            <a:off x="609600" y="2610769"/>
            <a:ext cx="2103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accent5">
                    <a:lumMod val="50000"/>
                  </a:schemeClr>
                </a:solidFill>
              </a:rPr>
              <a:t>Approximate:</a:t>
            </a:r>
            <a:endParaRPr lang="zh-CN" alt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9" name="图片 48">
            <a:extLst>
              <a:ext uri="{FF2B5EF4-FFF2-40B4-BE49-F238E27FC236}">
                <a16:creationId xmlns:a16="http://schemas.microsoft.com/office/drawing/2014/main" id="{7E11686D-3EE2-4CCD-ABC1-0F51BB48D5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15" b="65214"/>
          <a:stretch/>
        </p:blipFill>
        <p:spPr>
          <a:xfrm>
            <a:off x="10236762" y="1749526"/>
            <a:ext cx="1085588" cy="641990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74175A30-5802-4A96-9BF7-CA900E7BAA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633" t="67947"/>
          <a:stretch/>
        </p:blipFill>
        <p:spPr>
          <a:xfrm>
            <a:off x="10237812" y="3627286"/>
            <a:ext cx="1043806" cy="591554"/>
          </a:xfrm>
          <a:prstGeom prst="rect">
            <a:avLst/>
          </a:prstGeom>
        </p:spPr>
      </p:pic>
      <p:pic>
        <p:nvPicPr>
          <p:cNvPr id="51" name="图片 50">
            <a:extLst>
              <a:ext uri="{FF2B5EF4-FFF2-40B4-BE49-F238E27FC236}">
                <a16:creationId xmlns:a16="http://schemas.microsoft.com/office/drawing/2014/main" id="{B9226DEC-6E5C-4096-94EE-1AEA45328D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1508"/>
          <a:stretch/>
        </p:blipFill>
        <p:spPr>
          <a:xfrm>
            <a:off x="11417791" y="2953004"/>
            <a:ext cx="261313" cy="279838"/>
          </a:xfrm>
          <a:prstGeom prst="rect">
            <a:avLst/>
          </a:prstGeom>
        </p:spPr>
      </p:pic>
      <p:grpSp>
        <p:nvGrpSpPr>
          <p:cNvPr id="60" name="组合 59">
            <a:extLst>
              <a:ext uri="{FF2B5EF4-FFF2-40B4-BE49-F238E27FC236}">
                <a16:creationId xmlns:a16="http://schemas.microsoft.com/office/drawing/2014/main" id="{0D22BC53-FA88-4BA8-8012-5B85CA616C3B}"/>
              </a:ext>
            </a:extLst>
          </p:cNvPr>
          <p:cNvGrpSpPr/>
          <p:nvPr/>
        </p:nvGrpSpPr>
        <p:grpSpPr>
          <a:xfrm>
            <a:off x="7676939" y="3078208"/>
            <a:ext cx="2335837" cy="1933111"/>
            <a:chOff x="8120092" y="2925665"/>
            <a:chExt cx="2156537" cy="1784724"/>
          </a:xfrm>
        </p:grpSpPr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F12214AF-CAED-46F0-88E7-9B9C8056C88A}"/>
                </a:ext>
              </a:extLst>
            </p:cNvPr>
            <p:cNvGrpSpPr/>
            <p:nvPr/>
          </p:nvGrpSpPr>
          <p:grpSpPr>
            <a:xfrm>
              <a:off x="8243137" y="3214512"/>
              <a:ext cx="1976033" cy="1495877"/>
              <a:chOff x="4929125" y="4804575"/>
              <a:chExt cx="3441781" cy="1989435"/>
            </a:xfrm>
          </p:grpSpPr>
          <p:grpSp>
            <p:nvGrpSpPr>
              <p:cNvPr id="41" name="组合 40">
                <a:extLst>
                  <a:ext uri="{FF2B5EF4-FFF2-40B4-BE49-F238E27FC236}">
                    <a16:creationId xmlns:a16="http://schemas.microsoft.com/office/drawing/2014/main" id="{4C28A7FF-6D21-4059-86EB-35E5A2A1843B}"/>
                  </a:ext>
                </a:extLst>
              </p:cNvPr>
              <p:cNvGrpSpPr/>
              <p:nvPr/>
            </p:nvGrpSpPr>
            <p:grpSpPr>
              <a:xfrm>
                <a:off x="4929125" y="4804575"/>
                <a:ext cx="3441781" cy="1989435"/>
                <a:chOff x="4929127" y="2506568"/>
                <a:chExt cx="3787297" cy="2232859"/>
              </a:xfrm>
            </p:grpSpPr>
            <p:grpSp>
              <p:nvGrpSpPr>
                <p:cNvPr id="43" name="组合 42">
                  <a:extLst>
                    <a:ext uri="{FF2B5EF4-FFF2-40B4-BE49-F238E27FC236}">
                      <a16:creationId xmlns:a16="http://schemas.microsoft.com/office/drawing/2014/main" id="{DC137C56-8CD2-4483-B53E-8288063736D2}"/>
                    </a:ext>
                  </a:extLst>
                </p:cNvPr>
                <p:cNvGrpSpPr/>
                <p:nvPr/>
              </p:nvGrpSpPr>
              <p:grpSpPr>
                <a:xfrm>
                  <a:off x="4929127" y="2506568"/>
                  <a:ext cx="3787297" cy="1913876"/>
                  <a:chOff x="4764518" y="2447325"/>
                  <a:chExt cx="4133563" cy="2227073"/>
                </a:xfrm>
              </p:grpSpPr>
              <p:cxnSp>
                <p:nvCxnSpPr>
                  <p:cNvPr id="45" name="直接箭头连接符 44">
                    <a:extLst>
                      <a:ext uri="{FF2B5EF4-FFF2-40B4-BE49-F238E27FC236}">
                        <a16:creationId xmlns:a16="http://schemas.microsoft.com/office/drawing/2014/main" id="{9B2CC09A-9F2E-4B38-A982-EF42014F1B7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764518" y="4666458"/>
                    <a:ext cx="4133563" cy="0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直接箭头连接符 45">
                    <a:extLst>
                      <a:ext uri="{FF2B5EF4-FFF2-40B4-BE49-F238E27FC236}">
                        <a16:creationId xmlns:a16="http://schemas.microsoft.com/office/drawing/2014/main" id="{66FB0F36-DD40-46CA-8474-B2F94265B3D5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4770870" y="2447325"/>
                    <a:ext cx="0" cy="2227073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pic>
              <p:nvPicPr>
                <p:cNvPr id="44" name="图片 43">
                  <a:extLst>
                    <a:ext uri="{FF2B5EF4-FFF2-40B4-BE49-F238E27FC236}">
                      <a16:creationId xmlns:a16="http://schemas.microsoft.com/office/drawing/2014/main" id="{57DF6A20-4E3C-4D1F-A61B-FC159EA8EA7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 l="167" r="73746"/>
                <a:stretch/>
              </p:blipFill>
              <p:spPr>
                <a:xfrm>
                  <a:off x="8344323" y="4453383"/>
                  <a:ext cx="244561" cy="286044"/>
                </a:xfrm>
                <a:prstGeom prst="rect">
                  <a:avLst/>
                </a:prstGeom>
                <a:ln w="28575">
                  <a:noFill/>
                </a:ln>
              </p:spPr>
            </p:pic>
          </p:grpSp>
          <p:sp>
            <p:nvSpPr>
              <p:cNvPr id="42" name="任意多边形: 形状 41">
                <a:extLst>
                  <a:ext uri="{FF2B5EF4-FFF2-40B4-BE49-F238E27FC236}">
                    <a16:creationId xmlns:a16="http://schemas.microsoft.com/office/drawing/2014/main" id="{CC63754E-56DB-40E9-B994-0DAF0ADB1144}"/>
                  </a:ext>
                </a:extLst>
              </p:cNvPr>
              <p:cNvSpPr/>
              <p:nvPr/>
            </p:nvSpPr>
            <p:spPr>
              <a:xfrm>
                <a:off x="5120640" y="5013960"/>
                <a:ext cx="2854960" cy="1300480"/>
              </a:xfrm>
              <a:custGeom>
                <a:avLst/>
                <a:gdLst>
                  <a:gd name="connsiteX0" fmla="*/ 0 w 2854960"/>
                  <a:gd name="connsiteY0" fmla="*/ 0 h 1300480"/>
                  <a:gd name="connsiteX1" fmla="*/ 218440 w 2854960"/>
                  <a:gd name="connsiteY1" fmla="*/ 447040 h 1300480"/>
                  <a:gd name="connsiteX2" fmla="*/ 518160 w 2854960"/>
                  <a:gd name="connsiteY2" fmla="*/ 807720 h 1300480"/>
                  <a:gd name="connsiteX3" fmla="*/ 1153160 w 2854960"/>
                  <a:gd name="connsiteY3" fmla="*/ 1117600 h 1300480"/>
                  <a:gd name="connsiteX4" fmla="*/ 2179320 w 2854960"/>
                  <a:gd name="connsiteY4" fmla="*/ 1264920 h 1300480"/>
                  <a:gd name="connsiteX5" fmla="*/ 2854960 w 2854960"/>
                  <a:gd name="connsiteY5" fmla="*/ 1300480 h 130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54960" h="1300480">
                    <a:moveTo>
                      <a:pt x="0" y="0"/>
                    </a:moveTo>
                    <a:cubicBezTo>
                      <a:pt x="66040" y="156210"/>
                      <a:pt x="132080" y="312420"/>
                      <a:pt x="218440" y="447040"/>
                    </a:cubicBezTo>
                    <a:cubicBezTo>
                      <a:pt x="304800" y="581660"/>
                      <a:pt x="362374" y="695960"/>
                      <a:pt x="518160" y="807720"/>
                    </a:cubicBezTo>
                    <a:cubicBezTo>
                      <a:pt x="673946" y="919480"/>
                      <a:pt x="876300" y="1041400"/>
                      <a:pt x="1153160" y="1117600"/>
                    </a:cubicBezTo>
                    <a:cubicBezTo>
                      <a:pt x="1430020" y="1193800"/>
                      <a:pt x="1895687" y="1234440"/>
                      <a:pt x="2179320" y="1264920"/>
                    </a:cubicBezTo>
                    <a:cubicBezTo>
                      <a:pt x="2462953" y="1295400"/>
                      <a:pt x="2658956" y="1297940"/>
                      <a:pt x="2854960" y="1300480"/>
                    </a:cubicBezTo>
                  </a:path>
                </a:pathLst>
              </a:custGeom>
              <a:no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569C5335-1C53-4566-A62A-9329803ECECA}"/>
                </a:ext>
              </a:extLst>
            </p:cNvPr>
            <p:cNvSpPr txBox="1"/>
            <p:nvPr/>
          </p:nvSpPr>
          <p:spPr>
            <a:xfrm rot="20978632">
              <a:off x="8848799" y="3454794"/>
              <a:ext cx="764707" cy="461665"/>
            </a:xfrm>
            <a:prstGeom prst="rect">
              <a:avLst/>
            </a:prstGeom>
            <a:noFill/>
            <a:ln w="28575">
              <a:solidFill>
                <a:schemeClr val="accent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/>
                <a:t>Easy</a:t>
              </a:r>
              <a:endParaRPr lang="zh-CN" altLang="en-US" sz="2400" b="1" dirty="0"/>
            </a:p>
          </p:txBody>
        </p:sp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49CCF48B-0E49-4BE5-8E23-0B0F7E2CC82B}"/>
                </a:ext>
              </a:extLst>
            </p:cNvPr>
            <p:cNvSpPr txBox="1"/>
            <p:nvPr/>
          </p:nvSpPr>
          <p:spPr>
            <a:xfrm>
              <a:off x="8120092" y="2925665"/>
              <a:ext cx="21565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Imaginary time</a:t>
              </a:r>
              <a:endParaRPr lang="zh-CN" alt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3927739B-D34F-44F9-84B7-7710817CAB25}"/>
              </a:ext>
            </a:extLst>
          </p:cNvPr>
          <p:cNvGrpSpPr/>
          <p:nvPr/>
        </p:nvGrpSpPr>
        <p:grpSpPr>
          <a:xfrm>
            <a:off x="7727355" y="1036107"/>
            <a:ext cx="2218993" cy="1962385"/>
            <a:chOff x="8170509" y="1036107"/>
            <a:chExt cx="2048662" cy="1811751"/>
          </a:xfrm>
        </p:grpSpPr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6B0B295B-04E2-4B6F-8449-5C517B49069E}"/>
                </a:ext>
              </a:extLst>
            </p:cNvPr>
            <p:cNvGrpSpPr/>
            <p:nvPr/>
          </p:nvGrpSpPr>
          <p:grpSpPr>
            <a:xfrm>
              <a:off x="8243138" y="1347410"/>
              <a:ext cx="1976033" cy="1500448"/>
              <a:chOff x="4929127" y="2506568"/>
              <a:chExt cx="3787297" cy="2239683"/>
            </a:xfrm>
          </p:grpSpPr>
          <p:grpSp>
            <p:nvGrpSpPr>
              <p:cNvPr id="35" name="组合 34">
                <a:extLst>
                  <a:ext uri="{FF2B5EF4-FFF2-40B4-BE49-F238E27FC236}">
                    <a16:creationId xmlns:a16="http://schemas.microsoft.com/office/drawing/2014/main" id="{B54231DA-1872-4436-8A4D-F88334258594}"/>
                  </a:ext>
                </a:extLst>
              </p:cNvPr>
              <p:cNvGrpSpPr/>
              <p:nvPr/>
            </p:nvGrpSpPr>
            <p:grpSpPr>
              <a:xfrm>
                <a:off x="4929127" y="2506568"/>
                <a:ext cx="3787297" cy="1913876"/>
                <a:chOff x="4764518" y="2447325"/>
                <a:chExt cx="4133563" cy="2227073"/>
              </a:xfrm>
            </p:grpSpPr>
            <p:sp>
              <p:nvSpPr>
                <p:cNvPr id="37" name="任意多边形: 形状 36">
                  <a:extLst>
                    <a:ext uri="{FF2B5EF4-FFF2-40B4-BE49-F238E27FC236}">
                      <a16:creationId xmlns:a16="http://schemas.microsoft.com/office/drawing/2014/main" id="{6721CFFE-E08C-457B-B1E4-69B98B0CBDA4}"/>
                    </a:ext>
                  </a:extLst>
                </p:cNvPr>
                <p:cNvSpPr/>
                <p:nvPr/>
              </p:nvSpPr>
              <p:spPr>
                <a:xfrm>
                  <a:off x="5034018" y="2675470"/>
                  <a:ext cx="3059584" cy="1823686"/>
                </a:xfrm>
                <a:custGeom>
                  <a:avLst/>
                  <a:gdLst>
                    <a:gd name="connsiteX0" fmla="*/ 0 w 3715351"/>
                    <a:gd name="connsiteY0" fmla="*/ 356726 h 2541631"/>
                    <a:gd name="connsiteX1" fmla="*/ 202130 w 3715351"/>
                    <a:gd name="connsiteY1" fmla="*/ 1752390 h 2541631"/>
                    <a:gd name="connsiteX2" fmla="*/ 423511 w 3715351"/>
                    <a:gd name="connsiteY2" fmla="*/ 2224027 h 2541631"/>
                    <a:gd name="connsiteX3" fmla="*/ 644892 w 3715351"/>
                    <a:gd name="connsiteY3" fmla="*/ 1954520 h 2541631"/>
                    <a:gd name="connsiteX4" fmla="*/ 770021 w 3715351"/>
                    <a:gd name="connsiteY4" fmla="*/ 279724 h 2541631"/>
                    <a:gd name="connsiteX5" fmla="*/ 981777 w 3715351"/>
                    <a:gd name="connsiteY5" fmla="*/ 452979 h 2541631"/>
                    <a:gd name="connsiteX6" fmla="*/ 1039528 w 3715351"/>
                    <a:gd name="connsiteY6" fmla="*/ 1636886 h 2541631"/>
                    <a:gd name="connsiteX7" fmla="*/ 1126155 w 3715351"/>
                    <a:gd name="connsiteY7" fmla="*/ 2050773 h 2541631"/>
                    <a:gd name="connsiteX8" fmla="*/ 1222408 w 3715351"/>
                    <a:gd name="connsiteY8" fmla="*/ 1280752 h 2541631"/>
                    <a:gd name="connsiteX9" fmla="*/ 1299410 w 3715351"/>
                    <a:gd name="connsiteY9" fmla="*/ 250848 h 2541631"/>
                    <a:gd name="connsiteX10" fmla="*/ 1463040 w 3715351"/>
                    <a:gd name="connsiteY10" fmla="*/ 481855 h 2541631"/>
                    <a:gd name="connsiteX11" fmla="*/ 1597793 w 3715351"/>
                    <a:gd name="connsiteY11" fmla="*/ 1665762 h 2541631"/>
                    <a:gd name="connsiteX12" fmla="*/ 1751798 w 3715351"/>
                    <a:gd name="connsiteY12" fmla="*/ 1386630 h 2541631"/>
                    <a:gd name="connsiteX13" fmla="*/ 1790299 w 3715351"/>
                    <a:gd name="connsiteY13" fmla="*/ 250848 h 2541631"/>
                    <a:gd name="connsiteX14" fmla="*/ 1867301 w 3715351"/>
                    <a:gd name="connsiteY14" fmla="*/ 433728 h 2541631"/>
                    <a:gd name="connsiteX15" fmla="*/ 1963553 w 3715351"/>
                    <a:gd name="connsiteY15" fmla="*/ 2426158 h 2541631"/>
                    <a:gd name="connsiteX16" fmla="*/ 2088682 w 3715351"/>
                    <a:gd name="connsiteY16" fmla="*/ 2060398 h 2541631"/>
                    <a:gd name="connsiteX17" fmla="*/ 2098307 w 3715351"/>
                    <a:gd name="connsiteY17" fmla="*/ 48718 h 2541631"/>
                    <a:gd name="connsiteX18" fmla="*/ 2367814 w 3715351"/>
                    <a:gd name="connsiteY18" fmla="*/ 751362 h 2541631"/>
                    <a:gd name="connsiteX19" fmla="*/ 2598821 w 3715351"/>
                    <a:gd name="connsiteY19" fmla="*/ 2185526 h 2541631"/>
                    <a:gd name="connsiteX20" fmla="*/ 2983831 w 3715351"/>
                    <a:gd name="connsiteY20" fmla="*/ 857240 h 2541631"/>
                    <a:gd name="connsiteX21" fmla="*/ 3243713 w 3715351"/>
                    <a:gd name="connsiteY21" fmla="*/ 1213375 h 2541631"/>
                    <a:gd name="connsiteX22" fmla="*/ 3339966 w 3715351"/>
                    <a:gd name="connsiteY22" fmla="*/ 1819766 h 2541631"/>
                    <a:gd name="connsiteX23" fmla="*/ 3493970 w 3715351"/>
                    <a:gd name="connsiteY23" fmla="*/ 857240 h 2541631"/>
                    <a:gd name="connsiteX24" fmla="*/ 3542097 w 3715351"/>
                    <a:gd name="connsiteY24" fmla="*/ 241223 h 2541631"/>
                    <a:gd name="connsiteX25" fmla="*/ 3715351 w 3715351"/>
                    <a:gd name="connsiteY25" fmla="*/ 1473257 h 2541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3715351" h="2541631">
                      <a:moveTo>
                        <a:pt x="0" y="356726"/>
                      </a:moveTo>
                      <a:cubicBezTo>
                        <a:pt x="65772" y="898949"/>
                        <a:pt x="131545" y="1441173"/>
                        <a:pt x="202130" y="1752390"/>
                      </a:cubicBezTo>
                      <a:cubicBezTo>
                        <a:pt x="272715" y="2063607"/>
                        <a:pt x="349717" y="2190339"/>
                        <a:pt x="423511" y="2224027"/>
                      </a:cubicBezTo>
                      <a:cubicBezTo>
                        <a:pt x="497305" y="2257715"/>
                        <a:pt x="587140" y="2278570"/>
                        <a:pt x="644892" y="1954520"/>
                      </a:cubicBezTo>
                      <a:cubicBezTo>
                        <a:pt x="702644" y="1630470"/>
                        <a:pt x="713874" y="529981"/>
                        <a:pt x="770021" y="279724"/>
                      </a:cubicBezTo>
                      <a:cubicBezTo>
                        <a:pt x="826169" y="29467"/>
                        <a:pt x="936859" y="226785"/>
                        <a:pt x="981777" y="452979"/>
                      </a:cubicBezTo>
                      <a:cubicBezTo>
                        <a:pt x="1026695" y="679173"/>
                        <a:pt x="1015465" y="1370587"/>
                        <a:pt x="1039528" y="1636886"/>
                      </a:cubicBezTo>
                      <a:cubicBezTo>
                        <a:pt x="1063591" y="1903185"/>
                        <a:pt x="1095675" y="2110129"/>
                        <a:pt x="1126155" y="2050773"/>
                      </a:cubicBezTo>
                      <a:cubicBezTo>
                        <a:pt x="1156635" y="1991417"/>
                        <a:pt x="1193532" y="1580740"/>
                        <a:pt x="1222408" y="1280752"/>
                      </a:cubicBezTo>
                      <a:cubicBezTo>
                        <a:pt x="1251284" y="980765"/>
                        <a:pt x="1259305" y="383998"/>
                        <a:pt x="1299410" y="250848"/>
                      </a:cubicBezTo>
                      <a:cubicBezTo>
                        <a:pt x="1339515" y="117698"/>
                        <a:pt x="1413309" y="246036"/>
                        <a:pt x="1463040" y="481855"/>
                      </a:cubicBezTo>
                      <a:cubicBezTo>
                        <a:pt x="1512771" y="717674"/>
                        <a:pt x="1549667" y="1514966"/>
                        <a:pt x="1597793" y="1665762"/>
                      </a:cubicBezTo>
                      <a:cubicBezTo>
                        <a:pt x="1645919" y="1816558"/>
                        <a:pt x="1719714" y="1622449"/>
                        <a:pt x="1751798" y="1386630"/>
                      </a:cubicBezTo>
                      <a:cubicBezTo>
                        <a:pt x="1783882" y="1150811"/>
                        <a:pt x="1771049" y="409665"/>
                        <a:pt x="1790299" y="250848"/>
                      </a:cubicBezTo>
                      <a:cubicBezTo>
                        <a:pt x="1809549" y="92031"/>
                        <a:pt x="1838425" y="71176"/>
                        <a:pt x="1867301" y="433728"/>
                      </a:cubicBezTo>
                      <a:cubicBezTo>
                        <a:pt x="1896177" y="796280"/>
                        <a:pt x="1926656" y="2155046"/>
                        <a:pt x="1963553" y="2426158"/>
                      </a:cubicBezTo>
                      <a:cubicBezTo>
                        <a:pt x="2000450" y="2697270"/>
                        <a:pt x="2066223" y="2456638"/>
                        <a:pt x="2088682" y="2060398"/>
                      </a:cubicBezTo>
                      <a:cubicBezTo>
                        <a:pt x="2111141" y="1664158"/>
                        <a:pt x="2051785" y="266891"/>
                        <a:pt x="2098307" y="48718"/>
                      </a:cubicBezTo>
                      <a:cubicBezTo>
                        <a:pt x="2144829" y="-169455"/>
                        <a:pt x="2284395" y="395227"/>
                        <a:pt x="2367814" y="751362"/>
                      </a:cubicBezTo>
                      <a:cubicBezTo>
                        <a:pt x="2451233" y="1107497"/>
                        <a:pt x="2496152" y="2167880"/>
                        <a:pt x="2598821" y="2185526"/>
                      </a:cubicBezTo>
                      <a:cubicBezTo>
                        <a:pt x="2701490" y="2203172"/>
                        <a:pt x="2876349" y="1019265"/>
                        <a:pt x="2983831" y="857240"/>
                      </a:cubicBezTo>
                      <a:cubicBezTo>
                        <a:pt x="3091313" y="695215"/>
                        <a:pt x="3184357" y="1052954"/>
                        <a:pt x="3243713" y="1213375"/>
                      </a:cubicBezTo>
                      <a:cubicBezTo>
                        <a:pt x="3303069" y="1373796"/>
                        <a:pt x="3298256" y="1879122"/>
                        <a:pt x="3339966" y="1819766"/>
                      </a:cubicBezTo>
                      <a:cubicBezTo>
                        <a:pt x="3381676" y="1760410"/>
                        <a:pt x="3460282" y="1120330"/>
                        <a:pt x="3493970" y="857240"/>
                      </a:cubicBezTo>
                      <a:cubicBezTo>
                        <a:pt x="3527658" y="594150"/>
                        <a:pt x="3505200" y="138554"/>
                        <a:pt x="3542097" y="241223"/>
                      </a:cubicBezTo>
                      <a:cubicBezTo>
                        <a:pt x="3578994" y="343892"/>
                        <a:pt x="3647172" y="908574"/>
                        <a:pt x="3715351" y="1473257"/>
                      </a:cubicBezTo>
                    </a:path>
                  </a:pathLst>
                </a:custGeom>
                <a:noFill/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38" name="直接箭头连接符 37">
                  <a:extLst>
                    <a:ext uri="{FF2B5EF4-FFF2-40B4-BE49-F238E27FC236}">
                      <a16:creationId xmlns:a16="http://schemas.microsoft.com/office/drawing/2014/main" id="{BCF81462-70FD-4C6B-A310-9E7AF0E1D7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764518" y="4666458"/>
                  <a:ext cx="4133563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接箭头连接符 38">
                  <a:extLst>
                    <a:ext uri="{FF2B5EF4-FFF2-40B4-BE49-F238E27FC236}">
                      <a16:creationId xmlns:a16="http://schemas.microsoft.com/office/drawing/2014/main" id="{399B447A-B026-4418-B1E0-0FB22A24A09C}"/>
                    </a:ext>
                  </a:extLst>
                </p:cNvPr>
                <p:cNvCxnSpPr/>
                <p:nvPr/>
              </p:nvCxnSpPr>
              <p:spPr>
                <a:xfrm flipV="1">
                  <a:off x="4770870" y="2447325"/>
                  <a:ext cx="0" cy="2227073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36" name="图片 35">
                <a:extLst>
                  <a:ext uri="{FF2B5EF4-FFF2-40B4-BE49-F238E27FC236}">
                    <a16:creationId xmlns:a16="http://schemas.microsoft.com/office/drawing/2014/main" id="{7B7E9D59-EFC1-4842-8F14-C2D0687586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84490"/>
              <a:stretch/>
            </p:blipFill>
            <p:spPr>
              <a:xfrm>
                <a:off x="8406407" y="4460207"/>
                <a:ext cx="145408" cy="286044"/>
              </a:xfrm>
              <a:prstGeom prst="rect">
                <a:avLst/>
              </a:prstGeom>
              <a:ln w="28575">
                <a:noFill/>
              </a:ln>
            </p:spPr>
          </p:pic>
        </p:grp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362A5C96-656E-40BF-A967-AFDC15EB7585}"/>
                </a:ext>
              </a:extLst>
            </p:cNvPr>
            <p:cNvSpPr txBox="1"/>
            <p:nvPr/>
          </p:nvSpPr>
          <p:spPr>
            <a:xfrm rot="762633">
              <a:off x="8962939" y="1652958"/>
              <a:ext cx="870974" cy="46166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/>
                <a:t>Hard</a:t>
              </a:r>
              <a:endParaRPr lang="zh-CN" altLang="en-US" sz="2400" b="1" dirty="0"/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61C57C59-CB6D-411E-A16F-BA79070DD683}"/>
                </a:ext>
              </a:extLst>
            </p:cNvPr>
            <p:cNvSpPr txBox="1"/>
            <p:nvPr/>
          </p:nvSpPr>
          <p:spPr>
            <a:xfrm>
              <a:off x="8170509" y="1036107"/>
              <a:ext cx="18886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Real time</a:t>
              </a:r>
              <a:endParaRPr lang="zh-CN" alt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4" name="图片 53">
            <a:extLst>
              <a:ext uri="{FF2B5EF4-FFF2-40B4-BE49-F238E27FC236}">
                <a16:creationId xmlns:a16="http://schemas.microsoft.com/office/drawing/2014/main" id="{9DE5F492-A79C-44A9-8D5F-D42CF73769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246"/>
          <a:stretch/>
        </p:blipFill>
        <p:spPr>
          <a:xfrm>
            <a:off x="10674960" y="2961458"/>
            <a:ext cx="309574" cy="279838"/>
          </a:xfrm>
          <a:prstGeom prst="rect">
            <a:avLst/>
          </a:prstGeom>
        </p:spPr>
      </p:pic>
      <p:sp>
        <p:nvSpPr>
          <p:cNvPr id="55" name="箭头: 右 54">
            <a:extLst>
              <a:ext uri="{FF2B5EF4-FFF2-40B4-BE49-F238E27FC236}">
                <a16:creationId xmlns:a16="http://schemas.microsoft.com/office/drawing/2014/main" id="{C5976368-2CFD-45EC-BE01-DD2E71630684}"/>
              </a:ext>
            </a:extLst>
          </p:cNvPr>
          <p:cNvSpPr/>
          <p:nvPr/>
        </p:nvSpPr>
        <p:spPr>
          <a:xfrm>
            <a:off x="11063236" y="3022060"/>
            <a:ext cx="309574" cy="155673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箭头: 上下 55">
            <a:extLst>
              <a:ext uri="{FF2B5EF4-FFF2-40B4-BE49-F238E27FC236}">
                <a16:creationId xmlns:a16="http://schemas.microsoft.com/office/drawing/2014/main" id="{ECD27792-56F5-43E7-A948-B1D36B03BF9F}"/>
              </a:ext>
            </a:extLst>
          </p:cNvPr>
          <p:cNvSpPr/>
          <p:nvPr/>
        </p:nvSpPr>
        <p:spPr>
          <a:xfrm>
            <a:off x="10271673" y="2599900"/>
            <a:ext cx="286044" cy="893568"/>
          </a:xfrm>
          <a:prstGeom prst="upDownArrow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E412990D-CC00-4213-875A-19E2996DB299}"/>
              </a:ext>
            </a:extLst>
          </p:cNvPr>
          <p:cNvSpPr txBox="1"/>
          <p:nvPr/>
        </p:nvSpPr>
        <p:spPr>
          <a:xfrm>
            <a:off x="7170901" y="5213786"/>
            <a:ext cx="48418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400" b="1" dirty="0">
                <a:solidFill>
                  <a:srgbClr val="C00000"/>
                </a:solidFill>
              </a:rPr>
              <a:t>These requirements can be achieved much easier in imaginary time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97E7B508-2BF4-414F-A310-F9C5D8F7C0CA}"/>
              </a:ext>
            </a:extLst>
          </p:cNvPr>
          <p:cNvSpPr txBox="1"/>
          <p:nvPr/>
        </p:nvSpPr>
        <p:spPr>
          <a:xfrm>
            <a:off x="426720" y="4152908"/>
            <a:ext cx="6898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accent5">
                    <a:lumMod val="75000"/>
                  </a:schemeClr>
                </a:solidFill>
              </a:rPr>
              <a:t>Requirements for simulations in semiconductors</a:t>
            </a:r>
            <a:endParaRPr lang="zh-CN" altLang="en-US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54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B2D2703D-4B50-4985-B8E3-5FB14F7FD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Matsubara formalism and Diagrammatic QMC</a:t>
            </a:r>
            <a:endParaRPr lang="zh-CN" altLang="en-US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9C39C99-8F43-445F-B724-8A241DE0B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4</a:t>
            </a:fld>
            <a:endParaRPr lang="zh-CN" altLang="en-US" dirty="0"/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6DEFAE06-EA1B-4C9A-9E86-79FAD3D6835C}"/>
              </a:ext>
            </a:extLst>
          </p:cNvPr>
          <p:cNvGrpSpPr/>
          <p:nvPr/>
        </p:nvGrpSpPr>
        <p:grpSpPr>
          <a:xfrm>
            <a:off x="693264" y="1041895"/>
            <a:ext cx="3957936" cy="1367279"/>
            <a:chOff x="693264" y="1047237"/>
            <a:chExt cx="3957936" cy="1367279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73C84FB8-2EEB-4275-83FF-322AEDC7F64F}"/>
                </a:ext>
              </a:extLst>
            </p:cNvPr>
            <p:cNvSpPr txBox="1"/>
            <p:nvPr/>
          </p:nvSpPr>
          <p:spPr>
            <a:xfrm>
              <a:off x="693264" y="1047237"/>
              <a:ext cx="38439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accent5">
                      <a:lumMod val="75000"/>
                    </a:schemeClr>
                  </a:solidFill>
                </a:rPr>
                <a:t>Imaginary-time data</a:t>
              </a:r>
              <a:endParaRPr lang="zh-CN" altLang="en-US" sz="24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6" name="箭头: 右 5">
              <a:extLst>
                <a:ext uri="{FF2B5EF4-FFF2-40B4-BE49-F238E27FC236}">
                  <a16:creationId xmlns:a16="http://schemas.microsoft.com/office/drawing/2014/main" id="{447F6965-0FE9-44D8-BE04-BF8DBA72FCC7}"/>
                </a:ext>
              </a:extLst>
            </p:cNvPr>
            <p:cNvSpPr/>
            <p:nvPr/>
          </p:nvSpPr>
          <p:spPr>
            <a:xfrm rot="5400000">
              <a:off x="1296437" y="1620525"/>
              <a:ext cx="492150" cy="322342"/>
            </a:xfrm>
            <a:prstGeom prst="rightArrow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4D016ACA-4737-4ED7-B356-A3003D7D1511}"/>
                </a:ext>
              </a:extLst>
            </p:cNvPr>
            <p:cNvSpPr txBox="1"/>
            <p:nvPr/>
          </p:nvSpPr>
          <p:spPr>
            <a:xfrm>
              <a:off x="1354054" y="1952851"/>
              <a:ext cx="25935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accent5">
                      <a:lumMod val="75000"/>
                    </a:schemeClr>
                  </a:solidFill>
                </a:rPr>
                <a:t>Real-time data</a:t>
              </a:r>
              <a:endParaRPr lang="zh-CN" altLang="en-US" sz="24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77B2DDA3-2EE3-4737-9A4B-ED902949E076}"/>
                </a:ext>
              </a:extLst>
            </p:cNvPr>
            <p:cNvSpPr txBox="1"/>
            <p:nvPr/>
          </p:nvSpPr>
          <p:spPr>
            <a:xfrm>
              <a:off x="1212159" y="1508190"/>
              <a:ext cx="34390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/>
                <a:t>Analytic continuation</a:t>
              </a:r>
              <a:endParaRPr lang="zh-CN" altLang="en-US" sz="2000" b="1" dirty="0"/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A2EA9E41-DEDB-4184-96E2-2A11E05592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462" y="3692589"/>
            <a:ext cx="3804328" cy="2887847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220C5FCD-7346-4AB6-8623-CF1F8B7AEDD9}"/>
              </a:ext>
            </a:extLst>
          </p:cNvPr>
          <p:cNvSpPr txBox="1"/>
          <p:nvPr/>
        </p:nvSpPr>
        <p:spPr>
          <a:xfrm>
            <a:off x="6096000" y="6508090"/>
            <a:ext cx="49263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Mishchenko et al. Phys. Rev. Lett. 2015, 114, 146401.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4D8EF206-78B8-4C28-8B83-0119C95D1D45}"/>
              </a:ext>
            </a:extLst>
          </p:cNvPr>
          <p:cNvGrpSpPr/>
          <p:nvPr/>
        </p:nvGrpSpPr>
        <p:grpSpPr>
          <a:xfrm>
            <a:off x="5251059" y="1224760"/>
            <a:ext cx="6727381" cy="1726971"/>
            <a:chOff x="5251059" y="1016258"/>
            <a:chExt cx="6727381" cy="1726971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166D0C8C-1B16-43A4-B4E1-2D914348296D}"/>
                </a:ext>
              </a:extLst>
            </p:cNvPr>
            <p:cNvGrpSpPr/>
            <p:nvPr/>
          </p:nvGrpSpPr>
          <p:grpSpPr>
            <a:xfrm>
              <a:off x="7723649" y="1212213"/>
              <a:ext cx="4254791" cy="1174063"/>
              <a:chOff x="7723649" y="1782232"/>
              <a:chExt cx="4254791" cy="1174063"/>
            </a:xfrm>
          </p:grpSpPr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08A2A064-D26C-40C0-8DD4-B1B059FE44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91542" y="2067729"/>
                <a:ext cx="3162090" cy="888566"/>
              </a:xfrm>
              <a:prstGeom prst="rect">
                <a:avLst/>
              </a:prstGeom>
            </p:spPr>
          </p:pic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FBB1F8B1-540F-4282-AB44-F6B2ED2A20BF}"/>
                  </a:ext>
                </a:extLst>
              </p:cNvPr>
              <p:cNvSpPr txBox="1"/>
              <p:nvPr/>
            </p:nvSpPr>
            <p:spPr>
              <a:xfrm>
                <a:off x="7723649" y="1782232"/>
                <a:ext cx="425479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 dirty="0"/>
                  <a:t>Summation of Feynman diagrams</a:t>
                </a:r>
                <a:endParaRPr lang="zh-CN" altLang="en-US" sz="2000" b="1" dirty="0"/>
              </a:p>
            </p:txBody>
          </p:sp>
        </p:grp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2BA657DC-EAA7-44B4-AA8F-27F5B8E0C668}"/>
                </a:ext>
              </a:extLst>
            </p:cNvPr>
            <p:cNvGrpSpPr/>
            <p:nvPr/>
          </p:nvGrpSpPr>
          <p:grpSpPr>
            <a:xfrm>
              <a:off x="5251059" y="1016258"/>
              <a:ext cx="2812182" cy="1726971"/>
              <a:chOff x="110362" y="78830"/>
              <a:chExt cx="5376041" cy="3301365"/>
            </a:xfrm>
          </p:grpSpPr>
          <p:sp>
            <p:nvSpPr>
              <p:cNvPr id="14" name="椭圆 13">
                <a:extLst>
                  <a:ext uri="{FF2B5EF4-FFF2-40B4-BE49-F238E27FC236}">
                    <a16:creationId xmlns:a16="http://schemas.microsoft.com/office/drawing/2014/main" id="{749211C6-1A3F-47A0-B67E-F7A02E046825}"/>
                  </a:ext>
                </a:extLst>
              </p:cNvPr>
              <p:cNvSpPr/>
              <p:nvPr/>
            </p:nvSpPr>
            <p:spPr>
              <a:xfrm>
                <a:off x="110362" y="78830"/>
                <a:ext cx="5376041" cy="3301365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effectLst>
                <a:softEdge rad="635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900"/>
              </a:p>
            </p:txBody>
          </p:sp>
          <p:grpSp>
            <p:nvGrpSpPr>
              <p:cNvPr id="15" name="组合 14">
                <a:extLst>
                  <a:ext uri="{FF2B5EF4-FFF2-40B4-BE49-F238E27FC236}">
                    <a16:creationId xmlns:a16="http://schemas.microsoft.com/office/drawing/2014/main" id="{9DE6FE93-D786-4E19-92E1-4A26261E5007}"/>
                  </a:ext>
                </a:extLst>
              </p:cNvPr>
              <p:cNvGrpSpPr/>
              <p:nvPr/>
            </p:nvGrpSpPr>
            <p:grpSpPr>
              <a:xfrm>
                <a:off x="394138" y="693682"/>
                <a:ext cx="4052570" cy="2236470"/>
                <a:chOff x="0" y="0"/>
                <a:chExt cx="4052766" cy="223647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" name="文本框 2">
                      <a:extLst>
                        <a:ext uri="{FF2B5EF4-FFF2-40B4-BE49-F238E27FC236}">
                          <a16:creationId xmlns:a16="http://schemas.microsoft.com/office/drawing/2014/main" id="{70EB2B07-DC36-482C-84C1-9D57DC7EF5D5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0" y="0"/>
                      <a:ext cx="4052766" cy="223647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algn="just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zh-CN" sz="54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i="1" kern="100">
                                    <a:effectLst/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5400" i="1" kern="100">
                                    <a:effectLst/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5400" i="1" kern="100">
                                    <a:effectLst/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𝛽</m:t>
                                </m:r>
                              </m:sup>
                            </m:sSup>
                          </m:oMath>
                        </m:oMathPara>
                      </a14:m>
                      <a:endParaRPr lang="zh-CN" sz="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6" name="文本框 2">
                      <a:extLst>
                        <a:ext uri="{FF2B5EF4-FFF2-40B4-BE49-F238E27FC236}">
                          <a16:creationId xmlns:a16="http://schemas.microsoft.com/office/drawing/2014/main" id="{70EB2B07-DC36-482C-84C1-9D57DC7EF5D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0" y="0"/>
                      <a:ext cx="4052766" cy="2236470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pic>
              <p:nvPicPr>
                <p:cNvPr id="17" name="图片 16">
                  <a:extLst>
                    <a:ext uri="{FF2B5EF4-FFF2-40B4-BE49-F238E27FC236}">
                      <a16:creationId xmlns:a16="http://schemas.microsoft.com/office/drawing/2014/main" id="{940FCBAA-A249-42EE-B7BA-77C4B84721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58648" y="37608"/>
                  <a:ext cx="838202" cy="905510"/>
                </a:xfrm>
                <a:prstGeom prst="rect">
                  <a:avLst/>
                </a:prstGeom>
              </p:spPr>
            </p:pic>
          </p:grpSp>
        </p:grpSp>
        <p:sp>
          <p:nvSpPr>
            <p:cNvPr id="18" name="文本框 2">
              <a:extLst>
                <a:ext uri="{FF2B5EF4-FFF2-40B4-BE49-F238E27FC236}">
                  <a16:creationId xmlns:a16="http://schemas.microsoft.com/office/drawing/2014/main" id="{94131A04-1845-4345-93CD-CAC3457F7C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78899" y="1435682"/>
              <a:ext cx="1809750" cy="1148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/>
              <a:r>
                <a:rPr lang="en-US" sz="4400" b="1" kern="100">
                  <a:effectLst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=</a:t>
              </a:r>
              <a:endParaRPr lang="zh-CN" sz="600" kern="10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文本框 19">
            <a:extLst>
              <a:ext uri="{FF2B5EF4-FFF2-40B4-BE49-F238E27FC236}">
                <a16:creationId xmlns:a16="http://schemas.microsoft.com/office/drawing/2014/main" id="{FBC795AD-E937-443F-9876-B0CC9C64FFE2}"/>
              </a:ext>
            </a:extLst>
          </p:cNvPr>
          <p:cNvSpPr txBox="1"/>
          <p:nvPr/>
        </p:nvSpPr>
        <p:spPr>
          <a:xfrm>
            <a:off x="6544173" y="943476"/>
            <a:ext cx="3843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C00000"/>
                </a:solidFill>
              </a:rPr>
              <a:t>Basic idea of DQMC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3C78EEDC-D36B-4BD2-AB09-D5C70429AA4C}"/>
              </a:ext>
            </a:extLst>
          </p:cNvPr>
          <p:cNvSpPr txBox="1"/>
          <p:nvPr/>
        </p:nvSpPr>
        <p:spPr>
          <a:xfrm>
            <a:off x="5137079" y="2779334"/>
            <a:ext cx="7147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Beard et al. Phys. Rev. Lett. 1996, 77, 5130.; 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Prokof’ev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JETP Lett. 1996, 64, 911;</a:t>
            </a:r>
          </a:p>
          <a:p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Prokof’ev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Sov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Phys. JETP, 1998, 87, 310; Mishchenko et al. Phys. Rev. B 2000, 62, 6317.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4F66E174-D798-49B5-BF23-D8DB483C5044}"/>
              </a:ext>
            </a:extLst>
          </p:cNvPr>
          <p:cNvSpPr txBox="1"/>
          <p:nvPr/>
        </p:nvSpPr>
        <p:spPr>
          <a:xfrm>
            <a:off x="6591406" y="3389530"/>
            <a:ext cx="38439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accent5">
                    <a:lumMod val="50000"/>
                  </a:schemeClr>
                </a:solidFill>
              </a:rPr>
              <a:t>DQMC study on Holstein model</a:t>
            </a:r>
            <a:endParaRPr lang="zh-CN" alt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7640D515-E17E-4762-8366-144F995C4A51}"/>
              </a:ext>
            </a:extLst>
          </p:cNvPr>
          <p:cNvSpPr txBox="1"/>
          <p:nvPr/>
        </p:nvSpPr>
        <p:spPr>
          <a:xfrm>
            <a:off x="0" y="6363271"/>
            <a:ext cx="62687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G. D. Mahan, Many-particle physics (Springer Science &amp; Business Media, 2013)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DC340C94-655B-4765-8B24-BFCF497C39A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96" y="3070990"/>
            <a:ext cx="3843956" cy="573984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62E18BF4-B62E-4EB9-BC57-6D1E004338B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64" y="5094503"/>
            <a:ext cx="4994996" cy="516226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263267D3-7D09-4FEB-8B16-DD50CFC9379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64" y="5730200"/>
            <a:ext cx="3569276" cy="601030"/>
          </a:xfrm>
          <a:prstGeom prst="rect">
            <a:avLst/>
          </a:prstGeom>
        </p:spPr>
      </p:pic>
      <p:sp>
        <p:nvSpPr>
          <p:cNvPr id="33" name="文本框 32">
            <a:extLst>
              <a:ext uri="{FF2B5EF4-FFF2-40B4-BE49-F238E27FC236}">
                <a16:creationId xmlns:a16="http://schemas.microsoft.com/office/drawing/2014/main" id="{B02044DD-7903-4F5F-B7CD-0C4AED15A680}"/>
              </a:ext>
            </a:extLst>
          </p:cNvPr>
          <p:cNvSpPr txBox="1"/>
          <p:nvPr/>
        </p:nvSpPr>
        <p:spPr>
          <a:xfrm>
            <a:off x="495670" y="2538990"/>
            <a:ext cx="46065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accent5">
                    <a:lumMod val="50000"/>
                  </a:schemeClr>
                </a:solidFill>
              </a:rPr>
              <a:t>Current autocorrelation function</a:t>
            </a:r>
            <a:endParaRPr lang="zh-CN" alt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18EC603A-E94C-441C-A7C6-1867B684E826}"/>
              </a:ext>
            </a:extLst>
          </p:cNvPr>
          <p:cNvSpPr txBox="1"/>
          <p:nvPr/>
        </p:nvSpPr>
        <p:spPr>
          <a:xfrm>
            <a:off x="530539" y="4635423"/>
            <a:ext cx="46065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accent5">
                    <a:lumMod val="50000"/>
                  </a:schemeClr>
                </a:solidFill>
              </a:rPr>
              <a:t>One-particle Green’s function</a:t>
            </a:r>
            <a:endParaRPr lang="zh-CN" alt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3C5E4D00-10CC-4A95-96F0-47ECE145C13B}"/>
              </a:ext>
            </a:extLst>
          </p:cNvPr>
          <p:cNvCxnSpPr>
            <a:cxnSpLocks/>
          </p:cNvCxnSpPr>
          <p:nvPr/>
        </p:nvCxnSpPr>
        <p:spPr>
          <a:xfrm>
            <a:off x="3560087" y="6143946"/>
            <a:ext cx="70891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F32B368B-11FB-4104-90A4-27C94B0B5883}"/>
              </a:ext>
            </a:extLst>
          </p:cNvPr>
          <p:cNvGrpSpPr/>
          <p:nvPr/>
        </p:nvGrpSpPr>
        <p:grpSpPr>
          <a:xfrm>
            <a:off x="978833" y="3709590"/>
            <a:ext cx="5265342" cy="805941"/>
            <a:chOff x="1062844" y="3709590"/>
            <a:chExt cx="5265342" cy="805941"/>
          </a:xfrm>
        </p:grpSpPr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266DEC0E-3C0F-45CE-965D-E9D9C54DE5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844" y="3764677"/>
              <a:ext cx="3804328" cy="750854"/>
            </a:xfrm>
            <a:prstGeom prst="rect">
              <a:avLst/>
            </a:prstGeom>
          </p:spPr>
        </p:pic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6C6327AF-6F00-435C-ACC9-E0671DC8EFDA}"/>
                </a:ext>
              </a:extLst>
            </p:cNvPr>
            <p:cNvCxnSpPr/>
            <p:nvPr/>
          </p:nvCxnSpPr>
          <p:spPr>
            <a:xfrm>
              <a:off x="4248456" y="4294598"/>
              <a:ext cx="618623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CE87BC07-FDAA-4385-BE23-396B2EF3EF71}"/>
                </a:ext>
              </a:extLst>
            </p:cNvPr>
            <p:cNvSpPr txBox="1"/>
            <p:nvPr/>
          </p:nvSpPr>
          <p:spPr>
            <a:xfrm>
              <a:off x="4044256" y="3709590"/>
              <a:ext cx="228393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rgbClr val="C00000"/>
                  </a:solidFill>
                </a:rPr>
                <a:t>Optical conductivity</a:t>
              </a:r>
              <a:endParaRPr lang="zh-CN" altLang="en-US" sz="16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40" name="文本框 39">
            <a:extLst>
              <a:ext uri="{FF2B5EF4-FFF2-40B4-BE49-F238E27FC236}">
                <a16:creationId xmlns:a16="http://schemas.microsoft.com/office/drawing/2014/main" id="{694266AA-C1C5-4B5E-92E2-504F81122BFB}"/>
              </a:ext>
            </a:extLst>
          </p:cNvPr>
          <p:cNvSpPr txBox="1"/>
          <p:nvPr/>
        </p:nvSpPr>
        <p:spPr>
          <a:xfrm>
            <a:off x="3947604" y="5610886"/>
            <a:ext cx="1809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C00000"/>
                </a:solidFill>
              </a:rPr>
              <a:t>Spectral function</a:t>
            </a:r>
            <a:endParaRPr lang="zh-CN" altLang="en-US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549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B2D2703D-4B50-4985-B8E3-5FB14F7FD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Methodology of DQMC (dynamic disorder)</a:t>
            </a:r>
            <a:endParaRPr lang="zh-CN" altLang="en-US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9C39C99-8F43-445F-B724-8A241DE0B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5</a:t>
            </a:fld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A7554AE-256C-4606-9D45-DAF9D007AD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241" y="3677353"/>
            <a:ext cx="1961530" cy="37697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842C48F-53CA-4798-84AE-71772BFD51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698" y="2151101"/>
            <a:ext cx="2947273" cy="70623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67111D6-26DB-4AC7-82BA-E886DF582C9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67"/>
          <a:stretch/>
        </p:blipFill>
        <p:spPr>
          <a:xfrm>
            <a:off x="4159708" y="1026018"/>
            <a:ext cx="3861147" cy="481707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5FD65A0A-E736-478D-A2D8-200142ED94EC}"/>
              </a:ext>
            </a:extLst>
          </p:cNvPr>
          <p:cNvSpPr txBox="1"/>
          <p:nvPr/>
        </p:nvSpPr>
        <p:spPr>
          <a:xfrm>
            <a:off x="1293037" y="1599085"/>
            <a:ext cx="133604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accent5">
                    <a:lumMod val="50000"/>
                  </a:schemeClr>
                </a:solidFill>
              </a:rPr>
              <a:t>Electron</a:t>
            </a:r>
            <a:endParaRPr lang="zh-CN" alt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9097438-61D1-4B68-9485-A3ED4A5BEDF8}"/>
              </a:ext>
            </a:extLst>
          </p:cNvPr>
          <p:cNvSpPr txBox="1"/>
          <p:nvPr/>
        </p:nvSpPr>
        <p:spPr>
          <a:xfrm>
            <a:off x="5112057" y="1599085"/>
            <a:ext cx="133604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accent5">
                    <a:lumMod val="50000"/>
                  </a:schemeClr>
                </a:solidFill>
              </a:rPr>
              <a:t>Phonon</a:t>
            </a:r>
            <a:endParaRPr lang="zh-CN" alt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9532201-4A11-464A-B746-29399DEB5E14}"/>
              </a:ext>
            </a:extLst>
          </p:cNvPr>
          <p:cNvSpPr txBox="1"/>
          <p:nvPr/>
        </p:nvSpPr>
        <p:spPr>
          <a:xfrm>
            <a:off x="7960307" y="1597380"/>
            <a:ext cx="399288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accent5">
                    <a:lumMod val="50000"/>
                  </a:schemeClr>
                </a:solidFill>
              </a:rPr>
              <a:t>Electron-phonon interaction</a:t>
            </a:r>
            <a:endParaRPr lang="zh-CN" alt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7AC8D8A9-D628-434D-A0AD-D1680E7CB088}"/>
              </a:ext>
            </a:extLst>
          </p:cNvPr>
          <p:cNvGrpSpPr/>
          <p:nvPr/>
        </p:nvGrpSpPr>
        <p:grpSpPr>
          <a:xfrm>
            <a:off x="683920" y="2162752"/>
            <a:ext cx="2439521" cy="662386"/>
            <a:chOff x="560931" y="2398667"/>
            <a:chExt cx="2439521" cy="662386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1B95BB58-AF7E-42EE-8722-7B07861DCD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931" y="2398667"/>
              <a:ext cx="2439521" cy="662386"/>
            </a:xfrm>
            <a:prstGeom prst="rect">
              <a:avLst/>
            </a:prstGeom>
          </p:spPr>
        </p:pic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85CF5B8B-3B7D-44B1-AEA9-BF63D2B7A0CC}"/>
                </a:ext>
              </a:extLst>
            </p:cNvPr>
            <p:cNvCxnSpPr>
              <a:cxnSpLocks/>
            </p:cNvCxnSpPr>
            <p:nvPr/>
          </p:nvCxnSpPr>
          <p:spPr>
            <a:xfrm>
              <a:off x="1769488" y="2839813"/>
              <a:ext cx="526672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7B55E20C-738A-4A4D-9584-3350055046BB}"/>
              </a:ext>
            </a:extLst>
          </p:cNvPr>
          <p:cNvGrpSpPr/>
          <p:nvPr/>
        </p:nvGrpSpPr>
        <p:grpSpPr>
          <a:xfrm>
            <a:off x="4141287" y="2040430"/>
            <a:ext cx="3487336" cy="784708"/>
            <a:chOff x="3787225" y="2276345"/>
            <a:chExt cx="3487336" cy="784708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01EA15E8-7A01-48EF-AEE5-90555E738D9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7225" y="2276345"/>
              <a:ext cx="3487336" cy="784708"/>
            </a:xfrm>
            <a:prstGeom prst="rect">
              <a:avLst/>
            </a:prstGeom>
          </p:spPr>
        </p:pic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73CC61BB-265F-4645-A7D1-819012E0A243}"/>
                </a:ext>
              </a:extLst>
            </p:cNvPr>
            <p:cNvCxnSpPr>
              <a:cxnSpLocks/>
            </p:cNvCxnSpPr>
            <p:nvPr/>
          </p:nvCxnSpPr>
          <p:spPr>
            <a:xfrm>
              <a:off x="5061328" y="2829653"/>
              <a:ext cx="526672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07CDAC14-D7A2-44EF-9825-FD8441CFAE41}"/>
              </a:ext>
            </a:extLst>
          </p:cNvPr>
          <p:cNvGrpSpPr/>
          <p:nvPr/>
        </p:nvGrpSpPr>
        <p:grpSpPr>
          <a:xfrm>
            <a:off x="8255898" y="2961225"/>
            <a:ext cx="3697289" cy="592394"/>
            <a:chOff x="8255898" y="3354859"/>
            <a:chExt cx="3697289" cy="592394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FBB7C3A6-E721-4353-9AC8-40AECC20F1F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5898" y="3354859"/>
              <a:ext cx="3697289" cy="592394"/>
            </a:xfrm>
            <a:prstGeom prst="rect">
              <a:avLst/>
            </a:prstGeom>
          </p:spPr>
        </p:pic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2A1774F6-7557-45A6-A4DF-11D23FD74576}"/>
                </a:ext>
              </a:extLst>
            </p:cNvPr>
            <p:cNvCxnSpPr>
              <a:cxnSpLocks/>
            </p:cNvCxnSpPr>
            <p:nvPr/>
          </p:nvCxnSpPr>
          <p:spPr>
            <a:xfrm>
              <a:off x="10000469" y="3774533"/>
              <a:ext cx="831472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BA847AD7-6E78-4061-B4C3-139A38A5AB35}"/>
              </a:ext>
            </a:extLst>
          </p:cNvPr>
          <p:cNvGrpSpPr/>
          <p:nvPr/>
        </p:nvGrpSpPr>
        <p:grpSpPr>
          <a:xfrm>
            <a:off x="380451" y="3108857"/>
            <a:ext cx="3132345" cy="2331063"/>
            <a:chOff x="149016" y="3488616"/>
            <a:chExt cx="3514587" cy="2615524"/>
          </a:xfrm>
        </p:grpSpPr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3F97A412-D3C5-42E4-B993-D60C5182C5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92" t="8450" r="9790" b="9635"/>
            <a:stretch/>
          </p:blipFill>
          <p:spPr>
            <a:xfrm>
              <a:off x="487570" y="3488616"/>
              <a:ext cx="3176033" cy="2615524"/>
            </a:xfrm>
            <a:prstGeom prst="rect">
              <a:avLst/>
            </a:prstGeom>
          </p:spPr>
        </p:pic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3F4FDF21-A8B3-4962-8604-370BCAEE3747}"/>
                </a:ext>
              </a:extLst>
            </p:cNvPr>
            <p:cNvSpPr txBox="1"/>
            <p:nvPr/>
          </p:nvSpPr>
          <p:spPr>
            <a:xfrm rot="16200000">
              <a:off x="-756127" y="4602343"/>
              <a:ext cx="21488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Band Energy (eV)</a:t>
              </a:r>
              <a:endParaRPr lang="zh-C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FBE563C4-592C-4608-833D-D97C8A4EBF1B}"/>
              </a:ext>
            </a:extLst>
          </p:cNvPr>
          <p:cNvGrpSpPr/>
          <p:nvPr/>
        </p:nvGrpSpPr>
        <p:grpSpPr>
          <a:xfrm>
            <a:off x="4247769" y="3048724"/>
            <a:ext cx="3353131" cy="2487636"/>
            <a:chOff x="4002157" y="3436900"/>
            <a:chExt cx="3735863" cy="2771579"/>
          </a:xfrm>
        </p:grpSpPr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EBBFC42A-3DF3-4E93-BAD6-AF6992A91C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06" t="8450" r="10230" b="9635"/>
            <a:stretch/>
          </p:blipFill>
          <p:spPr>
            <a:xfrm>
              <a:off x="4290878" y="3436900"/>
              <a:ext cx="3447142" cy="2771579"/>
            </a:xfrm>
            <a:prstGeom prst="rect">
              <a:avLst/>
            </a:prstGeom>
          </p:spPr>
        </p:pic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71C7FF42-E3E1-467D-882E-AE1C73AF4F13}"/>
                </a:ext>
              </a:extLst>
            </p:cNvPr>
            <p:cNvSpPr txBox="1"/>
            <p:nvPr/>
          </p:nvSpPr>
          <p:spPr>
            <a:xfrm rot="16200000">
              <a:off x="3097014" y="4602343"/>
              <a:ext cx="21488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Frequency (cm</a:t>
              </a:r>
              <a:r>
                <a:rPr lang="en-US" altLang="zh-CN" sz="1600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-1</a:t>
              </a:r>
              <a:r>
                <a:rPr lang="en-US" altLang="zh-CN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zh-C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C91A6CB4-E05C-4A6D-B0C7-EE19710A97BD}"/>
              </a:ext>
            </a:extLst>
          </p:cNvPr>
          <p:cNvGrpSpPr/>
          <p:nvPr/>
        </p:nvGrpSpPr>
        <p:grpSpPr>
          <a:xfrm>
            <a:off x="8655557" y="4161611"/>
            <a:ext cx="3093989" cy="2253965"/>
            <a:chOff x="8116921" y="4116465"/>
            <a:chExt cx="3103253" cy="2260714"/>
          </a:xfrm>
        </p:grpSpPr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22D598F9-85D5-4D9B-9977-798B38F060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86" t="9711" r="10504" b="10252"/>
            <a:stretch/>
          </p:blipFill>
          <p:spPr>
            <a:xfrm>
              <a:off x="8445500" y="4126625"/>
              <a:ext cx="2774674" cy="2250554"/>
            </a:xfrm>
            <a:prstGeom prst="rect">
              <a:avLst/>
            </a:prstGeom>
          </p:spPr>
        </p:pic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43D93890-F85D-4404-90CC-F0CAA164C4DF}"/>
                </a:ext>
              </a:extLst>
            </p:cNvPr>
            <p:cNvSpPr txBox="1"/>
            <p:nvPr/>
          </p:nvSpPr>
          <p:spPr>
            <a:xfrm rot="16200000">
              <a:off x="7211778" y="5021608"/>
              <a:ext cx="21488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|g| (</a:t>
              </a:r>
              <a:r>
                <a:rPr lang="en-US" altLang="zh-CN" sz="1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meV</a:t>
              </a:r>
              <a:r>
                <a:rPr lang="en-US" altLang="zh-CN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zh-C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文本框 30">
            <a:extLst>
              <a:ext uri="{FF2B5EF4-FFF2-40B4-BE49-F238E27FC236}">
                <a16:creationId xmlns:a16="http://schemas.microsoft.com/office/drawing/2014/main" id="{F1430714-C310-47AD-B87E-890208FF7C96}"/>
              </a:ext>
            </a:extLst>
          </p:cNvPr>
          <p:cNvSpPr txBox="1"/>
          <p:nvPr/>
        </p:nvSpPr>
        <p:spPr>
          <a:xfrm>
            <a:off x="241566" y="5751594"/>
            <a:ext cx="7994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C00000"/>
                </a:solidFill>
              </a:rPr>
              <a:t>Parameters can be directly obtained from DFT and DFPT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F4166DA1-2F28-4077-B36D-8032E654D7F9}"/>
              </a:ext>
            </a:extLst>
          </p:cNvPr>
          <p:cNvSpPr txBox="1"/>
          <p:nvPr/>
        </p:nvSpPr>
        <p:spPr>
          <a:xfrm>
            <a:off x="334265" y="6268917"/>
            <a:ext cx="9834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Baroni et al., Rev. Mod. Phys., 73, 515, 2001;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Giustino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Rev. Mod. Phys., 89, 015003, 2017.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441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B2D2703D-4B50-4985-B8E3-5FB14F7FD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Methodology of DQMC (dynamic disorder)</a:t>
            </a:r>
            <a:endParaRPr lang="zh-CN" altLang="en-US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9C39C99-8F43-445F-B724-8A241DE0B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6</a:t>
            </a:fld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F4121A7-FA45-40B0-8C35-039428088E15}"/>
              </a:ext>
            </a:extLst>
          </p:cNvPr>
          <p:cNvSpPr txBox="1"/>
          <p:nvPr/>
        </p:nvSpPr>
        <p:spPr>
          <a:xfrm>
            <a:off x="819906" y="1066182"/>
            <a:ext cx="2082800" cy="400110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accent5">
                    <a:lumMod val="50000"/>
                  </a:schemeClr>
                </a:solidFill>
              </a:rPr>
              <a:t>Zero-order term:</a:t>
            </a:r>
            <a:endParaRPr lang="zh-CN" alt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D1D93F6-D8EB-4FB8-9C8A-7DC31D482B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706" y="1076309"/>
            <a:ext cx="2306321" cy="393402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D01C255D-4D07-4F60-8CE1-05D9F8E761F6}"/>
              </a:ext>
            </a:extLst>
          </p:cNvPr>
          <p:cNvSpPr txBox="1"/>
          <p:nvPr/>
        </p:nvSpPr>
        <p:spPr>
          <a:xfrm>
            <a:off x="2844007" y="1612783"/>
            <a:ext cx="6500055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accent5">
                    <a:lumMod val="50000"/>
                  </a:schemeClr>
                </a:solidFill>
              </a:rPr>
              <a:t>Expanding Partition function into infinite series</a:t>
            </a:r>
            <a:endParaRPr lang="zh-CN" alt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F57A8377-E0F1-452B-8D85-5D914286817D}"/>
              </a:ext>
            </a:extLst>
          </p:cNvPr>
          <p:cNvGrpSpPr/>
          <p:nvPr/>
        </p:nvGrpSpPr>
        <p:grpSpPr>
          <a:xfrm>
            <a:off x="7641813" y="1040112"/>
            <a:ext cx="3548286" cy="681187"/>
            <a:chOff x="2660408" y="1691501"/>
            <a:chExt cx="3548286" cy="681187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8BE35105-550E-45A6-BC21-3154203C1D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0408" y="1746028"/>
              <a:ext cx="1509267" cy="345388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C356F15A-A0AB-4BA8-AAB4-7E30A06CB0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65"/>
            <a:stretch/>
          </p:blipFill>
          <p:spPr>
            <a:xfrm>
              <a:off x="4217800" y="1691501"/>
              <a:ext cx="1990894" cy="681187"/>
            </a:xfrm>
            <a:prstGeom prst="rect">
              <a:avLst/>
            </a:prstGeom>
          </p:spPr>
        </p:pic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42752DF5-08F9-4CF0-8459-EB8183165920}"/>
              </a:ext>
            </a:extLst>
          </p:cNvPr>
          <p:cNvSpPr txBox="1"/>
          <p:nvPr/>
        </p:nvSpPr>
        <p:spPr>
          <a:xfrm>
            <a:off x="5559013" y="1073701"/>
            <a:ext cx="208280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accent5">
                    <a:lumMod val="50000"/>
                  </a:schemeClr>
                </a:solidFill>
              </a:rPr>
              <a:t>Interaction term:</a:t>
            </a:r>
            <a:endParaRPr lang="zh-CN" alt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2AA807D4-C175-4EBD-8FE1-BB2D7B7D25B8}"/>
              </a:ext>
            </a:extLst>
          </p:cNvPr>
          <p:cNvGrpSpPr/>
          <p:nvPr/>
        </p:nvGrpSpPr>
        <p:grpSpPr>
          <a:xfrm>
            <a:off x="662663" y="2089137"/>
            <a:ext cx="9619543" cy="822109"/>
            <a:chOff x="283009" y="2226880"/>
            <a:chExt cx="10177710" cy="869811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BE51B199-F5E9-4AB4-8426-E015EA0B79C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09" y="2391291"/>
              <a:ext cx="1927291" cy="392467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2242F480-346A-4662-BC92-068855AA8A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9980" y="2226880"/>
              <a:ext cx="8160739" cy="869811"/>
            </a:xfrm>
            <a:prstGeom prst="rect">
              <a:avLst/>
            </a:prstGeom>
          </p:spPr>
        </p:pic>
      </p:grpSp>
      <p:pic>
        <p:nvPicPr>
          <p:cNvPr id="24" name="图片 23">
            <a:extLst>
              <a:ext uri="{FF2B5EF4-FFF2-40B4-BE49-F238E27FC236}">
                <a16:creationId xmlns:a16="http://schemas.microsoft.com/office/drawing/2014/main" id="{EA51C5EF-0E61-4BA5-8C60-FE6EB34617A1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019" y="2924666"/>
            <a:ext cx="8933744" cy="1404077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F354B67E-E6EA-4FBD-BE5B-A7FA28BE03A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63" y="3946755"/>
            <a:ext cx="3453027" cy="553257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0FF50A3E-54EB-4AE8-8816-80E2A4AE3963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63" y="4724930"/>
            <a:ext cx="9962450" cy="1761814"/>
          </a:xfrm>
          <a:prstGeom prst="rect">
            <a:avLst/>
          </a:prstGeom>
        </p:spPr>
      </p:pic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8CA180CF-8DE1-4486-BE6C-68F7C49FC4D5}"/>
              </a:ext>
            </a:extLst>
          </p:cNvPr>
          <p:cNvCxnSpPr/>
          <p:nvPr/>
        </p:nvCxnSpPr>
        <p:spPr>
          <a:xfrm>
            <a:off x="516194" y="4618525"/>
            <a:ext cx="1115568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319B4E6A-C774-4CD2-A5DE-1D0A8223B20C}"/>
              </a:ext>
            </a:extLst>
          </p:cNvPr>
          <p:cNvGrpSpPr/>
          <p:nvPr/>
        </p:nvGrpSpPr>
        <p:grpSpPr>
          <a:xfrm>
            <a:off x="8924607" y="5608124"/>
            <a:ext cx="3317697" cy="775704"/>
            <a:chOff x="2094212" y="3274280"/>
            <a:chExt cx="3801003" cy="1021747"/>
          </a:xfrm>
        </p:grpSpPr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AB3B32A6-F66D-42D4-82CB-EF1C3168BD22}"/>
                </a:ext>
              </a:extLst>
            </p:cNvPr>
            <p:cNvCxnSpPr>
              <a:cxnSpLocks/>
            </p:cNvCxnSpPr>
            <p:nvPr/>
          </p:nvCxnSpPr>
          <p:spPr>
            <a:xfrm>
              <a:off x="2235200" y="3994484"/>
              <a:ext cx="34290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3211B38C-0ABB-451A-BD6B-A5C02638F270}"/>
                </a:ext>
              </a:extLst>
            </p:cNvPr>
            <p:cNvSpPr/>
            <p:nvPr/>
          </p:nvSpPr>
          <p:spPr>
            <a:xfrm>
              <a:off x="2753360" y="3942080"/>
              <a:ext cx="96517" cy="9651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08AB1D04-8FE6-437A-834F-E50D941D17C0}"/>
                </a:ext>
              </a:extLst>
            </p:cNvPr>
            <p:cNvSpPr/>
            <p:nvPr/>
          </p:nvSpPr>
          <p:spPr>
            <a:xfrm>
              <a:off x="3967480" y="3942080"/>
              <a:ext cx="96517" cy="9651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D24A0DAB-AAA3-499A-88EB-1920E742F860}"/>
                </a:ext>
              </a:extLst>
            </p:cNvPr>
            <p:cNvSpPr/>
            <p:nvPr/>
          </p:nvSpPr>
          <p:spPr>
            <a:xfrm>
              <a:off x="5110934" y="3942080"/>
              <a:ext cx="96517" cy="9651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文本框 39">
                  <a:extLst>
                    <a:ext uri="{FF2B5EF4-FFF2-40B4-BE49-F238E27FC236}">
                      <a16:creationId xmlns:a16="http://schemas.microsoft.com/office/drawing/2014/main" id="{3219A86F-7F5B-4EE1-9554-E2D4817064AD}"/>
                    </a:ext>
                  </a:extLst>
                </p:cNvPr>
                <p:cNvSpPr txBox="1"/>
                <p:nvPr/>
              </p:nvSpPr>
              <p:spPr>
                <a:xfrm>
                  <a:off x="2094212" y="3547056"/>
                  <a:ext cx="87631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0" name="文本框 39">
                  <a:extLst>
                    <a:ext uri="{FF2B5EF4-FFF2-40B4-BE49-F238E27FC236}">
                      <a16:creationId xmlns:a16="http://schemas.microsoft.com/office/drawing/2014/main" id="{3219A86F-7F5B-4EE1-9554-E2D4817064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4212" y="3547056"/>
                  <a:ext cx="876311" cy="369332"/>
                </a:xfrm>
                <a:prstGeom prst="rect">
                  <a:avLst/>
                </a:prstGeom>
                <a:blipFill>
                  <a:blip r:embed="rId11"/>
                  <a:stretch>
                    <a:fillRect b="-3043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文本框 40">
                  <a:extLst>
                    <a:ext uri="{FF2B5EF4-FFF2-40B4-BE49-F238E27FC236}">
                      <a16:creationId xmlns:a16="http://schemas.microsoft.com/office/drawing/2014/main" id="{E7926BD9-511C-4764-84BC-4F44384234CF}"/>
                    </a:ext>
                  </a:extLst>
                </p:cNvPr>
                <p:cNvSpPr txBox="1"/>
                <p:nvPr/>
              </p:nvSpPr>
              <p:spPr>
                <a:xfrm>
                  <a:off x="2924681" y="3547056"/>
                  <a:ext cx="109614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1" name="文本框 40">
                  <a:extLst>
                    <a:ext uri="{FF2B5EF4-FFF2-40B4-BE49-F238E27FC236}">
                      <a16:creationId xmlns:a16="http://schemas.microsoft.com/office/drawing/2014/main" id="{E7926BD9-511C-4764-84BC-4F44384234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24681" y="3547056"/>
                  <a:ext cx="1096146" cy="369332"/>
                </a:xfrm>
                <a:prstGeom prst="rect">
                  <a:avLst/>
                </a:prstGeom>
                <a:blipFill>
                  <a:blip r:embed="rId12"/>
                  <a:stretch>
                    <a:fillRect l="-1274" b="-3913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文本框 41">
                  <a:extLst>
                    <a:ext uri="{FF2B5EF4-FFF2-40B4-BE49-F238E27FC236}">
                      <a16:creationId xmlns:a16="http://schemas.microsoft.com/office/drawing/2014/main" id="{2CC7CE4D-0BAA-4F63-863B-9193AF0E0A83}"/>
                    </a:ext>
                  </a:extLst>
                </p:cNvPr>
                <p:cNvSpPr txBox="1"/>
                <p:nvPr/>
              </p:nvSpPr>
              <p:spPr>
                <a:xfrm>
                  <a:off x="5018904" y="3547056"/>
                  <a:ext cx="87631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2" name="文本框 41">
                  <a:extLst>
                    <a:ext uri="{FF2B5EF4-FFF2-40B4-BE49-F238E27FC236}">
                      <a16:creationId xmlns:a16="http://schemas.microsoft.com/office/drawing/2014/main" id="{2CC7CE4D-0BAA-4F63-863B-9193AF0E0A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18904" y="3547056"/>
                  <a:ext cx="876311" cy="369332"/>
                </a:xfrm>
                <a:prstGeom prst="rect">
                  <a:avLst/>
                </a:prstGeom>
                <a:blipFill>
                  <a:blip r:embed="rId13"/>
                  <a:stretch>
                    <a:fillRect b="-3043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51A4D223-1D19-49E3-BD71-913896ADC712}"/>
                </a:ext>
              </a:extLst>
            </p:cNvPr>
            <p:cNvSpPr txBox="1"/>
            <p:nvPr/>
          </p:nvSpPr>
          <p:spPr>
            <a:xfrm>
              <a:off x="4175208" y="3531160"/>
              <a:ext cx="808719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/>
                <a:t>…</a:t>
              </a:r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文本框 43">
                  <a:extLst>
                    <a:ext uri="{FF2B5EF4-FFF2-40B4-BE49-F238E27FC236}">
                      <a16:creationId xmlns:a16="http://schemas.microsoft.com/office/drawing/2014/main" id="{623C23D8-F173-4A68-8764-F619C68355AF}"/>
                    </a:ext>
                  </a:extLst>
                </p:cNvPr>
                <p:cNvSpPr txBox="1"/>
                <p:nvPr/>
              </p:nvSpPr>
              <p:spPr>
                <a:xfrm>
                  <a:off x="2433546" y="3926694"/>
                  <a:ext cx="876311" cy="369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4" name="文本框 43">
                  <a:extLst>
                    <a:ext uri="{FF2B5EF4-FFF2-40B4-BE49-F238E27FC236}">
                      <a16:creationId xmlns:a16="http://schemas.microsoft.com/office/drawing/2014/main" id="{623C23D8-F173-4A68-8764-F619C68355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3546" y="3926694"/>
                  <a:ext cx="876311" cy="369333"/>
                </a:xfrm>
                <a:prstGeom prst="rect">
                  <a:avLst/>
                </a:prstGeom>
                <a:blipFill>
                  <a:blip r:embed="rId14"/>
                  <a:stretch>
                    <a:fillRect b="-3043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文本框 44">
                  <a:extLst>
                    <a:ext uri="{FF2B5EF4-FFF2-40B4-BE49-F238E27FC236}">
                      <a16:creationId xmlns:a16="http://schemas.microsoft.com/office/drawing/2014/main" id="{CB0B5479-5A6F-4FE9-A548-4A12A88494F6}"/>
                    </a:ext>
                  </a:extLst>
                </p:cNvPr>
                <p:cNvSpPr txBox="1"/>
                <p:nvPr/>
              </p:nvSpPr>
              <p:spPr>
                <a:xfrm>
                  <a:off x="3647666" y="3926694"/>
                  <a:ext cx="876311" cy="369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5" name="文本框 44">
                  <a:extLst>
                    <a:ext uri="{FF2B5EF4-FFF2-40B4-BE49-F238E27FC236}">
                      <a16:creationId xmlns:a16="http://schemas.microsoft.com/office/drawing/2014/main" id="{CB0B5479-5A6F-4FE9-A548-4A12A88494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47666" y="3926694"/>
                  <a:ext cx="876311" cy="369333"/>
                </a:xfrm>
                <a:prstGeom prst="rect">
                  <a:avLst/>
                </a:prstGeom>
                <a:blipFill>
                  <a:blip r:embed="rId15"/>
                  <a:stretch>
                    <a:fillRect b="-3043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CE999B24-62FD-41E8-BA02-CF62AB15E4BC}"/>
                </a:ext>
              </a:extLst>
            </p:cNvPr>
            <p:cNvSpPr txBox="1"/>
            <p:nvPr/>
          </p:nvSpPr>
          <p:spPr>
            <a:xfrm>
              <a:off x="4189230" y="3879201"/>
              <a:ext cx="808719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/>
                <a:t>…</a:t>
              </a:r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文本框 46">
                  <a:extLst>
                    <a:ext uri="{FF2B5EF4-FFF2-40B4-BE49-F238E27FC236}">
                      <a16:creationId xmlns:a16="http://schemas.microsoft.com/office/drawing/2014/main" id="{B08064E3-D635-4155-981A-5F5E34A004FE}"/>
                    </a:ext>
                  </a:extLst>
                </p:cNvPr>
                <p:cNvSpPr txBox="1"/>
                <p:nvPr/>
              </p:nvSpPr>
              <p:spPr>
                <a:xfrm>
                  <a:off x="4809714" y="3926694"/>
                  <a:ext cx="876311" cy="369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l-GR" altLang="zh-CN" b="0" i="1" smtClean="0">
                                <a:latin typeface="Cambria Math" panose="02040503050406030204" pitchFamily="18" charset="0"/>
                              </a:rPr>
                              <m:t>𝜅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7" name="文本框 46">
                  <a:extLst>
                    <a:ext uri="{FF2B5EF4-FFF2-40B4-BE49-F238E27FC236}">
                      <a16:creationId xmlns:a16="http://schemas.microsoft.com/office/drawing/2014/main" id="{B08064E3-D635-4155-981A-5F5E34A004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9714" y="3926694"/>
                  <a:ext cx="876311" cy="369333"/>
                </a:xfrm>
                <a:prstGeom prst="rect">
                  <a:avLst/>
                </a:prstGeom>
                <a:blipFill>
                  <a:blip r:embed="rId16"/>
                  <a:stretch>
                    <a:fillRect b="-3043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id="{1D788E8A-C26B-47F3-A07B-DE03BC9F9843}"/>
                </a:ext>
              </a:extLst>
            </p:cNvPr>
            <p:cNvSpPr/>
            <p:nvPr/>
          </p:nvSpPr>
          <p:spPr>
            <a:xfrm>
              <a:off x="2778554" y="3429000"/>
              <a:ext cx="311585" cy="590550"/>
            </a:xfrm>
            <a:custGeom>
              <a:avLst/>
              <a:gdLst>
                <a:gd name="connsiteX0" fmla="*/ 6785 w 311585"/>
                <a:gd name="connsiteY0" fmla="*/ 590550 h 590550"/>
                <a:gd name="connsiteX1" fmla="*/ 30068 w 311585"/>
                <a:gd name="connsiteY1" fmla="*/ 514350 h 590550"/>
                <a:gd name="connsiteX2" fmla="*/ 435 w 311585"/>
                <a:gd name="connsiteY2" fmla="*/ 442383 h 590550"/>
                <a:gd name="connsiteX3" fmla="*/ 57585 w 311585"/>
                <a:gd name="connsiteY3" fmla="*/ 395816 h 590550"/>
                <a:gd name="connsiteX4" fmla="*/ 32185 w 311585"/>
                <a:gd name="connsiteY4" fmla="*/ 336550 h 590550"/>
                <a:gd name="connsiteX5" fmla="*/ 85101 w 311585"/>
                <a:gd name="connsiteY5" fmla="*/ 289983 h 590550"/>
                <a:gd name="connsiteX6" fmla="*/ 91451 w 311585"/>
                <a:gd name="connsiteY6" fmla="*/ 228600 h 590550"/>
                <a:gd name="connsiteX7" fmla="*/ 142251 w 311585"/>
                <a:gd name="connsiteY7" fmla="*/ 205316 h 590550"/>
                <a:gd name="connsiteX8" fmla="*/ 150718 w 311585"/>
                <a:gd name="connsiteY8" fmla="*/ 129116 h 590550"/>
                <a:gd name="connsiteX9" fmla="*/ 222685 w 311585"/>
                <a:gd name="connsiteY9" fmla="*/ 110066 h 590550"/>
                <a:gd name="connsiteX10" fmla="*/ 231151 w 311585"/>
                <a:gd name="connsiteY10" fmla="*/ 57150 h 590550"/>
                <a:gd name="connsiteX11" fmla="*/ 288301 w 311585"/>
                <a:gd name="connsiteY11" fmla="*/ 48683 h 590550"/>
                <a:gd name="connsiteX12" fmla="*/ 311585 w 311585"/>
                <a:gd name="connsiteY12" fmla="*/ 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1585" h="590550">
                  <a:moveTo>
                    <a:pt x="6785" y="590550"/>
                  </a:moveTo>
                  <a:cubicBezTo>
                    <a:pt x="18955" y="564797"/>
                    <a:pt x="31126" y="539044"/>
                    <a:pt x="30068" y="514350"/>
                  </a:cubicBezTo>
                  <a:cubicBezTo>
                    <a:pt x="29010" y="489656"/>
                    <a:pt x="-4151" y="462139"/>
                    <a:pt x="435" y="442383"/>
                  </a:cubicBezTo>
                  <a:cubicBezTo>
                    <a:pt x="5021" y="422627"/>
                    <a:pt x="52293" y="413455"/>
                    <a:pt x="57585" y="395816"/>
                  </a:cubicBezTo>
                  <a:cubicBezTo>
                    <a:pt x="62877" y="378177"/>
                    <a:pt x="27599" y="354189"/>
                    <a:pt x="32185" y="336550"/>
                  </a:cubicBezTo>
                  <a:cubicBezTo>
                    <a:pt x="36771" y="318911"/>
                    <a:pt x="75223" y="307975"/>
                    <a:pt x="85101" y="289983"/>
                  </a:cubicBezTo>
                  <a:cubicBezTo>
                    <a:pt x="94979" y="271991"/>
                    <a:pt x="81926" y="242711"/>
                    <a:pt x="91451" y="228600"/>
                  </a:cubicBezTo>
                  <a:cubicBezTo>
                    <a:pt x="100976" y="214489"/>
                    <a:pt x="132373" y="221897"/>
                    <a:pt x="142251" y="205316"/>
                  </a:cubicBezTo>
                  <a:cubicBezTo>
                    <a:pt x="152129" y="188735"/>
                    <a:pt x="137312" y="144991"/>
                    <a:pt x="150718" y="129116"/>
                  </a:cubicBezTo>
                  <a:cubicBezTo>
                    <a:pt x="164124" y="113241"/>
                    <a:pt x="209280" y="122060"/>
                    <a:pt x="222685" y="110066"/>
                  </a:cubicBezTo>
                  <a:cubicBezTo>
                    <a:pt x="236090" y="98072"/>
                    <a:pt x="220215" y="67380"/>
                    <a:pt x="231151" y="57150"/>
                  </a:cubicBezTo>
                  <a:cubicBezTo>
                    <a:pt x="242087" y="46919"/>
                    <a:pt x="274895" y="58208"/>
                    <a:pt x="288301" y="48683"/>
                  </a:cubicBezTo>
                  <a:cubicBezTo>
                    <a:pt x="301707" y="39158"/>
                    <a:pt x="306646" y="19579"/>
                    <a:pt x="311585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9222F960-C20A-4D9D-8B9F-054586DBCE64}"/>
                </a:ext>
              </a:extLst>
            </p:cNvPr>
            <p:cNvSpPr/>
            <p:nvPr/>
          </p:nvSpPr>
          <p:spPr>
            <a:xfrm>
              <a:off x="3980786" y="3429000"/>
              <a:ext cx="311585" cy="590550"/>
            </a:xfrm>
            <a:custGeom>
              <a:avLst/>
              <a:gdLst>
                <a:gd name="connsiteX0" fmla="*/ 6785 w 311585"/>
                <a:gd name="connsiteY0" fmla="*/ 590550 h 590550"/>
                <a:gd name="connsiteX1" fmla="*/ 30068 w 311585"/>
                <a:gd name="connsiteY1" fmla="*/ 514350 h 590550"/>
                <a:gd name="connsiteX2" fmla="*/ 435 w 311585"/>
                <a:gd name="connsiteY2" fmla="*/ 442383 h 590550"/>
                <a:gd name="connsiteX3" fmla="*/ 57585 w 311585"/>
                <a:gd name="connsiteY3" fmla="*/ 395816 h 590550"/>
                <a:gd name="connsiteX4" fmla="*/ 32185 w 311585"/>
                <a:gd name="connsiteY4" fmla="*/ 336550 h 590550"/>
                <a:gd name="connsiteX5" fmla="*/ 85101 w 311585"/>
                <a:gd name="connsiteY5" fmla="*/ 289983 h 590550"/>
                <a:gd name="connsiteX6" fmla="*/ 91451 w 311585"/>
                <a:gd name="connsiteY6" fmla="*/ 228600 h 590550"/>
                <a:gd name="connsiteX7" fmla="*/ 142251 w 311585"/>
                <a:gd name="connsiteY7" fmla="*/ 205316 h 590550"/>
                <a:gd name="connsiteX8" fmla="*/ 150718 w 311585"/>
                <a:gd name="connsiteY8" fmla="*/ 129116 h 590550"/>
                <a:gd name="connsiteX9" fmla="*/ 222685 w 311585"/>
                <a:gd name="connsiteY9" fmla="*/ 110066 h 590550"/>
                <a:gd name="connsiteX10" fmla="*/ 231151 w 311585"/>
                <a:gd name="connsiteY10" fmla="*/ 57150 h 590550"/>
                <a:gd name="connsiteX11" fmla="*/ 288301 w 311585"/>
                <a:gd name="connsiteY11" fmla="*/ 48683 h 590550"/>
                <a:gd name="connsiteX12" fmla="*/ 311585 w 311585"/>
                <a:gd name="connsiteY12" fmla="*/ 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1585" h="590550">
                  <a:moveTo>
                    <a:pt x="6785" y="590550"/>
                  </a:moveTo>
                  <a:cubicBezTo>
                    <a:pt x="18955" y="564797"/>
                    <a:pt x="31126" y="539044"/>
                    <a:pt x="30068" y="514350"/>
                  </a:cubicBezTo>
                  <a:cubicBezTo>
                    <a:pt x="29010" y="489656"/>
                    <a:pt x="-4151" y="462139"/>
                    <a:pt x="435" y="442383"/>
                  </a:cubicBezTo>
                  <a:cubicBezTo>
                    <a:pt x="5021" y="422627"/>
                    <a:pt x="52293" y="413455"/>
                    <a:pt x="57585" y="395816"/>
                  </a:cubicBezTo>
                  <a:cubicBezTo>
                    <a:pt x="62877" y="378177"/>
                    <a:pt x="27599" y="354189"/>
                    <a:pt x="32185" y="336550"/>
                  </a:cubicBezTo>
                  <a:cubicBezTo>
                    <a:pt x="36771" y="318911"/>
                    <a:pt x="75223" y="307975"/>
                    <a:pt x="85101" y="289983"/>
                  </a:cubicBezTo>
                  <a:cubicBezTo>
                    <a:pt x="94979" y="271991"/>
                    <a:pt x="81926" y="242711"/>
                    <a:pt x="91451" y="228600"/>
                  </a:cubicBezTo>
                  <a:cubicBezTo>
                    <a:pt x="100976" y="214489"/>
                    <a:pt x="132373" y="221897"/>
                    <a:pt x="142251" y="205316"/>
                  </a:cubicBezTo>
                  <a:cubicBezTo>
                    <a:pt x="152129" y="188735"/>
                    <a:pt x="137312" y="144991"/>
                    <a:pt x="150718" y="129116"/>
                  </a:cubicBezTo>
                  <a:cubicBezTo>
                    <a:pt x="164124" y="113241"/>
                    <a:pt x="209280" y="122060"/>
                    <a:pt x="222685" y="110066"/>
                  </a:cubicBezTo>
                  <a:cubicBezTo>
                    <a:pt x="236090" y="98072"/>
                    <a:pt x="220215" y="67380"/>
                    <a:pt x="231151" y="57150"/>
                  </a:cubicBezTo>
                  <a:cubicBezTo>
                    <a:pt x="242087" y="46919"/>
                    <a:pt x="274895" y="58208"/>
                    <a:pt x="288301" y="48683"/>
                  </a:cubicBezTo>
                  <a:cubicBezTo>
                    <a:pt x="301707" y="39158"/>
                    <a:pt x="306646" y="19579"/>
                    <a:pt x="311585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54A099F8-B710-4814-8877-E0D154A54C5E}"/>
                </a:ext>
              </a:extLst>
            </p:cNvPr>
            <p:cNvSpPr/>
            <p:nvPr/>
          </p:nvSpPr>
          <p:spPr>
            <a:xfrm flipH="1">
              <a:off x="4867557" y="3429000"/>
              <a:ext cx="311585" cy="590550"/>
            </a:xfrm>
            <a:custGeom>
              <a:avLst/>
              <a:gdLst>
                <a:gd name="connsiteX0" fmla="*/ 6785 w 311585"/>
                <a:gd name="connsiteY0" fmla="*/ 590550 h 590550"/>
                <a:gd name="connsiteX1" fmla="*/ 30068 w 311585"/>
                <a:gd name="connsiteY1" fmla="*/ 514350 h 590550"/>
                <a:gd name="connsiteX2" fmla="*/ 435 w 311585"/>
                <a:gd name="connsiteY2" fmla="*/ 442383 h 590550"/>
                <a:gd name="connsiteX3" fmla="*/ 57585 w 311585"/>
                <a:gd name="connsiteY3" fmla="*/ 395816 h 590550"/>
                <a:gd name="connsiteX4" fmla="*/ 32185 w 311585"/>
                <a:gd name="connsiteY4" fmla="*/ 336550 h 590550"/>
                <a:gd name="connsiteX5" fmla="*/ 85101 w 311585"/>
                <a:gd name="connsiteY5" fmla="*/ 289983 h 590550"/>
                <a:gd name="connsiteX6" fmla="*/ 91451 w 311585"/>
                <a:gd name="connsiteY6" fmla="*/ 228600 h 590550"/>
                <a:gd name="connsiteX7" fmla="*/ 142251 w 311585"/>
                <a:gd name="connsiteY7" fmla="*/ 205316 h 590550"/>
                <a:gd name="connsiteX8" fmla="*/ 150718 w 311585"/>
                <a:gd name="connsiteY8" fmla="*/ 129116 h 590550"/>
                <a:gd name="connsiteX9" fmla="*/ 222685 w 311585"/>
                <a:gd name="connsiteY9" fmla="*/ 110066 h 590550"/>
                <a:gd name="connsiteX10" fmla="*/ 231151 w 311585"/>
                <a:gd name="connsiteY10" fmla="*/ 57150 h 590550"/>
                <a:gd name="connsiteX11" fmla="*/ 288301 w 311585"/>
                <a:gd name="connsiteY11" fmla="*/ 48683 h 590550"/>
                <a:gd name="connsiteX12" fmla="*/ 311585 w 311585"/>
                <a:gd name="connsiteY12" fmla="*/ 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1585" h="590550">
                  <a:moveTo>
                    <a:pt x="6785" y="590550"/>
                  </a:moveTo>
                  <a:cubicBezTo>
                    <a:pt x="18955" y="564797"/>
                    <a:pt x="31126" y="539044"/>
                    <a:pt x="30068" y="514350"/>
                  </a:cubicBezTo>
                  <a:cubicBezTo>
                    <a:pt x="29010" y="489656"/>
                    <a:pt x="-4151" y="462139"/>
                    <a:pt x="435" y="442383"/>
                  </a:cubicBezTo>
                  <a:cubicBezTo>
                    <a:pt x="5021" y="422627"/>
                    <a:pt x="52293" y="413455"/>
                    <a:pt x="57585" y="395816"/>
                  </a:cubicBezTo>
                  <a:cubicBezTo>
                    <a:pt x="62877" y="378177"/>
                    <a:pt x="27599" y="354189"/>
                    <a:pt x="32185" y="336550"/>
                  </a:cubicBezTo>
                  <a:cubicBezTo>
                    <a:pt x="36771" y="318911"/>
                    <a:pt x="75223" y="307975"/>
                    <a:pt x="85101" y="289983"/>
                  </a:cubicBezTo>
                  <a:cubicBezTo>
                    <a:pt x="94979" y="271991"/>
                    <a:pt x="81926" y="242711"/>
                    <a:pt x="91451" y="228600"/>
                  </a:cubicBezTo>
                  <a:cubicBezTo>
                    <a:pt x="100976" y="214489"/>
                    <a:pt x="132373" y="221897"/>
                    <a:pt x="142251" y="205316"/>
                  </a:cubicBezTo>
                  <a:cubicBezTo>
                    <a:pt x="152129" y="188735"/>
                    <a:pt x="137312" y="144991"/>
                    <a:pt x="150718" y="129116"/>
                  </a:cubicBezTo>
                  <a:cubicBezTo>
                    <a:pt x="164124" y="113241"/>
                    <a:pt x="209280" y="122060"/>
                    <a:pt x="222685" y="110066"/>
                  </a:cubicBezTo>
                  <a:cubicBezTo>
                    <a:pt x="236090" y="98072"/>
                    <a:pt x="220215" y="67380"/>
                    <a:pt x="231151" y="57150"/>
                  </a:cubicBezTo>
                  <a:cubicBezTo>
                    <a:pt x="242087" y="46919"/>
                    <a:pt x="274895" y="58208"/>
                    <a:pt x="288301" y="48683"/>
                  </a:cubicBezTo>
                  <a:cubicBezTo>
                    <a:pt x="301707" y="39158"/>
                    <a:pt x="306646" y="19579"/>
                    <a:pt x="311585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文本框 50">
                  <a:extLst>
                    <a:ext uri="{FF2B5EF4-FFF2-40B4-BE49-F238E27FC236}">
                      <a16:creationId xmlns:a16="http://schemas.microsoft.com/office/drawing/2014/main" id="{E070A266-6DE5-49DB-A828-40D959BDA7EF}"/>
                    </a:ext>
                  </a:extLst>
                </p:cNvPr>
                <p:cNvSpPr txBox="1"/>
                <p:nvPr/>
              </p:nvSpPr>
              <p:spPr>
                <a:xfrm>
                  <a:off x="2372255" y="3274280"/>
                  <a:ext cx="876311" cy="4054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1" i="1"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51" name="文本框 50">
                  <a:extLst>
                    <a:ext uri="{FF2B5EF4-FFF2-40B4-BE49-F238E27FC236}">
                      <a16:creationId xmlns:a16="http://schemas.microsoft.com/office/drawing/2014/main" id="{E070A266-6DE5-49DB-A828-40D959BDA7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2255" y="3274280"/>
                  <a:ext cx="876311" cy="405400"/>
                </a:xfrm>
                <a:prstGeom prst="rect">
                  <a:avLst/>
                </a:prstGeom>
                <a:blipFill>
                  <a:blip r:embed="rId17"/>
                  <a:stretch>
                    <a:fillRect b="-2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文本框 52">
                  <a:extLst>
                    <a:ext uri="{FF2B5EF4-FFF2-40B4-BE49-F238E27FC236}">
                      <a16:creationId xmlns:a16="http://schemas.microsoft.com/office/drawing/2014/main" id="{B2B01418-C705-4762-9B79-E813274FCB6A}"/>
                    </a:ext>
                  </a:extLst>
                </p:cNvPr>
                <p:cNvSpPr txBox="1"/>
                <p:nvPr/>
              </p:nvSpPr>
              <p:spPr>
                <a:xfrm>
                  <a:off x="3587801" y="3274280"/>
                  <a:ext cx="876311" cy="4054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1" i="1"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en-US" altLang="zh-CN" sz="1400" b="1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53" name="文本框 52">
                  <a:extLst>
                    <a:ext uri="{FF2B5EF4-FFF2-40B4-BE49-F238E27FC236}">
                      <a16:creationId xmlns:a16="http://schemas.microsoft.com/office/drawing/2014/main" id="{B2B01418-C705-4762-9B79-E813274FCB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7801" y="3274280"/>
                  <a:ext cx="876311" cy="405400"/>
                </a:xfrm>
                <a:prstGeom prst="rect">
                  <a:avLst/>
                </a:prstGeom>
                <a:blipFill>
                  <a:blip r:embed="rId18"/>
                  <a:stretch>
                    <a:fillRect b="-2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52" name="直接连接符 51">
            <a:extLst>
              <a:ext uri="{FF2B5EF4-FFF2-40B4-BE49-F238E27FC236}">
                <a16:creationId xmlns:a16="http://schemas.microsoft.com/office/drawing/2014/main" id="{9C2D6FC0-26B8-4D7B-9CD8-082232A41EDE}"/>
              </a:ext>
            </a:extLst>
          </p:cNvPr>
          <p:cNvCxnSpPr>
            <a:cxnSpLocks/>
          </p:cNvCxnSpPr>
          <p:nvPr/>
        </p:nvCxnSpPr>
        <p:spPr>
          <a:xfrm>
            <a:off x="5069840" y="6347771"/>
            <a:ext cx="354584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id="{5805AAA9-6F9D-40E8-92BC-28C163D46D81}"/>
              </a:ext>
            </a:extLst>
          </p:cNvPr>
          <p:cNvCxnSpPr>
            <a:cxnSpLocks/>
          </p:cNvCxnSpPr>
          <p:nvPr/>
        </p:nvCxnSpPr>
        <p:spPr>
          <a:xfrm>
            <a:off x="6538148" y="5382571"/>
            <a:ext cx="1396812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635C3C43-E00F-49FE-91ED-B45EA346AF69}"/>
              </a:ext>
            </a:extLst>
          </p:cNvPr>
          <p:cNvCxnSpPr/>
          <p:nvPr/>
        </p:nvCxnSpPr>
        <p:spPr>
          <a:xfrm flipH="1" flipV="1">
            <a:off x="9985680" y="813949"/>
            <a:ext cx="40970" cy="237143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箭头连接符 54">
            <a:extLst>
              <a:ext uri="{FF2B5EF4-FFF2-40B4-BE49-F238E27FC236}">
                <a16:creationId xmlns:a16="http://schemas.microsoft.com/office/drawing/2014/main" id="{FA9EACB5-FD8C-4A91-8A2C-BD4768AFB21C}"/>
              </a:ext>
            </a:extLst>
          </p:cNvPr>
          <p:cNvCxnSpPr>
            <a:cxnSpLocks/>
          </p:cNvCxnSpPr>
          <p:nvPr/>
        </p:nvCxnSpPr>
        <p:spPr>
          <a:xfrm flipV="1">
            <a:off x="10989918" y="900837"/>
            <a:ext cx="173382" cy="193802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BED5F919-6792-4D40-8FE4-907609D9DD82}"/>
              </a:ext>
            </a:extLst>
          </p:cNvPr>
          <p:cNvSpPr txBox="1"/>
          <p:nvPr/>
        </p:nvSpPr>
        <p:spPr>
          <a:xfrm>
            <a:off x="9384006" y="540363"/>
            <a:ext cx="10138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C00000"/>
                </a:solidFill>
              </a:rPr>
              <a:t>Electron</a:t>
            </a:r>
            <a:endParaRPr lang="zh-CN" altLang="en-US" sz="1400" b="1" dirty="0">
              <a:solidFill>
                <a:srgbClr val="C00000"/>
              </a:solidFill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A22BADF5-BC4A-4044-9AFE-7A8F1793C549}"/>
              </a:ext>
            </a:extLst>
          </p:cNvPr>
          <p:cNvSpPr txBox="1"/>
          <p:nvPr/>
        </p:nvSpPr>
        <p:spPr>
          <a:xfrm>
            <a:off x="10876514" y="586633"/>
            <a:ext cx="10138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0070C0"/>
                </a:solidFill>
              </a:rPr>
              <a:t>Phonon</a:t>
            </a:r>
            <a:endParaRPr lang="zh-CN" altLang="en-US" sz="1400" b="1" dirty="0">
              <a:solidFill>
                <a:srgbClr val="0070C0"/>
              </a:solidFill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410890CE-26E1-43C9-A2F1-27B8A6898FEE}"/>
              </a:ext>
            </a:extLst>
          </p:cNvPr>
          <p:cNvGrpSpPr/>
          <p:nvPr/>
        </p:nvGrpSpPr>
        <p:grpSpPr>
          <a:xfrm>
            <a:off x="10638755" y="2466663"/>
            <a:ext cx="1413119" cy="349079"/>
            <a:chOff x="10219858" y="1678648"/>
            <a:chExt cx="1868856" cy="461659"/>
          </a:xfrm>
        </p:grpSpPr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5F961761-9110-41B7-BA65-5CB3D0AB1E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9880" y="1743104"/>
              <a:ext cx="1666840" cy="337079"/>
            </a:xfrm>
            <a:prstGeom prst="rect">
              <a:avLst/>
            </a:prstGeom>
          </p:spPr>
        </p:pic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6ECBB463-F7CB-4E90-9E20-8EBF3F095DCD}"/>
                </a:ext>
              </a:extLst>
            </p:cNvPr>
            <p:cNvSpPr/>
            <p:nvPr/>
          </p:nvSpPr>
          <p:spPr>
            <a:xfrm>
              <a:off x="10219858" y="1678648"/>
              <a:ext cx="1868856" cy="461659"/>
            </a:xfrm>
            <a:prstGeom prst="rect">
              <a:avLst/>
            </a:prstGeom>
            <a:noFill/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0050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B2D2703D-4B50-4985-B8E3-5FB14F7FD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Methodology of DQMC (dynamic disorder)</a:t>
            </a:r>
            <a:endParaRPr lang="zh-CN" altLang="en-US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9C39C99-8F43-445F-B724-8A241DE0B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7</a:t>
            </a:fld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F4121A7-FA45-40B0-8C35-039428088E15}"/>
              </a:ext>
            </a:extLst>
          </p:cNvPr>
          <p:cNvSpPr txBox="1"/>
          <p:nvPr/>
        </p:nvSpPr>
        <p:spPr>
          <a:xfrm>
            <a:off x="504691" y="1112501"/>
            <a:ext cx="2853756" cy="461665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accent5">
                    <a:lumMod val="50000"/>
                  </a:schemeClr>
                </a:solidFill>
              </a:rPr>
              <a:t>Wick’s theorem:</a:t>
            </a:r>
            <a:endParaRPr lang="zh-CN" alt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8CA180CF-8DE1-4486-BE6C-68F7C49FC4D5}"/>
              </a:ext>
            </a:extLst>
          </p:cNvPr>
          <p:cNvCxnSpPr/>
          <p:nvPr/>
        </p:nvCxnSpPr>
        <p:spPr>
          <a:xfrm>
            <a:off x="516194" y="4178740"/>
            <a:ext cx="1115568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>
            <a:extLst>
              <a:ext uri="{FF2B5EF4-FFF2-40B4-BE49-F238E27FC236}">
                <a16:creationId xmlns:a16="http://schemas.microsoft.com/office/drawing/2014/main" id="{BAF1925F-5715-4EF1-A4E2-AE53A05888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039" y="3511662"/>
            <a:ext cx="4684955" cy="52055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DCCC0AF-AF74-4512-A174-978EAA1CB2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040" y="2498507"/>
            <a:ext cx="5528734" cy="454959"/>
          </a:xfrm>
          <a:prstGeom prst="rect">
            <a:avLst/>
          </a:prstGeom>
        </p:spPr>
      </p:pic>
      <p:sp>
        <p:nvSpPr>
          <p:cNvPr id="54" name="文本框 53">
            <a:extLst>
              <a:ext uri="{FF2B5EF4-FFF2-40B4-BE49-F238E27FC236}">
                <a16:creationId xmlns:a16="http://schemas.microsoft.com/office/drawing/2014/main" id="{A47A8A97-4CB1-41AF-94FC-CD4FE572BA5F}"/>
              </a:ext>
            </a:extLst>
          </p:cNvPr>
          <p:cNvSpPr txBox="1"/>
          <p:nvPr/>
        </p:nvSpPr>
        <p:spPr>
          <a:xfrm>
            <a:off x="5983972" y="2027725"/>
            <a:ext cx="3503996" cy="400110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accent5">
                    <a:lumMod val="50000"/>
                  </a:schemeClr>
                </a:solidFill>
              </a:rPr>
              <a:t>Binary thermal average:</a:t>
            </a:r>
            <a:endParaRPr lang="zh-CN" alt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E5F3FEF3-94DD-4CAE-99E8-868C6321A0D9}"/>
              </a:ext>
            </a:extLst>
          </p:cNvPr>
          <p:cNvSpPr txBox="1"/>
          <p:nvPr/>
        </p:nvSpPr>
        <p:spPr>
          <a:xfrm>
            <a:off x="6094805" y="3075248"/>
            <a:ext cx="3503996" cy="400110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accent5">
                    <a:lumMod val="50000"/>
                  </a:schemeClr>
                </a:solidFill>
              </a:rPr>
              <a:t>Free phonon propagator:</a:t>
            </a:r>
            <a:endParaRPr lang="zh-CN" alt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48897398-4D7C-4748-93AA-7A1F81F454DE}"/>
              </a:ext>
            </a:extLst>
          </p:cNvPr>
          <p:cNvGrpSpPr/>
          <p:nvPr/>
        </p:nvGrpSpPr>
        <p:grpSpPr>
          <a:xfrm>
            <a:off x="386080" y="4407449"/>
            <a:ext cx="11490960" cy="1822343"/>
            <a:chOff x="386080" y="4622799"/>
            <a:chExt cx="11490960" cy="1822343"/>
          </a:xfrm>
        </p:grpSpPr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DF83E0BC-7F63-4440-93D8-C27743B9E5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194" y="4711615"/>
              <a:ext cx="11265479" cy="1644735"/>
            </a:xfrm>
            <a:prstGeom prst="rect">
              <a:avLst/>
            </a:prstGeom>
          </p:spPr>
        </p:pic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3CE5C110-F491-49E4-B349-60BB2EC742FF}"/>
                </a:ext>
              </a:extLst>
            </p:cNvPr>
            <p:cNvSpPr/>
            <p:nvPr/>
          </p:nvSpPr>
          <p:spPr>
            <a:xfrm>
              <a:off x="386080" y="4622799"/>
              <a:ext cx="11490960" cy="1822343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A4A6C03E-AADD-4746-8E4A-53D51C75987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84" y="2007372"/>
            <a:ext cx="5944969" cy="1965221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BA3E1AD7-CADD-4C77-BF5A-42A2B0F18AD6}"/>
              </a:ext>
            </a:extLst>
          </p:cNvPr>
          <p:cNvSpPr txBox="1"/>
          <p:nvPr/>
        </p:nvSpPr>
        <p:spPr>
          <a:xfrm>
            <a:off x="3207368" y="1010868"/>
            <a:ext cx="8479941" cy="830997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400" b="1" dirty="0">
                <a:solidFill>
                  <a:srgbClr val="C00000"/>
                </a:solidFill>
              </a:rPr>
              <a:t>   Thermal average over multiple products of phonon coordinates </a:t>
            </a:r>
          </a:p>
          <a:p>
            <a:pPr algn="just"/>
            <a:r>
              <a:rPr lang="en-US" altLang="zh-CN" sz="2400" b="1" dirty="0">
                <a:solidFill>
                  <a:srgbClr val="C00000"/>
                </a:solidFill>
              </a:rPr>
              <a:t>= All possible pairwise combinations of </a:t>
            </a:r>
            <a:r>
              <a:rPr lang="en-US" altLang="zh-CN" sz="2400" b="1" dirty="0">
                <a:solidFill>
                  <a:schemeClr val="accent5">
                    <a:lumMod val="75000"/>
                  </a:schemeClr>
                </a:solidFill>
              </a:rPr>
              <a:t>binary</a:t>
            </a:r>
            <a:r>
              <a:rPr lang="en-US" altLang="zh-CN" sz="2400" b="1" dirty="0">
                <a:solidFill>
                  <a:srgbClr val="C00000"/>
                </a:solidFill>
              </a:rPr>
              <a:t> thermal averages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DD8AF220-1843-42F6-9C03-1928035AC6C2}"/>
              </a:ext>
            </a:extLst>
          </p:cNvPr>
          <p:cNvSpPr txBox="1"/>
          <p:nvPr/>
        </p:nvSpPr>
        <p:spPr>
          <a:xfrm>
            <a:off x="344425" y="6356350"/>
            <a:ext cx="7273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Wang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Zhao, arXiv: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2203.12480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2022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169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B2D2703D-4B50-4985-B8E3-5FB14F7FD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Methodology of DQMC (dynamic disorder)</a:t>
            </a:r>
            <a:endParaRPr lang="zh-CN" altLang="en-US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9C39C99-8F43-445F-B724-8A241DE0B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8</a:t>
            </a:fld>
            <a:endParaRPr lang="zh-CN" altLang="en-US" dirty="0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48897398-4D7C-4748-93AA-7A1F81F454DE}"/>
              </a:ext>
            </a:extLst>
          </p:cNvPr>
          <p:cNvGrpSpPr/>
          <p:nvPr/>
        </p:nvGrpSpPr>
        <p:grpSpPr>
          <a:xfrm>
            <a:off x="386080" y="953049"/>
            <a:ext cx="11490960" cy="1822343"/>
            <a:chOff x="386080" y="4622799"/>
            <a:chExt cx="11490960" cy="1822343"/>
          </a:xfrm>
        </p:grpSpPr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DF83E0BC-7F63-4440-93D8-C27743B9E5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194" y="4711615"/>
              <a:ext cx="11265479" cy="1644735"/>
            </a:xfrm>
            <a:prstGeom prst="rect">
              <a:avLst/>
            </a:prstGeom>
          </p:spPr>
        </p:pic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3CE5C110-F491-49E4-B349-60BB2EC742FF}"/>
                </a:ext>
              </a:extLst>
            </p:cNvPr>
            <p:cNvSpPr/>
            <p:nvPr/>
          </p:nvSpPr>
          <p:spPr>
            <a:xfrm>
              <a:off x="386080" y="4622799"/>
              <a:ext cx="11490960" cy="1822343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文本框 15">
            <a:extLst>
              <a:ext uri="{FF2B5EF4-FFF2-40B4-BE49-F238E27FC236}">
                <a16:creationId xmlns:a16="http://schemas.microsoft.com/office/drawing/2014/main" id="{0076C635-0839-4390-8A5F-1BC45943C5FE}"/>
              </a:ext>
            </a:extLst>
          </p:cNvPr>
          <p:cNvSpPr txBox="1"/>
          <p:nvPr/>
        </p:nvSpPr>
        <p:spPr>
          <a:xfrm>
            <a:off x="382822" y="2990439"/>
            <a:ext cx="8288567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accent5">
                    <a:lumMod val="50000"/>
                  </a:schemeClr>
                </a:solidFill>
              </a:rPr>
              <a:t>Recast into a form suitable for the Monte Carlo implementation:</a:t>
            </a:r>
            <a:endParaRPr lang="zh-CN" alt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AF26C97B-E63B-4524-900B-F3345BEF63D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784" y="4324975"/>
            <a:ext cx="6822676" cy="88034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27F71099-82E0-426E-B666-A1C8A979912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783" y="3723939"/>
            <a:ext cx="7937045" cy="306788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902631A8-5136-47D8-8FD9-71D81B6B7DA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444" y="2924509"/>
            <a:ext cx="1776036" cy="663221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01273F0A-C03E-4516-AF60-376A8CBAE50D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783" y="5299217"/>
            <a:ext cx="7486697" cy="1100068"/>
          </a:xfrm>
          <a:prstGeom prst="rect">
            <a:avLst/>
          </a:prstGeom>
        </p:spPr>
      </p:pic>
      <p:sp>
        <p:nvSpPr>
          <p:cNvPr id="30" name="文本框 29">
            <a:extLst>
              <a:ext uri="{FF2B5EF4-FFF2-40B4-BE49-F238E27FC236}">
                <a16:creationId xmlns:a16="http://schemas.microsoft.com/office/drawing/2014/main" id="{1E70B57D-121D-4FCE-A683-5454D1346AAD}"/>
              </a:ext>
            </a:extLst>
          </p:cNvPr>
          <p:cNvSpPr txBox="1"/>
          <p:nvPr/>
        </p:nvSpPr>
        <p:spPr>
          <a:xfrm>
            <a:off x="783524" y="3512637"/>
            <a:ext cx="2305116" cy="707886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accent5">
                    <a:lumMod val="50000"/>
                  </a:schemeClr>
                </a:solidFill>
              </a:rPr>
              <a:t>Monte Carlo configuration space</a:t>
            </a:r>
            <a:endParaRPr lang="zh-CN" alt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D5208782-A016-4E17-8D4F-8DEF7496552E}"/>
              </a:ext>
            </a:extLst>
          </p:cNvPr>
          <p:cNvSpPr txBox="1"/>
          <p:nvPr/>
        </p:nvSpPr>
        <p:spPr>
          <a:xfrm>
            <a:off x="804327" y="4416738"/>
            <a:ext cx="2305116" cy="707886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accent5">
                    <a:lumMod val="50000"/>
                  </a:schemeClr>
                </a:solidFill>
              </a:rPr>
              <a:t>Summation over MC “grids”</a:t>
            </a:r>
            <a:endParaRPr lang="zh-CN" alt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C0F6A6DE-5779-4A6C-8720-A06DF47E17CE}"/>
              </a:ext>
            </a:extLst>
          </p:cNvPr>
          <p:cNvSpPr txBox="1"/>
          <p:nvPr/>
        </p:nvSpPr>
        <p:spPr>
          <a:xfrm>
            <a:off x="722564" y="5407999"/>
            <a:ext cx="2558376" cy="707886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accent5">
                    <a:lumMod val="50000"/>
                  </a:schemeClr>
                </a:solidFill>
              </a:rPr>
              <a:t>Concrete expression at each MC “grid”</a:t>
            </a:r>
            <a:endParaRPr lang="zh-CN" alt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AE153A06-30E4-41B2-80D9-A868BBA926CF}"/>
              </a:ext>
            </a:extLst>
          </p:cNvPr>
          <p:cNvCxnSpPr>
            <a:cxnSpLocks/>
          </p:cNvCxnSpPr>
          <p:nvPr/>
        </p:nvCxnSpPr>
        <p:spPr>
          <a:xfrm>
            <a:off x="4047067" y="5860091"/>
            <a:ext cx="2035387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8ACC1C36-9F24-4E17-8705-2078734439A7}"/>
              </a:ext>
            </a:extLst>
          </p:cNvPr>
          <p:cNvSpPr txBox="1"/>
          <p:nvPr/>
        </p:nvSpPr>
        <p:spPr>
          <a:xfrm>
            <a:off x="344425" y="6356350"/>
            <a:ext cx="7273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Wang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Zhao, arXiv: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2203.12480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2022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18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8658</TotalTime>
  <Words>1574</Words>
  <Application>Microsoft Office PowerPoint</Application>
  <PresentationFormat>宽屏</PresentationFormat>
  <Paragraphs>302</Paragraphs>
  <Slides>24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4" baseType="lpstr">
      <vt:lpstr>Times New Roman</vt:lpstr>
      <vt:lpstr>Calibri</vt:lpstr>
      <vt:lpstr>Arial</vt:lpstr>
      <vt:lpstr>微软雅黑</vt:lpstr>
      <vt:lpstr>Wingdings</vt:lpstr>
      <vt:lpstr>等线</vt:lpstr>
      <vt:lpstr>Calibri Light</vt:lpstr>
      <vt:lpstr>Cambria Math</vt:lpstr>
      <vt:lpstr>黑体</vt:lpstr>
      <vt:lpstr>Office 主题</vt:lpstr>
      <vt:lpstr>Diagrammatic Quantum Monte Carlo toward The Calculation of Transport Properties in Disordered Semiconductors</vt:lpstr>
      <vt:lpstr>Microscopic disorders in materials</vt:lpstr>
      <vt:lpstr>The influences of disorders on charge carrier transport</vt:lpstr>
      <vt:lpstr>Quantum dynamics beyond perturbation approximation</vt:lpstr>
      <vt:lpstr>Matsubara formalism and Diagrammatic QMC</vt:lpstr>
      <vt:lpstr>Methodology of DQMC (dynamic disorder)</vt:lpstr>
      <vt:lpstr>Methodology of DQMC (dynamic disorder)</vt:lpstr>
      <vt:lpstr>Methodology of DQMC (dynamic disorder)</vt:lpstr>
      <vt:lpstr>Methodology of DQMC (dynamic disorder)</vt:lpstr>
      <vt:lpstr>Methodology of DQMC (dynamic disorder)</vt:lpstr>
      <vt:lpstr>Methodology of DQMC (dynamic disorder)</vt:lpstr>
      <vt:lpstr>Methodology of DQMC (static disorder)</vt:lpstr>
      <vt:lpstr>Methodology of DQMC (static disorder)</vt:lpstr>
      <vt:lpstr>Methodology of DQMC (static disorder)</vt:lpstr>
      <vt:lpstr>Methodology of DQMC (static disorder)</vt:lpstr>
      <vt:lpstr>One-dimensional molecular chain model</vt:lpstr>
      <vt:lpstr>One-dimensional molecular chain model</vt:lpstr>
      <vt:lpstr>One-dimensional molecular chain model</vt:lpstr>
      <vt:lpstr>One-dimensional molecular chain model</vt:lpstr>
      <vt:lpstr>One-dimensional molecular chain model</vt:lpstr>
      <vt:lpstr>One-dimensional molecular chain model</vt:lpstr>
      <vt:lpstr>One-dimensional molecular chain model</vt:lpstr>
      <vt:lpstr>Summary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Longsaki</dc:creator>
  <cp:lastModifiedBy>汪 宇晨</cp:lastModifiedBy>
  <cp:revision>2568</cp:revision>
  <dcterms:created xsi:type="dcterms:W3CDTF">2021-05-29T11:50:42Z</dcterms:created>
  <dcterms:modified xsi:type="dcterms:W3CDTF">2022-04-13T13:53:56Z</dcterms:modified>
</cp:coreProperties>
</file>