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334" r:id="rId3"/>
    <p:sldId id="335" r:id="rId4"/>
    <p:sldId id="338" r:id="rId5"/>
    <p:sldId id="339" r:id="rId6"/>
    <p:sldId id="261" r:id="rId7"/>
    <p:sldId id="305" r:id="rId8"/>
    <p:sldId id="308" r:id="rId9"/>
    <p:sldId id="343" r:id="rId10"/>
    <p:sldId id="344" r:id="rId11"/>
    <p:sldId id="345" r:id="rId12"/>
    <p:sldId id="346" r:id="rId13"/>
    <p:sldId id="347" r:id="rId14"/>
    <p:sldId id="332" r:id="rId15"/>
    <p:sldId id="353" r:id="rId16"/>
    <p:sldId id="333" r:id="rId17"/>
    <p:sldId id="327" r:id="rId18"/>
    <p:sldId id="340" r:id="rId19"/>
    <p:sldId id="297" r:id="rId20"/>
    <p:sldId id="298" r:id="rId21"/>
    <p:sldId id="299" r:id="rId22"/>
    <p:sldId id="348" r:id="rId23"/>
    <p:sldId id="349" r:id="rId24"/>
    <p:sldId id="350" r:id="rId25"/>
    <p:sldId id="351" r:id="rId26"/>
    <p:sldId id="352" r:id="rId27"/>
    <p:sldId id="315" r:id="rId28"/>
    <p:sldId id="314" r:id="rId29"/>
    <p:sldId id="29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B6EEC-C82B-4267-8DEF-E8B507E5BE40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12D2-C563-43C7-AA46-913C3D764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01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B6C1B-0827-45FF-A8F6-2D392F029AA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88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F5A-DF93-4536-A04D-8E3BFE3E8A52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2262-DEA9-48FB-951A-162C00F9A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46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F5A-DF93-4536-A04D-8E3BFE3E8A52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2262-DEA9-48FB-951A-162C00F9A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02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F5A-DF93-4536-A04D-8E3BFE3E8A52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2262-DEA9-48FB-951A-162C00F9A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F5A-DF93-4536-A04D-8E3BFE3E8A52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2262-DEA9-48FB-951A-162C00F9A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94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F5A-DF93-4536-A04D-8E3BFE3E8A52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2262-DEA9-48FB-951A-162C00F9A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85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F5A-DF93-4536-A04D-8E3BFE3E8A52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2262-DEA9-48FB-951A-162C00F9A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97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F5A-DF93-4536-A04D-8E3BFE3E8A52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2262-DEA9-48FB-951A-162C00F9A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93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F5A-DF93-4536-A04D-8E3BFE3E8A52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2262-DEA9-48FB-951A-162C00F9A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1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F5A-DF93-4536-A04D-8E3BFE3E8A52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2262-DEA9-48FB-951A-162C00F9A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75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F5A-DF93-4536-A04D-8E3BFE3E8A52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2262-DEA9-48FB-951A-162C00F9A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71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F5A-DF93-4536-A04D-8E3BFE3E8A52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2262-DEA9-48FB-951A-162C00F9A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6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1F5A-DF93-4536-A04D-8E3BFE3E8A52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2262-DEA9-48FB-951A-162C00F9A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83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gif"/><Relationship Id="rId7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87949" y="740173"/>
            <a:ext cx="8416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Real-Time GW-BSE Investigation on Spin-Valley Exciton Dynamics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12757" y="2396509"/>
            <a:ext cx="582962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 Zhao</a:t>
            </a:r>
          </a:p>
          <a:p>
            <a:pPr algn="ctr"/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University of Science and Technology, China (USTC)</a:t>
            </a:r>
          </a:p>
          <a:p>
            <a:pPr algn="ctr"/>
            <a:endParaRPr lang="en-US" altLang="zh-CN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68333" y="4355220"/>
            <a:ext cx="2855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VISTA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Seminor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Seminor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25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10/14/2021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56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5921" y="284958"/>
            <a:ext cx="7900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Adiabatic Representation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5459" r="18311" b="8666"/>
          <a:stretch/>
        </p:blipFill>
        <p:spPr>
          <a:xfrm>
            <a:off x="3222841" y="2371875"/>
            <a:ext cx="5389324" cy="396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9690" b="78880"/>
          <a:stretch/>
        </p:blipFill>
        <p:spPr>
          <a:xfrm>
            <a:off x="2304016" y="1063289"/>
            <a:ext cx="7742305" cy="5760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78825" y="176199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C00000"/>
                </a:solidFill>
              </a:rPr>
              <a:t>Diagonalize</a:t>
            </a:r>
            <a:r>
              <a:rPr lang="en-US" altLang="zh-CN" dirty="0" smtClean="0">
                <a:solidFill>
                  <a:srgbClr val="C00000"/>
                </a:solidFill>
              </a:rPr>
              <a:t> the BSE Hamiltonian to get the exciton basis sets  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1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969" y="226083"/>
            <a:ext cx="6164551" cy="23041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765" y="2512030"/>
            <a:ext cx="6489001" cy="4165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91205" y="2415924"/>
            <a:ext cx="351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Exciton-phonon interaction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Non-adiabatic coupling for exciton 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87149" y="1786859"/>
            <a:ext cx="1365176" cy="51633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06829" y="2530250"/>
            <a:ext cx="1365176" cy="51633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>
                <a:spLocks noChangeAspect="1"/>
              </p:cNvSpPr>
              <p:nvPr/>
            </p:nvSpPr>
            <p:spPr>
              <a:xfrm>
                <a:off x="6303173" y="627026"/>
                <a:ext cx="4414075" cy="494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l-GR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begChr m:val="⟨"/>
                          <m:endChr m:val="⟩"/>
                          <m:ctrlPr>
                            <a:rPr lang="el-GR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f>
                            <m:fPr>
                              <m:ctrlPr>
                                <a:rPr lang="el-GR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l-G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zh-CN" altLang="el-G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73" y="627026"/>
                <a:ext cx="4414075" cy="494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7745632" y="110565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Single particle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79437" y="508339"/>
            <a:ext cx="1152128" cy="6133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65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1249600" y="171203"/>
            <a:ext cx="9368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dirty="0">
                <a:ea typeface="宋体" panose="02010600030101010101" pitchFamily="2" charset="-122"/>
              </a:rPr>
              <a:t>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Exciton with Spin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66" y="1219747"/>
            <a:ext cx="6604876" cy="30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6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1305018" y="212725"/>
            <a:ext cx="9368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Exciton dynamics with SOC</a:t>
            </a:r>
            <a:endParaRPr lang="zh-CN" altLang="en-US" sz="3200" b="1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43" y="1132850"/>
            <a:ext cx="6355576" cy="216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722" y="3565525"/>
            <a:ext cx="7456018" cy="2592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72698" y="3274189"/>
            <a:ext cx="30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Screened coulomb </a:t>
            </a:r>
            <a:r>
              <a:rPr lang="en-US" altLang="zh-CN" b="1" dirty="0" err="1" smtClean="0">
                <a:solidFill>
                  <a:srgbClr val="C00000"/>
                </a:solidFill>
              </a:rPr>
              <a:t>interaciton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40650" y="4285605"/>
            <a:ext cx="2168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Exchange interaction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5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489323" y="1771551"/>
                <a:ext cx="2968625" cy="89090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dirty="0" smtClean="0"/>
                  <a:t>TDDFT</a:t>
                </a:r>
                <a:endParaRPr lang="en-US" altLang="zh-CN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𝝏𝝍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𝓗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zh-CN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altLang="zh-CN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323" y="1771551"/>
                <a:ext cx="2968625" cy="890905"/>
              </a:xfrm>
              <a:prstGeom prst="rect">
                <a:avLst/>
              </a:prstGeom>
              <a:blipFill rotWithShape="0">
                <a:blip r:embed="rId2"/>
                <a:stretch>
                  <a:fillRect t="-33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009140" y="3211830"/>
                <a:ext cx="3943350" cy="89090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/>
                  <a:t>Real-time - BSE</a:t>
                </a:r>
                <a:endParaRPr lang="en-US" altLang="zh-CN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𝝏𝝍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sub>
                          </m:sSub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𝓗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zh-CN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𝝍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140" y="3211830"/>
                <a:ext cx="3943350" cy="890905"/>
              </a:xfrm>
              <a:prstGeom prst="rect">
                <a:avLst/>
              </a:prstGeom>
              <a:blipFill rotWithShape="0">
                <a:blip r:embed="rId3"/>
                <a:stretch>
                  <a:fillRect t="-33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下箭头 5"/>
          <p:cNvSpPr/>
          <p:nvPr/>
        </p:nvSpPr>
        <p:spPr>
          <a:xfrm>
            <a:off x="3824605" y="2741295"/>
            <a:ext cx="412750" cy="422275"/>
          </a:xfrm>
          <a:prstGeom prst="downArrow">
            <a:avLst/>
          </a:prstGeom>
          <a:gradFill>
            <a:gsLst>
              <a:gs pos="92000">
                <a:srgbClr val="0000FF"/>
              </a:gs>
              <a:gs pos="100000">
                <a:srgbClr val="034373"/>
              </a:gs>
            </a:gsLst>
            <a:lin ang="16200000"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2133600" cy="365125"/>
          </a:xfrm>
        </p:spPr>
        <p:txBody>
          <a:bodyPr/>
          <a:lstStyle/>
          <a:p>
            <a:fld id="{7CE8CDAF-82F5-48B1-94DA-61C027BB28F0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007824" y="1311613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Single-particle 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27683" y="4092571"/>
            <a:ext cx="160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two-particle</a:t>
            </a:r>
            <a:endParaRPr lang="zh-CN" altLang="en-US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91995" y="4653280"/>
            <a:ext cx="8733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Many-body interaction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Coulomb and exchange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Exciton-phonon interaction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real-time BSE + molecular dynamics 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Spin orbital coupling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adiabatic and </a:t>
            </a:r>
            <a:r>
              <a:rPr lang="en-US" altLang="zh-CN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diabatic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representation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Nonadiabatic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surface hopping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179" y="1249268"/>
            <a:ext cx="4953657" cy="227937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608085" y="3528643"/>
            <a:ext cx="2197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Spin orbital coupling </a:t>
            </a:r>
            <a:endParaRPr lang="zh-CN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2145921" y="284958"/>
            <a:ext cx="7900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Realization of </a:t>
            </a:r>
            <a:r>
              <a:rPr lang="en-US" altLang="zh-CN" sz="3200" b="1" i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GW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+ Real-Time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BSE 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1958206" y="438557"/>
            <a:ext cx="86737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Workflow of Real-Time GW-BSE NAMD </a:t>
            </a:r>
            <a:endParaRPr lang="zh-CN" altLang="en-US" sz="3200" b="1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2966120" y="1316446"/>
            <a:ext cx="6017729" cy="5040000"/>
            <a:chOff x="2059675" y="910841"/>
            <a:chExt cx="6447566" cy="5400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675" y="910841"/>
              <a:ext cx="6447566" cy="5400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551274" y="2934587"/>
              <a:ext cx="723013" cy="404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5372988" y="2934587"/>
              <a:ext cx="506818" cy="404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/>
            <p:cNvSpPr/>
            <p:nvPr/>
          </p:nvSpPr>
          <p:spPr>
            <a:xfrm>
              <a:off x="6453963" y="2934587"/>
              <a:ext cx="652129" cy="404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/>
            <p:cNvSpPr/>
            <p:nvPr/>
          </p:nvSpPr>
          <p:spPr>
            <a:xfrm>
              <a:off x="7386082" y="2934587"/>
              <a:ext cx="630864" cy="404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5321245" y="3965946"/>
              <a:ext cx="630864" cy="404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/>
            <p:cNvSpPr/>
            <p:nvPr/>
          </p:nvSpPr>
          <p:spPr>
            <a:xfrm>
              <a:off x="5372988" y="4997305"/>
              <a:ext cx="630864" cy="343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/>
            <p:cNvSpPr/>
            <p:nvPr/>
          </p:nvSpPr>
          <p:spPr>
            <a:xfrm>
              <a:off x="6475227" y="5163201"/>
              <a:ext cx="744279" cy="354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96831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1403766" y="212142"/>
            <a:ext cx="93844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400" dirty="0">
                <a:ea typeface="宋体" panose="02010600030101010101" pitchFamily="2" charset="-122"/>
              </a:rPr>
              <a:t>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Fast </a:t>
            </a:r>
            <a:r>
              <a:rPr lang="en-US" altLang="zh-CN" sz="3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Intervalley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Bright </a:t>
            </a:r>
            <a:r>
              <a:rPr lang="en-US" altLang="zh-CN" sz="3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Exciton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Scattering in Transition Metal </a:t>
            </a:r>
            <a:r>
              <a:rPr lang="en-US" altLang="zh-CN" sz="3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Dichalcogenide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00" b="37118"/>
          <a:stretch>
            <a:fillRect/>
          </a:stretch>
        </p:blipFill>
        <p:spPr>
          <a:xfrm>
            <a:off x="2340130" y="1665743"/>
            <a:ext cx="2392045" cy="27076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764945" y="1637803"/>
            <a:ext cx="7102475" cy="3065145"/>
            <a:chOff x="2551" y="3132"/>
            <a:chExt cx="11185" cy="482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12"/>
            <a:stretch>
              <a:fillRect/>
            </a:stretch>
          </p:blipFill>
          <p:spPr>
            <a:xfrm>
              <a:off x="7000" y="3132"/>
              <a:ext cx="6737" cy="453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551" y="7377"/>
              <a:ext cx="480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/>
                <a:t>K</a:t>
              </a:r>
              <a:endParaRPr lang="zh-CN" altLang="en-US" i="1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141" y="7371"/>
              <a:ext cx="571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/>
                <a:t>K’</a:t>
              </a:r>
              <a:endParaRPr lang="zh-CN" altLang="en-US" i="1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400" y="7214"/>
              <a:ext cx="480" cy="58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/>
                <a:t>K</a:t>
              </a:r>
              <a:endParaRPr lang="zh-CN" altLang="en-US" i="1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978" y="7214"/>
              <a:ext cx="571" cy="58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/>
                <a:t>K’</a:t>
              </a:r>
              <a:endParaRPr lang="zh-CN" altLang="en-US" i="1" dirty="0"/>
            </a:p>
          </p:txBody>
        </p:sp>
        <p:sp>
          <p:nvSpPr>
            <p:cNvPr id="10" name="右箭头 9"/>
            <p:cNvSpPr/>
            <p:nvPr/>
          </p:nvSpPr>
          <p:spPr>
            <a:xfrm>
              <a:off x="9574" y="4833"/>
              <a:ext cx="1588" cy="525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44" y="4140"/>
              <a:ext cx="153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</a:rPr>
                <a:t>&lt; 5 </a:t>
              </a:r>
              <a:r>
                <a:rPr lang="en-US" altLang="zh-CN" sz="2400" b="1" i="1" dirty="0" err="1" smtClean="0">
                  <a:solidFill>
                    <a:srgbClr val="FF0000"/>
                  </a:solidFill>
                </a:rPr>
                <a:t>ps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54449" y="4763066"/>
            <a:ext cx="9774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0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ntervalley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bright exciton scattering requires the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spin flip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momentum transition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of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both electron and hole </a:t>
            </a:r>
          </a:p>
          <a:p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Puzzle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how can such </a:t>
            </a:r>
            <a:r>
              <a:rPr lang="en-US" altLang="zh-CN" sz="20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intervalley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bright exciton happen within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several picoseconds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8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3BA-C4F5-4C88-95FE-E08EBAA678B7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1039087" y="379655"/>
            <a:ext cx="101138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 of the Dielectric Function Approximation</a:t>
            </a:r>
            <a:endParaRPr lang="zh-CN" altLang="en-US" sz="3200" b="1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85" y="1188367"/>
            <a:ext cx="5279430" cy="432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32059" y="5732303"/>
            <a:ext cx="1052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dielectric function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b="1" i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GW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QP correction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almost 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does not change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with the structure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95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58"/>
          <a:stretch/>
        </p:blipFill>
        <p:spPr>
          <a:xfrm>
            <a:off x="-70047" y="1383905"/>
            <a:ext cx="7621901" cy="2160000"/>
          </a:xfrm>
          <a:prstGeom prst="rect">
            <a:avLst/>
          </a:prstGeom>
        </p:spPr>
      </p:pic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1012159" y="175692"/>
            <a:ext cx="101676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Time Dependent Quasi-Particle Energies and Optical Band Gap of MoS</a:t>
            </a:r>
            <a:r>
              <a:rPr lang="en-US" altLang="zh-CN" sz="32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7" b="32612"/>
          <a:stretch/>
        </p:blipFill>
        <p:spPr>
          <a:xfrm>
            <a:off x="-296066" y="4324526"/>
            <a:ext cx="7722900" cy="216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61989" y="3596903"/>
            <a:ext cx="28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Electron-phonon interaction</a:t>
            </a:r>
            <a:endParaRPr lang="zh-CN" alt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2561989" y="6403015"/>
            <a:ext cx="277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Exciton-phonon interaction</a:t>
            </a:r>
            <a:endParaRPr lang="zh-CN" altLang="en-US" b="1" dirty="0"/>
          </a:p>
        </p:txBody>
      </p:sp>
      <p:grpSp>
        <p:nvGrpSpPr>
          <p:cNvPr id="7" name="Group 5"/>
          <p:cNvGrpSpPr/>
          <p:nvPr/>
        </p:nvGrpSpPr>
        <p:grpSpPr>
          <a:xfrm>
            <a:off x="7738853" y="1538140"/>
            <a:ext cx="1246182" cy="1215000"/>
            <a:chOff x="6513520" y="3249160"/>
            <a:chExt cx="1661576" cy="1620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3249160"/>
              <a:ext cx="1658880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59478" b="18297"/>
            <a:stretch>
              <a:fillRect/>
            </a:stretch>
          </p:blipFill>
          <p:spPr bwMode="auto">
            <a:xfrm>
              <a:off x="6513520" y="3789040"/>
              <a:ext cx="165888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8"/>
            <p:cNvSpPr/>
            <p:nvPr/>
          </p:nvSpPr>
          <p:spPr>
            <a:xfrm>
              <a:off x="6732240" y="4149080"/>
              <a:ext cx="136815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1" name="TextBox 12"/>
          <p:cNvSpPr txBox="1"/>
          <p:nvPr/>
        </p:nvSpPr>
        <p:spPr>
          <a:xfrm>
            <a:off x="7675266" y="2187766"/>
            <a:ext cx="168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</a:t>
            </a:r>
            <a:r>
              <a:rPr lang="en-US" altLang="zh-CN" sz="1400" b="1" baseline="-25000" dirty="0"/>
              <a:t>1</a:t>
            </a:r>
            <a:r>
              <a:rPr lang="en-US" altLang="zh-CN" sz="1400" b="1" dirty="0"/>
              <a:t> mode ~400 cm</a:t>
            </a:r>
            <a:r>
              <a:rPr lang="en-US" altLang="zh-CN" sz="1400" b="1" baseline="30000" dirty="0"/>
              <a:t>-1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t="15546" b="62229"/>
          <a:stretch>
            <a:fillRect/>
          </a:stretch>
        </p:blipFill>
        <p:spPr bwMode="auto">
          <a:xfrm>
            <a:off x="9364355" y="1727937"/>
            <a:ext cx="1244160" cy="27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0"/>
          <p:cNvCxnSpPr/>
          <p:nvPr/>
        </p:nvCxnSpPr>
        <p:spPr>
          <a:xfrm>
            <a:off x="9850409" y="2051973"/>
            <a:ext cx="37804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2"/>
          <p:cNvSpPr txBox="1"/>
          <p:nvPr/>
        </p:nvSpPr>
        <p:spPr>
          <a:xfrm>
            <a:off x="9448364" y="2177278"/>
            <a:ext cx="1645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LA mode ~180 cm</a:t>
            </a:r>
            <a:r>
              <a:rPr lang="en-US" altLang="zh-CN" sz="1400" b="1" baseline="30000" dirty="0"/>
              <a:t>-1</a:t>
            </a:r>
          </a:p>
        </p:txBody>
      </p:sp>
      <p:grpSp>
        <p:nvGrpSpPr>
          <p:cNvPr id="15" name="Group 5"/>
          <p:cNvGrpSpPr/>
          <p:nvPr/>
        </p:nvGrpSpPr>
        <p:grpSpPr>
          <a:xfrm>
            <a:off x="7675266" y="2869336"/>
            <a:ext cx="1246182" cy="1215000"/>
            <a:chOff x="6513520" y="3249160"/>
            <a:chExt cx="1661576" cy="16200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3249160"/>
              <a:ext cx="1658880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59478" b="18297"/>
            <a:stretch>
              <a:fillRect/>
            </a:stretch>
          </p:blipFill>
          <p:spPr bwMode="auto">
            <a:xfrm>
              <a:off x="6513520" y="3789040"/>
              <a:ext cx="165888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8"/>
            <p:cNvSpPr/>
            <p:nvPr/>
          </p:nvSpPr>
          <p:spPr>
            <a:xfrm>
              <a:off x="6732240" y="4149080"/>
              <a:ext cx="136815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9" name="TextBox 12"/>
          <p:cNvSpPr txBox="1"/>
          <p:nvPr/>
        </p:nvSpPr>
        <p:spPr>
          <a:xfrm>
            <a:off x="7595998" y="3518815"/>
            <a:ext cx="1748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</a:t>
            </a:r>
            <a:r>
              <a:rPr lang="en-US" altLang="zh-CN" sz="1400" b="1" baseline="-25000" dirty="0"/>
              <a:t>1</a:t>
            </a:r>
            <a:r>
              <a:rPr lang="en-US" altLang="zh-CN" sz="1400" b="1" dirty="0"/>
              <a:t> mode ~400 cm</a:t>
            </a:r>
            <a:r>
              <a:rPr lang="en-US" altLang="zh-CN" sz="1400" b="1" baseline="30000" dirty="0"/>
              <a:t>-1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t="15546" b="62229"/>
          <a:stretch>
            <a:fillRect/>
          </a:stretch>
        </p:blipFill>
        <p:spPr bwMode="auto">
          <a:xfrm>
            <a:off x="9300768" y="3059133"/>
            <a:ext cx="1244160" cy="27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10"/>
          <p:cNvCxnSpPr/>
          <p:nvPr/>
        </p:nvCxnSpPr>
        <p:spPr>
          <a:xfrm>
            <a:off x="9786822" y="3383169"/>
            <a:ext cx="37804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12"/>
          <p:cNvSpPr txBox="1"/>
          <p:nvPr/>
        </p:nvSpPr>
        <p:spPr>
          <a:xfrm>
            <a:off x="9384777" y="3508475"/>
            <a:ext cx="1709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LA mode ~180 cm</a:t>
            </a:r>
            <a:r>
              <a:rPr lang="en-US" altLang="zh-CN" sz="1400" b="1" baseline="30000" dirty="0"/>
              <a:t>-1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073684" y="3028814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+</a:t>
            </a:r>
            <a:endParaRPr lang="zh-CN" altLang="en-US" sz="135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 t="66019"/>
          <a:stretch/>
        </p:blipFill>
        <p:spPr>
          <a:xfrm>
            <a:off x="6872403" y="4317879"/>
            <a:ext cx="3212701" cy="2160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522095" y="5257636"/>
            <a:ext cx="204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Time-dependent absorption spectrum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653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1290340" y="386854"/>
            <a:ext cx="96113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Exciton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Dynamics in MoS</a:t>
            </a:r>
            <a:r>
              <a:rPr lang="en-US" altLang="zh-CN" sz="3200" b="1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64"/>
          <a:stretch/>
        </p:blipFill>
        <p:spPr>
          <a:xfrm>
            <a:off x="1602949" y="5248329"/>
            <a:ext cx="7823450" cy="1224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64" r="91895"/>
          <a:stretch/>
        </p:blipFill>
        <p:spPr>
          <a:xfrm>
            <a:off x="6716793" y="2500361"/>
            <a:ext cx="487520" cy="941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76764" r="48569"/>
          <a:stretch/>
        </p:blipFill>
        <p:spPr>
          <a:xfrm>
            <a:off x="7812632" y="1427053"/>
            <a:ext cx="1077686" cy="941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t="76764" r="83494"/>
          <a:stretch/>
        </p:blipFill>
        <p:spPr>
          <a:xfrm>
            <a:off x="8086952" y="2467776"/>
            <a:ext cx="529046" cy="9410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2" t="76764" r="74970"/>
          <a:stretch/>
        </p:blipFill>
        <p:spPr>
          <a:xfrm>
            <a:off x="8086953" y="3508499"/>
            <a:ext cx="561703" cy="94104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V="1">
            <a:off x="7301388" y="2368094"/>
            <a:ext cx="511244" cy="487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endCxn id="11" idx="1"/>
          </p:cNvCxnSpPr>
          <p:nvPr/>
        </p:nvCxnSpPr>
        <p:spPr>
          <a:xfrm flipV="1">
            <a:off x="7325112" y="2938296"/>
            <a:ext cx="76184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7301388" y="3144894"/>
            <a:ext cx="511244" cy="53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473698" y="2939506"/>
            <a:ext cx="6751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~1 </a:t>
            </a:r>
            <a:r>
              <a:rPr lang="en-US" altLang="zh-CN" sz="135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zh-CN" altLang="en-US" sz="13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2726207">
            <a:off x="7174168" y="3419263"/>
            <a:ext cx="5557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~1 </a:t>
            </a:r>
            <a:r>
              <a:rPr lang="en-US" altLang="zh-CN" sz="1350" dirty="0" err="1"/>
              <a:t>ps</a:t>
            </a:r>
            <a:endParaRPr lang="zh-CN" altLang="en-US" sz="1350" dirty="0"/>
          </a:p>
        </p:txBody>
      </p:sp>
      <p:sp>
        <p:nvSpPr>
          <p:cNvPr id="21" name="文本框 20"/>
          <p:cNvSpPr txBox="1"/>
          <p:nvPr/>
        </p:nvSpPr>
        <p:spPr>
          <a:xfrm rot="19054710">
            <a:off x="7176659" y="2342813"/>
            <a:ext cx="6039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~40 fs</a:t>
            </a:r>
            <a:endParaRPr lang="zh-CN" altLang="en-US" sz="1350" dirty="0"/>
          </a:p>
        </p:txBody>
      </p:sp>
      <p:grpSp>
        <p:nvGrpSpPr>
          <p:cNvPr id="8" name="组合 7"/>
          <p:cNvGrpSpPr/>
          <p:nvPr/>
        </p:nvGrpSpPr>
        <p:grpSpPr>
          <a:xfrm>
            <a:off x="1460336" y="1309979"/>
            <a:ext cx="4855538" cy="3600000"/>
            <a:chOff x="1720784" y="1241897"/>
            <a:chExt cx="4855538" cy="3600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356"/>
            <a:stretch/>
          </p:blipFill>
          <p:spPr>
            <a:xfrm>
              <a:off x="1720784" y="1241897"/>
              <a:ext cx="4855538" cy="360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3828844" y="1457698"/>
              <a:ext cx="2309360" cy="17882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49" t="3968" r="4359" b="77691"/>
            <a:stretch/>
          </p:blipFill>
          <p:spPr>
            <a:xfrm>
              <a:off x="3885056" y="1601897"/>
              <a:ext cx="1970526" cy="1440000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9082449" y="2476631"/>
            <a:ext cx="256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Bright Exciton transition happens in several </a:t>
            </a:r>
            <a:r>
              <a:rPr lang="en-US" altLang="zh-CN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69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13248" y="192307"/>
            <a:ext cx="9054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Excited Carrier Dynamics in Solar Energy Conversion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35893" y="4871890"/>
            <a:ext cx="236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Photovoltaics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69748" y="5507355"/>
            <a:ext cx="5200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hot carrier relaxation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electron-hole recombination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interfacial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charge transfer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29" y="1715346"/>
            <a:ext cx="5189487" cy="2880000"/>
          </a:xfrm>
          <a:prstGeom prst="rect">
            <a:avLst/>
          </a:prstGeom>
        </p:spPr>
      </p:pic>
      <p:pic>
        <p:nvPicPr>
          <p:cNvPr id="21" name="Picture 8" descr="Fig 3 nsf ren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7557" y="1715346"/>
            <a:ext cx="342698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本框 21"/>
          <p:cNvSpPr txBox="1"/>
          <p:nvPr/>
        </p:nvSpPr>
        <p:spPr>
          <a:xfrm>
            <a:off x="7377247" y="4871890"/>
            <a:ext cx="252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Photocatalysis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en-US" altLang="zh-CN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76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2" r="50145"/>
          <a:stretch/>
        </p:blipFill>
        <p:spPr>
          <a:xfrm>
            <a:off x="2097073" y="2806905"/>
            <a:ext cx="3479502" cy="1620000"/>
          </a:xfrm>
          <a:prstGeom prst="rect">
            <a:avLst/>
          </a:prstGeom>
        </p:spPr>
      </p:pic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204401" y="285090"/>
            <a:ext cx="11783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Exchange Interaction Induced Bright </a:t>
            </a:r>
            <a:r>
              <a:rPr lang="en-US" altLang="zh-CN" sz="3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Exciton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Scattering</a:t>
            </a:r>
            <a:endParaRPr lang="zh-CN" altLang="en-US" sz="3200" b="1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8480" y="1784426"/>
            <a:ext cx="825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Single particle dynamics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e-</a:t>
            </a:r>
            <a:r>
              <a:rPr lang="en-US" altLang="zh-CN" i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ph</a:t>
            </a:r>
            <a:endParaRPr lang="en-US" altLang="zh-CN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Exciton dynamics: </a:t>
            </a:r>
            <a:r>
              <a:rPr lang="en-US" altLang="zh-CN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</a:t>
            </a:r>
            <a:r>
              <a:rPr lang="en-US" altLang="zh-CN" i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en-US" altLang="zh-CN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en-US" altLang="zh-CN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e-h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Coulomb)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en-US" altLang="zh-CN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en-US" altLang="zh-CN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e-h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exchange)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66183" y="1334185"/>
            <a:ext cx="525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Nonadiabatic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Coupling Elements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4" t="61402"/>
          <a:stretch/>
        </p:blipFill>
        <p:spPr>
          <a:xfrm>
            <a:off x="2097073" y="4447926"/>
            <a:ext cx="3516558" cy="16200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90" y="2774622"/>
            <a:ext cx="3430429" cy="334660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55962" y="6259408"/>
            <a:ext cx="808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Bright Exciton transition is induced by </a:t>
            </a:r>
            <a:r>
              <a:rPr lang="en-US" altLang="zh-CN" b="1" i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e-h 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exchange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interaction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45526" y="3087584"/>
            <a:ext cx="3245923" cy="1939637"/>
            <a:chOff x="4045526" y="3087584"/>
            <a:chExt cx="3245923" cy="1939637"/>
          </a:xfrm>
        </p:grpSpPr>
        <p:sp>
          <p:nvSpPr>
            <p:cNvPr id="3" name="矩形 2"/>
            <p:cNvSpPr/>
            <p:nvPr/>
          </p:nvSpPr>
          <p:spPr>
            <a:xfrm>
              <a:off x="6954982" y="3851564"/>
              <a:ext cx="336467" cy="117565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45526" y="3087584"/>
              <a:ext cx="340427" cy="324593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291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6" b="38115"/>
          <a:stretch/>
        </p:blipFill>
        <p:spPr>
          <a:xfrm>
            <a:off x="6775269" y="1899386"/>
            <a:ext cx="4443887" cy="3600000"/>
          </a:xfrm>
          <a:prstGeom prst="rect">
            <a:avLst/>
          </a:prstGeom>
        </p:spPr>
      </p:pic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1744702" y="443253"/>
            <a:ext cx="87025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Single Particle Picture</a:t>
            </a:r>
            <a:endParaRPr lang="zh-CN" altLang="en-US" sz="3200" b="1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10" y="1580875"/>
            <a:ext cx="4428199" cy="4320000"/>
          </a:xfrm>
          <a:prstGeom prst="rect">
            <a:avLst/>
          </a:prstGeom>
        </p:spPr>
      </p:pic>
      <p:sp>
        <p:nvSpPr>
          <p:cNvPr id="5" name="乘号 4"/>
          <p:cNvSpPr/>
          <p:nvPr/>
        </p:nvSpPr>
        <p:spPr>
          <a:xfrm>
            <a:off x="1540796" y="3555694"/>
            <a:ext cx="385355" cy="28738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6" name="乘号 5"/>
          <p:cNvSpPr/>
          <p:nvPr/>
        </p:nvSpPr>
        <p:spPr>
          <a:xfrm>
            <a:off x="2125112" y="3920016"/>
            <a:ext cx="385355" cy="28738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7" name="乘号 6"/>
          <p:cNvSpPr/>
          <p:nvPr/>
        </p:nvSpPr>
        <p:spPr>
          <a:xfrm>
            <a:off x="2317790" y="3389623"/>
            <a:ext cx="385355" cy="28738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8" name="乘号 7"/>
          <p:cNvSpPr/>
          <p:nvPr/>
        </p:nvSpPr>
        <p:spPr>
          <a:xfrm>
            <a:off x="3259905" y="3597183"/>
            <a:ext cx="385355" cy="28738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9" name="椭圆 8"/>
          <p:cNvSpPr/>
          <p:nvPr/>
        </p:nvSpPr>
        <p:spPr>
          <a:xfrm>
            <a:off x="1185828" y="1491174"/>
            <a:ext cx="4757771" cy="1988443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椭圆 9"/>
          <p:cNvSpPr/>
          <p:nvPr/>
        </p:nvSpPr>
        <p:spPr>
          <a:xfrm>
            <a:off x="9619239" y="2133682"/>
            <a:ext cx="431074" cy="176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2" name="椭圆 11"/>
          <p:cNvSpPr/>
          <p:nvPr/>
        </p:nvSpPr>
        <p:spPr>
          <a:xfrm>
            <a:off x="9619239" y="2563838"/>
            <a:ext cx="431074" cy="176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椭圆 12"/>
          <p:cNvSpPr/>
          <p:nvPr/>
        </p:nvSpPr>
        <p:spPr>
          <a:xfrm>
            <a:off x="10326035" y="2133682"/>
            <a:ext cx="431074" cy="176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4" name="椭圆 13"/>
          <p:cNvSpPr/>
          <p:nvPr/>
        </p:nvSpPr>
        <p:spPr>
          <a:xfrm>
            <a:off x="10302708" y="2601161"/>
            <a:ext cx="431074" cy="176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1" name="文本框 10"/>
          <p:cNvSpPr txBox="1"/>
          <p:nvPr/>
        </p:nvSpPr>
        <p:spPr>
          <a:xfrm>
            <a:off x="2753899" y="5870819"/>
            <a:ext cx="683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Spin particle picture: </a:t>
            </a:r>
            <a:r>
              <a:rPr lang="en-US" altLang="zh-CN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photoexcited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hole keeps in K valley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0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973459" y="286829"/>
            <a:ext cx="10720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400" dirty="0">
                <a:ea typeface="宋体" panose="02010600030101010101" pitchFamily="2" charset="-122"/>
              </a:rPr>
              <a:t>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Ultrafast Charge Transfer at TMD </a:t>
            </a:r>
            <a:r>
              <a:rPr lang="en-US" altLang="zh-CN" sz="3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Heterostructure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9418375" y="1481464"/>
            <a:ext cx="1661576" cy="1620000"/>
            <a:chOff x="6513520" y="3249160"/>
            <a:chExt cx="1661576" cy="1620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6216" y="3249160"/>
              <a:ext cx="1658880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59478" b="18297"/>
            <a:stretch>
              <a:fillRect/>
            </a:stretch>
          </p:blipFill>
          <p:spPr bwMode="auto">
            <a:xfrm>
              <a:off x="6513520" y="3789040"/>
              <a:ext cx="165888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/>
            <p:nvPr/>
          </p:nvSpPr>
          <p:spPr>
            <a:xfrm>
              <a:off x="6732240" y="4149080"/>
              <a:ext cx="136815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9706407" y="234730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A</a:t>
            </a:r>
            <a:r>
              <a:rPr lang="en-US" altLang="zh-CN" b="1" baseline="-25000" dirty="0" smtClean="0"/>
              <a:t>1</a:t>
            </a:r>
            <a:r>
              <a:rPr lang="en-US" altLang="zh-CN" b="1" dirty="0" smtClean="0"/>
              <a:t> mode</a:t>
            </a:r>
          </a:p>
          <a:p>
            <a:r>
              <a:rPr lang="en-US" altLang="zh-CN" b="1" dirty="0" smtClean="0"/>
              <a:t> ~400 cm</a:t>
            </a:r>
            <a:r>
              <a:rPr lang="en-US" altLang="zh-CN" b="1" baseline="30000" dirty="0" smtClean="0"/>
              <a:t>-1</a:t>
            </a:r>
          </a:p>
          <a:p>
            <a:r>
              <a:rPr lang="en-US" altLang="zh-CN" b="1" dirty="0" smtClean="0"/>
              <a:t> T=83 </a:t>
            </a:r>
            <a:r>
              <a:rPr lang="en-US" altLang="zh-CN" b="1" dirty="0" err="1" smtClean="0"/>
              <a:t>fs</a:t>
            </a:r>
            <a:endParaRPr lang="zh-CN" altLang="en-US" b="1" baseline="30000" dirty="0"/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1150646" y="1051624"/>
            <a:ext cx="8075742" cy="4320000"/>
            <a:chOff x="2293750" y="944048"/>
            <a:chExt cx="5394917" cy="2885932"/>
          </a:xfrm>
        </p:grpSpPr>
        <p:pic>
          <p:nvPicPr>
            <p:cNvPr id="10" name="Picture 2" descr="fig3"/>
            <p:cNvPicPr>
              <a:picLocks noChangeAspect="1" noChangeArrowheads="1"/>
            </p:cNvPicPr>
            <p:nvPr/>
          </p:nvPicPr>
          <p:blipFill>
            <a:blip r:embed="rId3" cstate="print"/>
            <a:srcRect b="53289"/>
            <a:stretch>
              <a:fillRect/>
            </a:stretch>
          </p:blipFill>
          <p:spPr bwMode="auto">
            <a:xfrm>
              <a:off x="2293750" y="944048"/>
              <a:ext cx="5394917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fig3"/>
            <p:cNvPicPr>
              <a:picLocks noChangeAspect="1" noChangeArrowheads="1"/>
            </p:cNvPicPr>
            <p:nvPr/>
          </p:nvPicPr>
          <p:blipFill>
            <a:blip r:embed="rId3" cstate="print"/>
            <a:srcRect l="8530" t="89895" r="46624" b="1962"/>
            <a:stretch>
              <a:fillRect/>
            </a:stretch>
          </p:blipFill>
          <p:spPr bwMode="auto">
            <a:xfrm>
              <a:off x="2756427" y="3392040"/>
              <a:ext cx="2412000" cy="437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fig3"/>
            <p:cNvPicPr>
              <a:picLocks noChangeAspect="1" noChangeArrowheads="1"/>
            </p:cNvPicPr>
            <p:nvPr/>
          </p:nvPicPr>
          <p:blipFill>
            <a:blip r:embed="rId3" cstate="print"/>
            <a:srcRect l="8530" t="89895" r="46624" b="1962"/>
            <a:stretch>
              <a:fillRect/>
            </a:stretch>
          </p:blipFill>
          <p:spPr bwMode="auto">
            <a:xfrm>
              <a:off x="5168387" y="3392040"/>
              <a:ext cx="2412000" cy="437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文本框 13"/>
          <p:cNvSpPr txBox="1"/>
          <p:nvPr/>
        </p:nvSpPr>
        <p:spPr>
          <a:xfrm>
            <a:off x="1959033" y="5955372"/>
            <a:ext cx="4703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Q. Zheng, et.al. </a:t>
            </a:r>
            <a:r>
              <a:rPr lang="en-US" altLang="zh-CN" i="1" dirty="0" smtClean="0"/>
              <a:t>Nano Lett. </a:t>
            </a:r>
            <a:r>
              <a:rPr lang="en-US" altLang="zh-CN" b="1" dirty="0"/>
              <a:t>17</a:t>
            </a:r>
            <a:r>
              <a:rPr lang="en-US" altLang="zh-CN" dirty="0"/>
              <a:t>, 6435-6442 (2017)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101" y="3743854"/>
            <a:ext cx="220695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1399284" y="212142"/>
            <a:ext cx="9384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400" dirty="0">
                <a:ea typeface="宋体" panose="02010600030101010101" pitchFamily="2" charset="-122"/>
              </a:rPr>
              <a:t>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Different Stacking of MoSe</a:t>
            </a:r>
            <a:r>
              <a:rPr lang="en-US" altLang="zh-CN" sz="3200" b="1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/WSe</a:t>
            </a:r>
            <a:r>
              <a:rPr lang="en-US" altLang="zh-CN" sz="3200" b="1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95" y="1485060"/>
            <a:ext cx="10671568" cy="4320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537012" y="1525581"/>
            <a:ext cx="7617491" cy="2929935"/>
            <a:chOff x="2537012" y="1525581"/>
            <a:chExt cx="7617491" cy="2929935"/>
          </a:xfrm>
        </p:grpSpPr>
        <p:sp>
          <p:nvSpPr>
            <p:cNvPr id="4" name="文本框 3"/>
            <p:cNvSpPr txBox="1"/>
            <p:nvPr/>
          </p:nvSpPr>
          <p:spPr>
            <a:xfrm>
              <a:off x="2537012" y="1525581"/>
              <a:ext cx="7505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FF0000"/>
                  </a:solidFill>
                </a:rPr>
                <a:t>×</a:t>
              </a:r>
              <a:endParaRPr lang="zh-CN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403977" y="3686075"/>
              <a:ext cx="7505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FF0000"/>
                  </a:solidFill>
                </a:rPr>
                <a:t>×</a:t>
              </a:r>
              <a:endParaRPr lang="zh-CN" altLang="en-US" sz="4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34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1399284" y="212142"/>
            <a:ext cx="9384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400" dirty="0">
                <a:ea typeface="宋体" panose="02010600030101010101" pitchFamily="2" charset="-122"/>
              </a:rPr>
              <a:t>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Band Structure of MoSe</a:t>
            </a:r>
            <a:r>
              <a:rPr lang="en-US" altLang="zh-CN" sz="3200" b="1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/WSe</a:t>
            </a:r>
            <a:r>
              <a:rPr lang="en-US" altLang="zh-CN" sz="3200" b="1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1" r="50877" b="66675"/>
          <a:stretch/>
        </p:blipFill>
        <p:spPr>
          <a:xfrm>
            <a:off x="767752" y="985055"/>
            <a:ext cx="2757605" cy="21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69188" r="50500"/>
          <a:stretch/>
        </p:blipFill>
        <p:spPr>
          <a:xfrm>
            <a:off x="7814057" y="1202537"/>
            <a:ext cx="3005415" cy="216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9936" t="1" b="66753"/>
          <a:stretch/>
        </p:blipFill>
        <p:spPr>
          <a:xfrm>
            <a:off x="3962401" y="985055"/>
            <a:ext cx="2816966" cy="216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33150" r="51223" b="34824"/>
          <a:stretch/>
        </p:blipFill>
        <p:spPr>
          <a:xfrm>
            <a:off x="787907" y="3922058"/>
            <a:ext cx="2737450" cy="20753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49495" t="33011" b="34547"/>
          <a:stretch/>
        </p:blipFill>
        <p:spPr>
          <a:xfrm>
            <a:off x="3818207" y="3988991"/>
            <a:ext cx="2834419" cy="21022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5689" r="31423" b="50747"/>
          <a:stretch/>
        </p:blipFill>
        <p:spPr>
          <a:xfrm>
            <a:off x="1109191" y="5503714"/>
            <a:ext cx="1781468" cy="108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69669" b="50228"/>
          <a:stretch/>
        </p:blipFill>
        <p:spPr>
          <a:xfrm>
            <a:off x="4320988" y="5653648"/>
            <a:ext cx="1625803" cy="108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3179" t="52884" r="66117"/>
          <a:stretch/>
        </p:blipFill>
        <p:spPr>
          <a:xfrm>
            <a:off x="4501589" y="2727949"/>
            <a:ext cx="1738590" cy="108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37560" t="52357" r="33206"/>
          <a:stretch/>
        </p:blipFill>
        <p:spPr>
          <a:xfrm>
            <a:off x="1399284" y="2727949"/>
            <a:ext cx="1637031" cy="108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50939" t="69188"/>
          <a:stretch/>
        </p:blipFill>
        <p:spPr>
          <a:xfrm>
            <a:off x="7892499" y="4033648"/>
            <a:ext cx="297873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1209814" y="225570"/>
            <a:ext cx="9384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400" dirty="0"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xciton Dynamics at MoSe</a:t>
            </a:r>
            <a:r>
              <a:rPr lang="en-US" altLang="zh-CN" sz="3200" b="1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/WSe</a:t>
            </a:r>
            <a:r>
              <a:rPr lang="en-US" altLang="zh-CN" sz="3200" b="1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69188" r="50500" b="21175"/>
          <a:stretch/>
        </p:blipFill>
        <p:spPr>
          <a:xfrm>
            <a:off x="1297493" y="5057360"/>
            <a:ext cx="3005415" cy="67556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98058" y="1364343"/>
            <a:ext cx="4543155" cy="1758248"/>
            <a:chOff x="663587" y="2182904"/>
            <a:chExt cx="4543155" cy="175824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/>
            <a:srcRect t="26542" b="52052"/>
            <a:stretch/>
          </p:blipFill>
          <p:spPr>
            <a:xfrm>
              <a:off x="663587" y="2182904"/>
              <a:ext cx="4543155" cy="1440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/>
            <a:srcRect t="91973" b="3163"/>
            <a:stretch/>
          </p:blipFill>
          <p:spPr>
            <a:xfrm>
              <a:off x="663587" y="3613940"/>
              <a:ext cx="4543155" cy="327212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716742" y="101920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100 K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801036" y="99501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300 K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737404" y="3173675"/>
            <a:ext cx="4608000" cy="1793466"/>
            <a:chOff x="737404" y="3173675"/>
            <a:chExt cx="4608000" cy="179346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/>
            <a:srcRect t="48256" b="30093"/>
            <a:stretch/>
          </p:blipFill>
          <p:spPr>
            <a:xfrm>
              <a:off x="737404" y="3173675"/>
              <a:ext cx="4603809" cy="1476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/>
            <a:srcRect t="91834" b="3600"/>
            <a:stretch/>
          </p:blipFill>
          <p:spPr>
            <a:xfrm>
              <a:off x="737404" y="4655632"/>
              <a:ext cx="4608000" cy="311509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/>
          <a:srcRect t="3943" b="74833"/>
          <a:stretch/>
        </p:blipFill>
        <p:spPr>
          <a:xfrm>
            <a:off x="5994271" y="995011"/>
            <a:ext cx="4476346" cy="137526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/>
          <a:srcRect t="92036" b="2879"/>
          <a:stretch/>
        </p:blipFill>
        <p:spPr>
          <a:xfrm>
            <a:off x="5994271" y="2370280"/>
            <a:ext cx="4476346" cy="32951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994271" y="3679665"/>
            <a:ext cx="4476346" cy="1721709"/>
            <a:chOff x="5994271" y="3219696"/>
            <a:chExt cx="4476346" cy="172170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/>
            <a:srcRect t="48177" b="30466"/>
            <a:stretch/>
          </p:blipFill>
          <p:spPr>
            <a:xfrm>
              <a:off x="5994271" y="3219696"/>
              <a:ext cx="4476346" cy="1383957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/>
            <a:srcRect t="92036" b="2879"/>
            <a:stretch/>
          </p:blipFill>
          <p:spPr>
            <a:xfrm>
              <a:off x="5994271" y="4611891"/>
              <a:ext cx="4476346" cy="329514"/>
            </a:xfrm>
            <a:prstGeom prst="rect">
              <a:avLst/>
            </a:prstGeom>
          </p:spPr>
        </p:pic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50939" t="90263"/>
          <a:stretch/>
        </p:blipFill>
        <p:spPr>
          <a:xfrm>
            <a:off x="6805104" y="2699794"/>
            <a:ext cx="2978731" cy="682534"/>
          </a:xfrm>
          <a:prstGeom prst="rect">
            <a:avLst/>
          </a:prstGeom>
        </p:spPr>
      </p:pic>
      <p:sp>
        <p:nvSpPr>
          <p:cNvPr id="14" name="下弧形箭头 13"/>
          <p:cNvSpPr/>
          <p:nvPr/>
        </p:nvSpPr>
        <p:spPr>
          <a:xfrm>
            <a:off x="7463481" y="3252180"/>
            <a:ext cx="634314" cy="1301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下弧形箭头 24"/>
          <p:cNvSpPr/>
          <p:nvPr/>
        </p:nvSpPr>
        <p:spPr>
          <a:xfrm rot="20729421" flipV="1">
            <a:off x="8390238" y="2657722"/>
            <a:ext cx="634314" cy="152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下弧形箭头 25"/>
          <p:cNvSpPr/>
          <p:nvPr/>
        </p:nvSpPr>
        <p:spPr>
          <a:xfrm rot="1255094" flipH="1" flipV="1">
            <a:off x="7606279" y="2642299"/>
            <a:ext cx="621957" cy="13838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/>
          <a:srcRect l="50939" t="90263"/>
          <a:stretch/>
        </p:blipFill>
        <p:spPr>
          <a:xfrm>
            <a:off x="6805104" y="5562443"/>
            <a:ext cx="2978731" cy="682534"/>
          </a:xfrm>
          <a:prstGeom prst="rect">
            <a:avLst/>
          </a:prstGeom>
        </p:spPr>
      </p:pic>
      <p:sp>
        <p:nvSpPr>
          <p:cNvPr id="28" name="下弧形箭头 27"/>
          <p:cNvSpPr/>
          <p:nvPr/>
        </p:nvSpPr>
        <p:spPr>
          <a:xfrm>
            <a:off x="7463481" y="6179903"/>
            <a:ext cx="634314" cy="1301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/>
          <a:srcRect l="22516" t="28599" r="53192" b="63519"/>
          <a:stretch/>
        </p:blipFill>
        <p:spPr>
          <a:xfrm>
            <a:off x="7178055" y="1197303"/>
            <a:ext cx="919740" cy="432000"/>
          </a:xfrm>
          <a:prstGeom prst="rect">
            <a:avLst/>
          </a:prstGeom>
        </p:spPr>
      </p:pic>
      <p:sp>
        <p:nvSpPr>
          <p:cNvPr id="30" name="下弧形箭头 29"/>
          <p:cNvSpPr/>
          <p:nvPr/>
        </p:nvSpPr>
        <p:spPr>
          <a:xfrm rot="1255094" flipH="1" flipV="1">
            <a:off x="7570235" y="5546158"/>
            <a:ext cx="621957" cy="13838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下弧形箭头 30"/>
          <p:cNvSpPr/>
          <p:nvPr/>
        </p:nvSpPr>
        <p:spPr>
          <a:xfrm rot="20729421" flipV="1">
            <a:off x="8526163" y="5516719"/>
            <a:ext cx="634314" cy="152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上箭头 31"/>
          <p:cNvSpPr/>
          <p:nvPr/>
        </p:nvSpPr>
        <p:spPr>
          <a:xfrm>
            <a:off x="7465733" y="5754389"/>
            <a:ext cx="45719" cy="15755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215294" y="6329608"/>
            <a:ext cx="113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Electron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097795" y="6329608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Hole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283501" y="1846542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100 K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9122312" y="1755742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300 K</a:t>
            </a:r>
            <a:endParaRPr lang="zh-CN" altLang="en-US" dirty="0"/>
          </a:p>
        </p:txBody>
      </p:sp>
      <p:sp>
        <p:nvSpPr>
          <p:cNvPr id="37" name="下弧形箭头 36"/>
          <p:cNvSpPr/>
          <p:nvPr/>
        </p:nvSpPr>
        <p:spPr>
          <a:xfrm flipH="1" flipV="1">
            <a:off x="2111965" y="5791014"/>
            <a:ext cx="1363019" cy="2046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下弧形箭头 37"/>
          <p:cNvSpPr/>
          <p:nvPr/>
        </p:nvSpPr>
        <p:spPr>
          <a:xfrm>
            <a:off x="2141203" y="6108056"/>
            <a:ext cx="1333781" cy="2215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1209814" y="225570"/>
            <a:ext cx="10453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400" dirty="0">
                <a:ea typeface="宋体" panose="02010600030101010101" pitchFamily="2" charset="-122"/>
              </a:rPr>
              <a:t>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Mechanism of Exciton Dynamics at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MoSe</a:t>
            </a:r>
            <a:r>
              <a:rPr lang="en-US" altLang="zh-CN" sz="3200" b="1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/WSe</a:t>
            </a:r>
            <a:r>
              <a:rPr lang="en-US" altLang="zh-CN" sz="3200" b="1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8" y="1302788"/>
            <a:ext cx="4967133" cy="252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8" y="4089629"/>
            <a:ext cx="4988167" cy="252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39914" y="2693773"/>
            <a:ext cx="30802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E-</a:t>
            </a:r>
            <a:r>
              <a:rPr lang="en-US" altLang="zh-CN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ph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and SOC</a:t>
            </a:r>
          </a:p>
          <a:p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Coulomb Interaction (W)</a:t>
            </a:r>
          </a:p>
          <a:p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Exchange Interaction (v)</a:t>
            </a: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7139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61191" y="496030"/>
            <a:ext cx="526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3200" b="1" baseline="-2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7448" y="5909730"/>
            <a:ext cx="6455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X. Jiang, Q. Zheng, Z. Lan, W. A. </a:t>
            </a:r>
            <a:r>
              <a:rPr lang="en-US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Saidi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X. Ren and J. Zhao* </a:t>
            </a:r>
            <a:r>
              <a:rPr lang="en-US" altLang="zh-CN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Sci. Adv. ,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 eabf3759, (2021)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 descr="Xiang Ji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313" y="479671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10173723" y="5940509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Xiang Jiang</a:t>
            </a: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蒋翔</a:t>
            </a:r>
          </a:p>
        </p:txBody>
      </p:sp>
      <p:pic>
        <p:nvPicPr>
          <p:cNvPr id="14338" name="Picture 2" descr="Hefei-NAM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903" y="2712635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440335" y="1427110"/>
                <a:ext cx="2968625" cy="89090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dirty="0" smtClean="0"/>
                  <a:t>TDDFT</a:t>
                </a:r>
                <a:endParaRPr lang="en-US" altLang="zh-CN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𝝏𝝍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𝓗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zh-CN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altLang="zh-CN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335" y="1427110"/>
                <a:ext cx="2968625" cy="890905"/>
              </a:xfrm>
              <a:prstGeom prst="rect">
                <a:avLst/>
              </a:prstGeom>
              <a:blipFill>
                <a:blip r:embed="rId5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960152" y="2867389"/>
                <a:ext cx="3943350" cy="89090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/>
                  <a:t>Real-time - BSE</a:t>
                </a:r>
                <a:endParaRPr lang="en-US" altLang="zh-CN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𝝏𝝍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sub>
                          </m:sSub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𝓗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zh-CN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𝝍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52" y="2867389"/>
                <a:ext cx="3943350" cy="890905"/>
              </a:xfrm>
              <a:prstGeom prst="rect">
                <a:avLst/>
              </a:prstGeom>
              <a:blipFill>
                <a:blip r:embed="rId6"/>
                <a:stretch>
                  <a:fillRect t="-2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下箭头 12"/>
          <p:cNvSpPr/>
          <p:nvPr/>
        </p:nvSpPr>
        <p:spPr>
          <a:xfrm>
            <a:off x="2775617" y="2396854"/>
            <a:ext cx="412750" cy="422275"/>
          </a:xfrm>
          <a:prstGeom prst="downArrow">
            <a:avLst/>
          </a:prstGeom>
          <a:gradFill>
            <a:gsLst>
              <a:gs pos="92000">
                <a:srgbClr val="0000FF"/>
              </a:gs>
              <a:gs pos="100000">
                <a:srgbClr val="034373"/>
              </a:gs>
            </a:gsLst>
            <a:lin ang="16200000"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4" name="文本框 13"/>
          <p:cNvSpPr txBox="1"/>
          <p:nvPr/>
        </p:nvSpPr>
        <p:spPr>
          <a:xfrm>
            <a:off x="1958836" y="967172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Single-particle 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78695" y="3748130"/>
            <a:ext cx="160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two-particle</a:t>
            </a:r>
            <a:endParaRPr lang="zh-CN" altLang="en-US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0152" y="4404617"/>
            <a:ext cx="4084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Many-body interaction</a:t>
            </a: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Exciton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-phonon interaction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Spin orbital coupling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Nonadiabatic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effects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2"/>
          <a:stretch>
            <a:fillRect/>
          </a:stretch>
        </p:blipFill>
        <p:spPr>
          <a:xfrm>
            <a:off x="6779417" y="1402888"/>
            <a:ext cx="2673413" cy="1800000"/>
          </a:xfrm>
          <a:prstGeom prst="rect">
            <a:avLst/>
          </a:prstGeom>
        </p:spPr>
      </p:pic>
      <p:sp>
        <p:nvSpPr>
          <p:cNvPr id="27" name="右箭头 26"/>
          <p:cNvSpPr/>
          <p:nvPr/>
        </p:nvSpPr>
        <p:spPr>
          <a:xfrm>
            <a:off x="7702123" y="1944823"/>
            <a:ext cx="828000" cy="25200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6571" y="3312841"/>
            <a:ext cx="220695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217715" y="402651"/>
            <a:ext cx="117565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Future work based on </a:t>
            </a:r>
            <a:r>
              <a:rPr lang="en-US" altLang="zh-CN" sz="3200" b="1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GW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en-US" altLang="zh-CN" sz="3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rt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-BSE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NAMD Simulation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6818" y="1592752"/>
            <a:ext cx="43760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Exciton Lifetime</a:t>
            </a:r>
          </a:p>
          <a:p>
            <a:pPr marL="192881" indent="-192881">
              <a:buFont typeface="Wingdings" panose="05000000000000000000" pitchFamily="2" charset="2"/>
              <a:buChar char="ü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92881" indent="-192881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Hot exciton Relaxation</a:t>
            </a:r>
          </a:p>
          <a:p>
            <a:pPr marL="192881" indent="-192881">
              <a:buFont typeface="Wingdings" panose="05000000000000000000" pitchFamily="2" charset="2"/>
              <a:buChar char="ü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92881" indent="-192881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Exciton transition</a:t>
            </a: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at interface</a:t>
            </a: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via spin valley</a:t>
            </a: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bright-to-dark</a:t>
            </a: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…</a:t>
            </a:r>
          </a:p>
          <a:p>
            <a:pPr marL="192881" indent="-192881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Exciton-Phonon Interaction</a:t>
            </a:r>
          </a:p>
          <a:p>
            <a:pPr marL="192881" indent="-192881">
              <a:buFont typeface="Wingdings" panose="05000000000000000000" pitchFamily="2" charset="2"/>
              <a:buChar char="ü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92881" indent="-192881">
              <a:buFont typeface="Wingdings" panose="05000000000000000000" pitchFamily="2" charset="2"/>
              <a:buChar char="ü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Exciton-Polaron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interaction</a:t>
            </a:r>
          </a:p>
          <a:p>
            <a:pPr marL="192881" indent="-192881">
              <a:buFont typeface="Wingdings" panose="05000000000000000000" pitchFamily="2" charset="2"/>
              <a:buChar char="ü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34087" r="48166" b="32612"/>
          <a:stretch/>
        </p:blipFill>
        <p:spPr>
          <a:xfrm>
            <a:off x="5872915" y="1187580"/>
            <a:ext cx="4354285" cy="2880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05007" y="4067580"/>
            <a:ext cx="483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Several thousands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r>
              <a:rPr lang="en-US" altLang="zh-CN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exciton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energies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from </a:t>
            </a:r>
            <a:r>
              <a:rPr lang="en-US" altLang="zh-CN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GW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+ 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rt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-BSE NAMD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05007" y="4983957"/>
            <a:ext cx="483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Machine learning for 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excited state potential energy surface 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05007" y="5809291"/>
            <a:ext cx="483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Photocatalysis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8204615" y="4713911"/>
            <a:ext cx="233059" cy="270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8204615" y="5602579"/>
            <a:ext cx="233059" cy="270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9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ourcedb.qibebt.cas.cn/yw/zjrc/201108/P020160616593923339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79" y="1195487"/>
            <a:ext cx="80898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qcc.ustc.edu.cn/renxg/uploads/160826/1-160R61415303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73" y="351051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2"/>
          <p:cNvSpPr txBox="1"/>
          <p:nvPr/>
        </p:nvSpPr>
        <p:spPr>
          <a:xfrm>
            <a:off x="6378279" y="2405770"/>
            <a:ext cx="15376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5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Zhenggang</a:t>
            </a:r>
            <a:r>
              <a:rPr lang="en-US" altLang="zh-CN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5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Lan</a:t>
            </a:r>
          </a:p>
          <a:p>
            <a:pPr algn="ctr"/>
            <a:r>
              <a:rPr lang="zh-CN" altLang="en-US" sz="135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兰峥岗</a:t>
            </a:r>
            <a:endParaRPr lang="en-US" altLang="zh-CN" sz="13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77925" y="2833805"/>
            <a:ext cx="23441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50" dirty="0"/>
              <a:t>South China Normal University</a:t>
            </a:r>
          </a:p>
          <a:p>
            <a:pPr algn="ctr"/>
            <a:r>
              <a:rPr lang="en-US" altLang="zh-CN" sz="1350" dirty="0">
                <a:solidFill>
                  <a:srgbClr val="C00000"/>
                </a:solidFill>
              </a:rPr>
              <a:t>Surface hopping</a:t>
            </a:r>
            <a:endParaRPr lang="zh-CN" altLang="en-US" sz="1350" dirty="0">
              <a:solidFill>
                <a:srgbClr val="C00000"/>
              </a:solidFill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5854357" y="4676009"/>
            <a:ext cx="13068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5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Xingguo</a:t>
            </a:r>
            <a:r>
              <a:rPr lang="en-US" altLang="zh-CN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Ren</a:t>
            </a:r>
          </a:p>
          <a:p>
            <a:pPr algn="ctr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</a:t>
            </a:r>
            <a:r>
              <a:rPr lang="zh-CN" altLang="en-US" sz="135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新国</a:t>
            </a:r>
            <a:endParaRPr lang="en-US" altLang="zh-CN" sz="13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11253" y="5158499"/>
            <a:ext cx="7930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50" dirty="0"/>
              <a:t>USTC</a:t>
            </a:r>
          </a:p>
          <a:p>
            <a:pPr algn="ctr"/>
            <a:r>
              <a:rPr lang="en-US" altLang="zh-CN" sz="1350" dirty="0">
                <a:solidFill>
                  <a:srgbClr val="C00000"/>
                </a:solidFill>
              </a:rPr>
              <a:t>GW+BSE</a:t>
            </a:r>
            <a:endParaRPr lang="zh-CN" altLang="en-US" sz="1350" dirty="0">
              <a:solidFill>
                <a:srgbClr val="C00000"/>
              </a:solidFill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5302759" y="6041608"/>
            <a:ext cx="490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Collaborators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Image result for Wissam Said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r="13120"/>
          <a:stretch/>
        </p:blipFill>
        <p:spPr bwMode="auto">
          <a:xfrm>
            <a:off x="8553822" y="1181442"/>
            <a:ext cx="8100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/>
          <p:cNvSpPr txBox="1"/>
          <p:nvPr/>
        </p:nvSpPr>
        <p:spPr>
          <a:xfrm>
            <a:off x="8296572" y="2652287"/>
            <a:ext cx="13245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50" dirty="0"/>
              <a:t>U. Pitt</a:t>
            </a:r>
          </a:p>
          <a:p>
            <a:pPr algn="ctr"/>
            <a:r>
              <a:rPr lang="en-US" altLang="zh-CN" sz="1350" dirty="0">
                <a:solidFill>
                  <a:srgbClr val="C00000"/>
                </a:solidFill>
              </a:rPr>
              <a:t>DFT calculations</a:t>
            </a:r>
            <a:endParaRPr lang="zh-CN" altLang="en-US" sz="1350" dirty="0">
              <a:solidFill>
                <a:srgbClr val="C00000"/>
              </a:solidFill>
            </a:endParaRPr>
          </a:p>
        </p:txBody>
      </p:sp>
      <p:sp>
        <p:nvSpPr>
          <p:cNvPr id="26" name="文本框 2"/>
          <p:cNvSpPr txBox="1"/>
          <p:nvPr/>
        </p:nvSpPr>
        <p:spPr>
          <a:xfrm>
            <a:off x="8176443" y="2423307"/>
            <a:ext cx="15648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5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Wissam</a:t>
            </a:r>
            <a:r>
              <a:rPr lang="en-US" altLang="zh-CN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A. </a:t>
            </a:r>
            <a:r>
              <a:rPr lang="en-US" altLang="zh-CN" sz="135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Saidi</a:t>
            </a:r>
            <a:endParaRPr lang="en-US" altLang="zh-CN" sz="13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6" name="Picture 8" descr="Image result for Jinlong Ya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3" r="13825"/>
          <a:stretch/>
        </p:blipFill>
        <p:spPr bwMode="auto">
          <a:xfrm>
            <a:off x="8936019" y="3510512"/>
            <a:ext cx="85578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 2"/>
          <p:cNvSpPr txBox="1"/>
          <p:nvPr/>
        </p:nvSpPr>
        <p:spPr>
          <a:xfrm>
            <a:off x="8721616" y="4673225"/>
            <a:ext cx="12961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5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Jinlong</a:t>
            </a:r>
            <a:r>
              <a:rPr lang="en-US" altLang="zh-CN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Yang</a:t>
            </a:r>
          </a:p>
          <a:p>
            <a:pPr algn="ctr"/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杨金龙</a:t>
            </a:r>
            <a:endParaRPr lang="en-US" altLang="zh-CN" sz="13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536924" y="5091959"/>
            <a:ext cx="166744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50" dirty="0"/>
              <a:t>USTC</a:t>
            </a:r>
          </a:p>
          <a:p>
            <a:pPr algn="ctr"/>
            <a:r>
              <a:rPr lang="en-US" altLang="zh-CN" sz="1350" dirty="0" err="1"/>
              <a:t>Ph.D</a:t>
            </a:r>
            <a:r>
              <a:rPr lang="en-US" altLang="zh-CN" sz="1350" dirty="0"/>
              <a:t> advisor</a:t>
            </a:r>
          </a:p>
          <a:p>
            <a:pPr algn="ctr"/>
            <a:r>
              <a:rPr lang="en-US" altLang="zh-CN" sz="1350" dirty="0">
                <a:solidFill>
                  <a:srgbClr val="C00000"/>
                </a:solidFill>
              </a:rPr>
              <a:t>Discussion &amp; support</a:t>
            </a:r>
          </a:p>
        </p:txBody>
      </p:sp>
      <p:pic>
        <p:nvPicPr>
          <p:cNvPr id="13314" name="Picture 2" descr="Hrvoje Petek | Physics &amp; Astronomy | University of Pittsburgh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16343"/>
          <a:stretch/>
        </p:blipFill>
        <p:spPr bwMode="auto">
          <a:xfrm>
            <a:off x="7479633" y="3548972"/>
            <a:ext cx="93244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本框 2"/>
          <p:cNvSpPr txBox="1"/>
          <p:nvPr/>
        </p:nvSpPr>
        <p:spPr>
          <a:xfrm>
            <a:off x="7339437" y="4710856"/>
            <a:ext cx="13086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5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Hrvoje</a:t>
            </a:r>
            <a:r>
              <a:rPr lang="en-US" altLang="zh-CN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5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Petek</a:t>
            </a:r>
            <a:endParaRPr lang="en-US" altLang="zh-CN" sz="13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477831" y="4984111"/>
            <a:ext cx="1063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50" dirty="0" smtClean="0"/>
              <a:t>U. Pitt</a:t>
            </a:r>
            <a:endParaRPr lang="en-US" altLang="zh-CN" sz="1350" dirty="0"/>
          </a:p>
          <a:p>
            <a:pPr algn="ctr"/>
            <a:r>
              <a:rPr lang="en-US" altLang="zh-CN" sz="1350" dirty="0">
                <a:solidFill>
                  <a:srgbClr val="C00000"/>
                </a:solidFill>
              </a:rPr>
              <a:t>Experiments</a:t>
            </a:r>
          </a:p>
        </p:txBody>
      </p:sp>
      <p:pic>
        <p:nvPicPr>
          <p:cNvPr id="33" name="Picture 2" descr="http://staff.ustc.edu.cn/~zhaojin/img/test/test_002_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70" y="1239522"/>
            <a:ext cx="7087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lick for bigger version of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60" y="1374522"/>
            <a:ext cx="167567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lick for bigger version of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07" y="1385970"/>
            <a:ext cx="11875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lick for bigger version of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15" y="2890517"/>
            <a:ext cx="1370250" cy="9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lick for bigger version of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26" y="2890517"/>
            <a:ext cx="1417974" cy="9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/>
          <p:cNvSpPr txBox="1"/>
          <p:nvPr/>
        </p:nvSpPr>
        <p:spPr>
          <a:xfrm>
            <a:off x="1348609" y="2399869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2011</a:t>
            </a:r>
            <a:endParaRPr lang="zh-CN" altLang="en-US" sz="1350" dirty="0"/>
          </a:p>
        </p:txBody>
      </p:sp>
      <p:sp>
        <p:nvSpPr>
          <p:cNvPr id="41" name="文本框 40"/>
          <p:cNvSpPr txBox="1"/>
          <p:nvPr/>
        </p:nvSpPr>
        <p:spPr>
          <a:xfrm>
            <a:off x="2825059" y="2399869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2013</a:t>
            </a:r>
            <a:endParaRPr lang="zh-CN" altLang="en-US" sz="1350" dirty="0"/>
          </a:p>
        </p:txBody>
      </p:sp>
      <p:sp>
        <p:nvSpPr>
          <p:cNvPr id="42" name="文本框 41"/>
          <p:cNvSpPr txBox="1"/>
          <p:nvPr/>
        </p:nvSpPr>
        <p:spPr>
          <a:xfrm>
            <a:off x="4521879" y="2399869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2015</a:t>
            </a:r>
            <a:endParaRPr lang="zh-CN" altLang="en-US" sz="1350" dirty="0"/>
          </a:p>
        </p:txBody>
      </p:sp>
      <p:sp>
        <p:nvSpPr>
          <p:cNvPr id="43" name="文本框 42"/>
          <p:cNvSpPr txBox="1"/>
          <p:nvPr/>
        </p:nvSpPr>
        <p:spPr>
          <a:xfrm>
            <a:off x="1691262" y="3950472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2016</a:t>
            </a:r>
            <a:endParaRPr lang="zh-CN" altLang="en-US" sz="1350" dirty="0"/>
          </a:p>
        </p:txBody>
      </p:sp>
      <p:sp>
        <p:nvSpPr>
          <p:cNvPr id="44" name="文本框 43"/>
          <p:cNvSpPr txBox="1"/>
          <p:nvPr/>
        </p:nvSpPr>
        <p:spPr>
          <a:xfrm>
            <a:off x="3395135" y="3950472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2017</a:t>
            </a:r>
            <a:endParaRPr lang="zh-CN" altLang="en-US" sz="1350" dirty="0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08" y="4541511"/>
            <a:ext cx="1082003" cy="108000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577131" y="5643246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2019</a:t>
            </a:r>
            <a:endParaRPr lang="zh-CN" altLang="en-US" sz="135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24" y="4541511"/>
            <a:ext cx="1418375" cy="945000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3434648" y="5643246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2020</a:t>
            </a:r>
            <a:endParaRPr lang="zh-CN" altLang="en-US" sz="1350" dirty="0"/>
          </a:p>
        </p:txBody>
      </p:sp>
      <p:sp>
        <p:nvSpPr>
          <p:cNvPr id="48" name="TextBox 16"/>
          <p:cNvSpPr txBox="1">
            <a:spLocks noChangeArrowheads="1"/>
          </p:cNvSpPr>
          <p:nvPr/>
        </p:nvSpPr>
        <p:spPr bwMode="auto">
          <a:xfrm>
            <a:off x="217715" y="402651"/>
            <a:ext cx="117565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Acknowledgement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2"/>
          <p:cNvSpPr txBox="1"/>
          <p:nvPr/>
        </p:nvSpPr>
        <p:spPr>
          <a:xfrm>
            <a:off x="401150" y="6043580"/>
            <a:ext cx="490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</a:rPr>
              <a:t>My Group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73BA-C4F5-4C88-95FE-E08EBAA678B7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08" y="1987230"/>
            <a:ext cx="3564531" cy="324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59" y="1908555"/>
            <a:ext cx="4608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032315" y="2445235"/>
                <a:ext cx="1599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);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315" y="2445235"/>
                <a:ext cx="159941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1685966" y="5325235"/>
            <a:ext cx="4292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Time-dependent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dynamics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sz="24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Nonadiabatic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effects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11677" y="5509900"/>
            <a:ext cx="3602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Different interactions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89647" y="4274003"/>
            <a:ext cx="154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</a:t>
            </a:r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</a:t>
            </a:r>
            <a:r>
              <a:rPr lang="en-US" altLang="zh-CN" b="1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ph</a:t>
            </a:r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coupling</a:t>
            </a: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8132" y="4406823"/>
            <a:ext cx="1440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Spin-orbital Coupling</a:t>
            </a:r>
            <a:endParaRPr lang="zh-CN" altLang="en-US" sz="16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82701" y="2124306"/>
            <a:ext cx="137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</a:t>
            </a:r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-h interaction</a:t>
            </a: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1596772" y="270260"/>
            <a:ext cx="905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Challenges for </a:t>
            </a:r>
            <a:r>
              <a:rPr lang="en-US" altLang="zh-CN" sz="3200" b="1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Ab Initio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Calculations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72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Valleytronics in thermoelectric materials | npj Quantum Materi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95" y="3142437"/>
            <a:ext cx="164254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Photovoltaic cell - Energy Educ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/>
          <a:stretch/>
        </p:blipFill>
        <p:spPr bwMode="auto">
          <a:xfrm>
            <a:off x="6757664" y="1629914"/>
            <a:ext cx="1701668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hotocatalytic scheme of the production of hydrogen or environmental remediation using TiO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9389" r="2712" b="9244"/>
          <a:stretch/>
        </p:blipFill>
        <p:spPr bwMode="auto">
          <a:xfrm>
            <a:off x="2661903" y="2466396"/>
            <a:ext cx="2668979" cy="87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30"/>
          <p:cNvSpPr/>
          <p:nvPr/>
        </p:nvSpPr>
        <p:spPr bwMode="auto">
          <a:xfrm>
            <a:off x="4372436" y="4043642"/>
            <a:ext cx="1688524" cy="1688524"/>
          </a:xfrm>
          <a:custGeom>
            <a:avLst/>
            <a:gdLst>
              <a:gd name="T0" fmla="*/ 1874 w 2280"/>
              <a:gd name="T1" fmla="*/ 405 h 2279"/>
              <a:gd name="T2" fmla="*/ 406 w 2280"/>
              <a:gd name="T3" fmla="*/ 405 h 2279"/>
              <a:gd name="T4" fmla="*/ 406 w 2280"/>
              <a:gd name="T5" fmla="*/ 1874 h 2279"/>
              <a:gd name="T6" fmla="*/ 1874 w 2280"/>
              <a:gd name="T7" fmla="*/ 1874 h 2279"/>
              <a:gd name="T8" fmla="*/ 1874 w 2280"/>
              <a:gd name="T9" fmla="*/ 405 h 2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0" h="2279">
                <a:moveTo>
                  <a:pt x="1874" y="405"/>
                </a:moveTo>
                <a:cubicBezTo>
                  <a:pt x="1469" y="0"/>
                  <a:pt x="811" y="0"/>
                  <a:pt x="406" y="405"/>
                </a:cubicBezTo>
                <a:cubicBezTo>
                  <a:pt x="0" y="811"/>
                  <a:pt x="0" y="1468"/>
                  <a:pt x="406" y="1874"/>
                </a:cubicBezTo>
                <a:cubicBezTo>
                  <a:pt x="811" y="2279"/>
                  <a:pt x="1469" y="2279"/>
                  <a:pt x="1874" y="1874"/>
                </a:cubicBezTo>
                <a:cubicBezTo>
                  <a:pt x="2280" y="1468"/>
                  <a:pt x="2280" y="811"/>
                  <a:pt x="1874" y="40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流程图: 接点 258"/>
          <p:cNvSpPr/>
          <p:nvPr/>
        </p:nvSpPr>
        <p:spPr>
          <a:xfrm>
            <a:off x="4513499" y="4185400"/>
            <a:ext cx="1406396" cy="1406396"/>
          </a:xfrm>
          <a:prstGeom prst="flowChartConnector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sp>
        <p:nvSpPr>
          <p:cNvPr id="7" name="Freeform 31"/>
          <p:cNvSpPr/>
          <p:nvPr/>
        </p:nvSpPr>
        <p:spPr bwMode="auto">
          <a:xfrm>
            <a:off x="6029331" y="4043642"/>
            <a:ext cx="1688524" cy="1688524"/>
          </a:xfrm>
          <a:custGeom>
            <a:avLst/>
            <a:gdLst>
              <a:gd name="T0" fmla="*/ 1874 w 2279"/>
              <a:gd name="T1" fmla="*/ 405 h 2279"/>
              <a:gd name="T2" fmla="*/ 405 w 2279"/>
              <a:gd name="T3" fmla="*/ 405 h 2279"/>
              <a:gd name="T4" fmla="*/ 405 w 2279"/>
              <a:gd name="T5" fmla="*/ 1874 h 2279"/>
              <a:gd name="T6" fmla="*/ 1874 w 2279"/>
              <a:gd name="T7" fmla="*/ 1874 h 2279"/>
              <a:gd name="T8" fmla="*/ 1874 w 2279"/>
              <a:gd name="T9" fmla="*/ 405 h 2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9" h="2279">
                <a:moveTo>
                  <a:pt x="1874" y="405"/>
                </a:moveTo>
                <a:cubicBezTo>
                  <a:pt x="1468" y="0"/>
                  <a:pt x="811" y="0"/>
                  <a:pt x="405" y="405"/>
                </a:cubicBezTo>
                <a:cubicBezTo>
                  <a:pt x="0" y="811"/>
                  <a:pt x="0" y="1468"/>
                  <a:pt x="405" y="1874"/>
                </a:cubicBezTo>
                <a:cubicBezTo>
                  <a:pt x="811" y="2279"/>
                  <a:pt x="1468" y="2279"/>
                  <a:pt x="1874" y="1874"/>
                </a:cubicBezTo>
                <a:cubicBezTo>
                  <a:pt x="2279" y="1468"/>
                  <a:pt x="2279" y="811"/>
                  <a:pt x="1874" y="40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流程图: 接点 257"/>
          <p:cNvSpPr/>
          <p:nvPr/>
        </p:nvSpPr>
        <p:spPr>
          <a:xfrm>
            <a:off x="6169614" y="4186612"/>
            <a:ext cx="1406396" cy="1406396"/>
          </a:xfrm>
          <a:prstGeom prst="flowChartConnector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sp>
        <p:nvSpPr>
          <p:cNvPr id="9" name="Freeform 29"/>
          <p:cNvSpPr/>
          <p:nvPr/>
        </p:nvSpPr>
        <p:spPr bwMode="auto">
          <a:xfrm>
            <a:off x="5200883" y="2630587"/>
            <a:ext cx="1688524" cy="1688524"/>
          </a:xfrm>
          <a:custGeom>
            <a:avLst/>
            <a:gdLst>
              <a:gd name="T0" fmla="*/ 1874 w 2280"/>
              <a:gd name="T1" fmla="*/ 405 h 2279"/>
              <a:gd name="T2" fmla="*/ 406 w 2280"/>
              <a:gd name="T3" fmla="*/ 405 h 2279"/>
              <a:gd name="T4" fmla="*/ 406 w 2280"/>
              <a:gd name="T5" fmla="*/ 1874 h 2279"/>
              <a:gd name="T6" fmla="*/ 1874 w 2280"/>
              <a:gd name="T7" fmla="*/ 1874 h 2279"/>
              <a:gd name="T8" fmla="*/ 1874 w 2280"/>
              <a:gd name="T9" fmla="*/ 405 h 2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0" h="2279">
                <a:moveTo>
                  <a:pt x="1874" y="405"/>
                </a:moveTo>
                <a:cubicBezTo>
                  <a:pt x="1469" y="0"/>
                  <a:pt x="811" y="0"/>
                  <a:pt x="406" y="405"/>
                </a:cubicBezTo>
                <a:cubicBezTo>
                  <a:pt x="0" y="811"/>
                  <a:pt x="0" y="1468"/>
                  <a:pt x="406" y="1874"/>
                </a:cubicBezTo>
                <a:cubicBezTo>
                  <a:pt x="811" y="2279"/>
                  <a:pt x="1469" y="2279"/>
                  <a:pt x="1874" y="1874"/>
                </a:cubicBezTo>
                <a:cubicBezTo>
                  <a:pt x="2280" y="1468"/>
                  <a:pt x="2280" y="811"/>
                  <a:pt x="1874" y="40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流程图: 接点 255"/>
          <p:cNvSpPr/>
          <p:nvPr/>
        </p:nvSpPr>
        <p:spPr>
          <a:xfrm>
            <a:off x="5341075" y="2773591"/>
            <a:ext cx="1406396" cy="1406396"/>
          </a:xfrm>
          <a:prstGeom prst="flowChartConnector">
            <a:avLst/>
          </a:prstGeom>
          <a:solidFill>
            <a:srgbClr val="1D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sp>
        <p:nvSpPr>
          <p:cNvPr id="11" name="矩形 10"/>
          <p:cNvSpPr/>
          <p:nvPr/>
        </p:nvSpPr>
        <p:spPr>
          <a:xfrm>
            <a:off x="5562114" y="2867433"/>
            <a:ext cx="101557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Single Particle Dynamics  </a:t>
            </a:r>
            <a:endParaRPr 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97475" y="4901179"/>
            <a:ext cx="11114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Exciton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dynamics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33546" y="4875471"/>
            <a:ext cx="97438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Spin Dynamics</a:t>
            </a:r>
            <a:endParaRPr 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0" descr="2D layered perovskite materials poised to improve optoelectronic devices |  Perovskite-Inf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10" y="5051796"/>
            <a:ext cx="179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Direct light–induced spin transfer between different elements in a  spintronic Heusler material via femtosecond laser excitation | Science  Advan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19" y="4374287"/>
            <a:ext cx="139764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3425967" y="3392576"/>
            <a:ext cx="1299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Photocatalysis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98456" y="2696256"/>
            <a:ext cx="123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Photovoltaics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" descr="Hefei-NAMD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90" y="3572091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"/>
          <p:cNvSpPr txBox="1"/>
          <p:nvPr/>
        </p:nvSpPr>
        <p:spPr>
          <a:xfrm>
            <a:off x="1596772" y="270260"/>
            <a:ext cx="9054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Hefei – </a:t>
            </a:r>
            <a:r>
              <a:rPr lang="en-US" altLang="zh-CN" sz="3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Nonadiabatic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Molecular Dynamics</a:t>
            </a:r>
          </a:p>
          <a:p>
            <a:pPr algn="ctr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(Hefei-NAMD) 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778726" y="4523119"/>
            <a:ext cx="1156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valleytronics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856487" y="6148896"/>
            <a:ext cx="1387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optoelectronics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016828" y="5593666"/>
            <a:ext cx="1054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Spintronics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0613" y="6296508"/>
            <a:ext cx="525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http://staff.ustc.edu.cn/~zhaojin/code.html</a:t>
            </a:r>
          </a:p>
        </p:txBody>
      </p:sp>
    </p:spTree>
    <p:extLst>
      <p:ext uri="{BB962C8B-B14F-4D97-AF65-F5344CB8AC3E}">
        <p14:creationId xmlns:p14="http://schemas.microsoft.com/office/powerpoint/2010/main" val="4710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3682" y="1407770"/>
            <a:ext cx="5714894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5038" y="512550"/>
            <a:ext cx="861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Surface Hopping Combined with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TDKS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10411" y="1839818"/>
            <a:ext cx="270030" cy="2160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 4"/>
          <p:cNvSpPr/>
          <p:nvPr/>
        </p:nvSpPr>
        <p:spPr>
          <a:xfrm>
            <a:off x="4685221" y="1803702"/>
            <a:ext cx="432000" cy="29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2116" y="3170122"/>
            <a:ext cx="22081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 err="1"/>
              <a:t>Nonadiabatic</a:t>
            </a:r>
            <a:r>
              <a:rPr lang="en-US" altLang="zh-CN" sz="1350" dirty="0"/>
              <a:t> coupling (NAC)</a:t>
            </a:r>
            <a:endParaRPr lang="zh-CN" altLang="en-US" sz="1350" dirty="0"/>
          </a:p>
        </p:txBody>
      </p:sp>
      <p:sp>
        <p:nvSpPr>
          <p:cNvPr id="7" name="文本框 6"/>
          <p:cNvSpPr txBox="1"/>
          <p:nvPr/>
        </p:nvSpPr>
        <p:spPr>
          <a:xfrm>
            <a:off x="3118318" y="5723387"/>
            <a:ext cx="4729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A. </a:t>
            </a:r>
            <a:r>
              <a:rPr lang="en-US" altLang="zh-CN" b="1" dirty="0" err="1">
                <a:solidFill>
                  <a:srgbClr val="C00000"/>
                </a:solidFill>
              </a:rPr>
              <a:t>Akimov</a:t>
            </a:r>
            <a:r>
              <a:rPr lang="en-US" altLang="zh-CN" b="1" dirty="0">
                <a:solidFill>
                  <a:srgbClr val="C00000"/>
                </a:solidFill>
              </a:rPr>
              <a:t> and O. </a:t>
            </a:r>
            <a:r>
              <a:rPr lang="en-US" altLang="zh-CN" b="1" dirty="0" err="1">
                <a:solidFill>
                  <a:srgbClr val="C00000"/>
                </a:solidFill>
              </a:rPr>
              <a:t>Prezhdo</a:t>
            </a:r>
            <a:r>
              <a:rPr lang="en-US" altLang="zh-CN" b="1" dirty="0">
                <a:solidFill>
                  <a:srgbClr val="C00000"/>
                </a:solidFill>
              </a:rPr>
              <a:t>: </a:t>
            </a:r>
            <a:r>
              <a:rPr lang="en-US" altLang="zh-CN" b="1" dirty="0" err="1">
                <a:solidFill>
                  <a:srgbClr val="C00000"/>
                </a:solidFill>
              </a:rPr>
              <a:t>Pyxaid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>
                <a:solidFill>
                  <a:srgbClr val="C00000"/>
                </a:solidFill>
              </a:rPr>
              <a:t>Q. Zheng, X. Jiang, et. al. J. Zhao: </a:t>
            </a:r>
            <a:r>
              <a:rPr lang="en-US" altLang="zh-CN" b="1" dirty="0" smtClean="0">
                <a:solidFill>
                  <a:srgbClr val="C00000"/>
                </a:solidFill>
              </a:rPr>
              <a:t>Hefei-NAMD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9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2134347" y="389040"/>
            <a:ext cx="792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GW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 BSE to Describe the Exciton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48831" y="4608036"/>
            <a:ext cx="453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70C0"/>
                </a:solidFill>
              </a:rPr>
              <a:t>GW</a:t>
            </a:r>
            <a:r>
              <a:rPr lang="en-US" altLang="zh-CN" sz="2000" b="1" dirty="0" smtClean="0"/>
              <a:t>: self-energy take place of exchange correlation potential </a:t>
            </a:r>
          </a:p>
          <a:p>
            <a:pPr algn="ctr"/>
            <a:r>
              <a:rPr lang="en-US" altLang="zh-CN" sz="2000" b="1" dirty="0" smtClean="0"/>
              <a:t> </a:t>
            </a:r>
          </a:p>
          <a:p>
            <a:pPr algn="ctr"/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Accurate Quasi-particle energies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-2751" t="5450" r="7077" b="-5450"/>
          <a:stretch>
            <a:fillRect/>
          </a:stretch>
        </p:blipFill>
        <p:spPr>
          <a:xfrm>
            <a:off x="2260286" y="1371694"/>
            <a:ext cx="8666832" cy="288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23963" y="4454147"/>
            <a:ext cx="4535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</a:rPr>
              <a:t>Bethe-</a:t>
            </a:r>
            <a:r>
              <a:rPr lang="en-US" altLang="zh-CN" sz="2000" b="1" dirty="0" err="1">
                <a:solidFill>
                  <a:srgbClr val="0070C0"/>
                </a:solidFill>
              </a:rPr>
              <a:t>Salpeter</a:t>
            </a:r>
            <a:r>
              <a:rPr lang="en-US" altLang="zh-CN" sz="2000" b="1" dirty="0">
                <a:solidFill>
                  <a:srgbClr val="0070C0"/>
                </a:solidFill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Equation (BSE)</a:t>
            </a:r>
            <a:r>
              <a:rPr lang="en-US" altLang="zh-CN" sz="2000" b="1" dirty="0" smtClean="0"/>
              <a:t>: Screened Coulomb (</a:t>
            </a:r>
            <a:r>
              <a:rPr lang="en-US" altLang="zh-CN" sz="2000" b="1" i="1" dirty="0" smtClean="0"/>
              <a:t>W</a:t>
            </a:r>
            <a:r>
              <a:rPr lang="en-US" altLang="zh-CN" sz="2000" b="1" dirty="0" smtClean="0"/>
              <a:t>) and exchange (</a:t>
            </a:r>
            <a:r>
              <a:rPr lang="en-US" altLang="zh-CN" sz="2000" b="1" i="1" dirty="0" smtClean="0"/>
              <a:t>v</a:t>
            </a:r>
            <a:r>
              <a:rPr lang="en-US" altLang="zh-CN" sz="2000" b="1" dirty="0" smtClean="0"/>
              <a:t>) interaction of electron and hole </a:t>
            </a:r>
          </a:p>
          <a:p>
            <a:pPr algn="ctr"/>
            <a:endParaRPr lang="en-US" altLang="zh-CN" sz="2000" b="1" dirty="0"/>
          </a:p>
          <a:p>
            <a:pPr algn="ctr"/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Exciton binding energy and wave function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加号 8"/>
          <p:cNvSpPr/>
          <p:nvPr/>
        </p:nvSpPr>
        <p:spPr>
          <a:xfrm>
            <a:off x="5988718" y="5017977"/>
            <a:ext cx="504190" cy="503555"/>
          </a:xfrm>
          <a:prstGeom prst="mathPlus">
            <a:avLst/>
          </a:prstGeom>
          <a:gradFill>
            <a:gsLst>
              <a:gs pos="79000">
                <a:srgbClr val="0000FF"/>
              </a:gs>
              <a:gs pos="100000">
                <a:srgbClr val="0E2557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50" y="1764152"/>
            <a:ext cx="178093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2110458" y="324151"/>
            <a:ext cx="792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Exciton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Dynamics is Important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56615" y="1546394"/>
            <a:ext cx="4682179" cy="3762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Exciton dynamics: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Exciton </a:t>
            </a:r>
            <a:r>
              <a:rPr lang="en-US" altLang="zh-CN" dirty="0"/>
              <a:t>relaxation </a:t>
            </a:r>
          </a:p>
          <a:p>
            <a:endParaRPr lang="en-US" altLang="zh-CN" dirty="0"/>
          </a:p>
          <a:p>
            <a:r>
              <a:rPr lang="en-US" altLang="zh-CN" dirty="0"/>
              <a:t>Bright-to-dark transition</a:t>
            </a:r>
          </a:p>
          <a:p>
            <a:endParaRPr lang="en-US" altLang="zh-CN" dirty="0"/>
          </a:p>
          <a:p>
            <a:r>
              <a:rPr lang="en-US" altLang="zh-CN" dirty="0"/>
              <a:t>Single-to-multi transition</a:t>
            </a:r>
          </a:p>
          <a:p>
            <a:endParaRPr lang="en-US" altLang="zh-CN" dirty="0"/>
          </a:p>
          <a:p>
            <a:r>
              <a:rPr lang="en-US" altLang="zh-CN" dirty="0"/>
              <a:t>Singlet </a:t>
            </a:r>
            <a:r>
              <a:rPr lang="en-US" altLang="zh-CN" dirty="0" smtClean="0"/>
              <a:t>fission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Exciton</a:t>
            </a:r>
            <a:r>
              <a:rPr lang="en-US" altLang="zh-CN" dirty="0"/>
              <a:t> annihilation (radiative and </a:t>
            </a:r>
            <a:r>
              <a:rPr lang="en-US" altLang="zh-CN" dirty="0" err="1"/>
              <a:t>nonradiative</a:t>
            </a:r>
            <a:r>
              <a:rPr lang="en-US" altLang="zh-CN" dirty="0"/>
              <a:t>)</a:t>
            </a:r>
          </a:p>
          <a:p>
            <a:endParaRPr lang="en-US" altLang="zh-CN" sz="1350" dirty="0"/>
          </a:p>
          <a:p>
            <a:r>
              <a:rPr lang="en-US" altLang="zh-CN" sz="1350" dirty="0"/>
              <a:t>…</a:t>
            </a:r>
          </a:p>
          <a:p>
            <a:endParaRPr lang="en-US" altLang="zh-CN" sz="1350" dirty="0"/>
          </a:p>
        </p:txBody>
      </p:sp>
      <p:sp>
        <p:nvSpPr>
          <p:cNvPr id="6" name="文本框 5"/>
          <p:cNvSpPr txBox="1"/>
          <p:nvPr/>
        </p:nvSpPr>
        <p:spPr>
          <a:xfrm>
            <a:off x="1709764" y="5482969"/>
            <a:ext cx="877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10,000 times of GW+BSE calculations are too expensive! 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74422" t="5450" r="7077" b="38222"/>
          <a:stretch/>
        </p:blipFill>
        <p:spPr>
          <a:xfrm>
            <a:off x="928760" y="1546394"/>
            <a:ext cx="37192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5921" y="284958"/>
            <a:ext cx="7900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Realization of </a:t>
            </a:r>
            <a:r>
              <a:rPr lang="en-US" altLang="zh-CN" sz="3200" b="1" i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GW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+ Real-Time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BSE 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589853"/>
              </p:ext>
            </p:extLst>
          </p:nvPr>
        </p:nvGraphicFramePr>
        <p:xfrm>
          <a:off x="4585802" y="1732166"/>
          <a:ext cx="5203637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3" r:id="rId3" imgW="3352800" imgH="279400" progId="Equation.DSMT4">
                  <p:embed/>
                </p:oleObj>
              </mc:Choice>
              <mc:Fallback>
                <p:oleObj r:id="rId3" imgW="33528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802" y="1732166"/>
                        <a:ext cx="5203637" cy="43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1299" y="272726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222885"/>
              </p:ext>
            </p:extLst>
          </p:nvPr>
        </p:nvGraphicFramePr>
        <p:xfrm>
          <a:off x="4095042" y="2470004"/>
          <a:ext cx="6372762" cy="5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4" r:id="rId5" imgW="5054600" imgH="444500" progId="Equation.DSMT4">
                  <p:embed/>
                </p:oleObj>
              </mc:Choice>
              <mc:Fallback>
                <p:oleObj r:id="rId5" imgW="50546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042" y="2470004"/>
                        <a:ext cx="6372762" cy="5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59791" y="379507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269612"/>
              </p:ext>
            </p:extLst>
          </p:nvPr>
        </p:nvGraphicFramePr>
        <p:xfrm>
          <a:off x="4661269" y="3318311"/>
          <a:ext cx="5517002" cy="5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" r:id="rId7" imgW="3860800" imgH="419100" progId="Equation.DSMT4">
                  <p:embed/>
                </p:oleObj>
              </mc:Choice>
              <mc:Fallback>
                <p:oleObj r:id="rId7" imgW="38608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1269" y="3318311"/>
                        <a:ext cx="5517002" cy="5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5739766" y="2440169"/>
            <a:ext cx="919092" cy="32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文本框 13"/>
          <p:cNvSpPr txBox="1"/>
          <p:nvPr/>
        </p:nvSpPr>
        <p:spPr>
          <a:xfrm>
            <a:off x="2059404" y="1785705"/>
            <a:ext cx="218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BSE Hamiltonian: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87923" y="2591675"/>
            <a:ext cx="264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Coulomb Interaction: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34840" y="3418418"/>
            <a:ext cx="269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Exchange Interaction: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98355" y="4554672"/>
            <a:ext cx="4558478" cy="33855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Rigid dielectric </a:t>
            </a:r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during </a:t>
            </a:r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MD</a:t>
            </a:r>
          </a:p>
        </p:txBody>
      </p:sp>
      <p:sp>
        <p:nvSpPr>
          <p:cNvPr id="20" name="矩形 19"/>
          <p:cNvSpPr/>
          <p:nvPr/>
        </p:nvSpPr>
        <p:spPr>
          <a:xfrm>
            <a:off x="1498355" y="5509058"/>
            <a:ext cx="4558478" cy="33855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QP </a:t>
            </a:r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energy: </a:t>
            </a:r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Rigid shift from KS energy  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38112" y="4840808"/>
            <a:ext cx="2835478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10,000 </a:t>
            </a:r>
            <a:r>
              <a:rPr lang="en-US" altLang="zh-CN" b="1" dirty="0" smtClean="0">
                <a:solidFill>
                  <a:srgbClr val="0070C0"/>
                </a:solidFill>
              </a:rPr>
              <a:t>real-time </a:t>
            </a:r>
            <a:r>
              <a:rPr lang="en-US" altLang="zh-CN" b="1" i="1" dirty="0" smtClean="0">
                <a:solidFill>
                  <a:srgbClr val="0070C0"/>
                </a:solidFill>
              </a:rPr>
              <a:t>GW </a:t>
            </a:r>
            <a:r>
              <a:rPr lang="en-US" altLang="zh-CN" b="1" dirty="0" smtClean="0">
                <a:solidFill>
                  <a:srgbClr val="0070C0"/>
                </a:solidFill>
              </a:rPr>
              <a:t>+ BSE </a:t>
            </a:r>
            <a:r>
              <a:rPr lang="en-US" altLang="zh-CN" b="1" dirty="0">
                <a:solidFill>
                  <a:srgbClr val="0070C0"/>
                </a:solidFill>
              </a:rPr>
              <a:t>– </a:t>
            </a:r>
            <a:r>
              <a:rPr lang="en-US" altLang="zh-CN" b="1" dirty="0">
                <a:solidFill>
                  <a:srgbClr val="C00000"/>
                </a:solidFill>
              </a:rPr>
              <a:t>1 </a:t>
            </a:r>
            <a:r>
              <a:rPr lang="en-US" altLang="zh-CN" b="1" i="1" dirty="0">
                <a:solidFill>
                  <a:srgbClr val="C00000"/>
                </a:solidFill>
              </a:rPr>
              <a:t>GW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+ real-time </a:t>
            </a:r>
            <a:r>
              <a:rPr lang="en-US" altLang="zh-CN" b="1" dirty="0">
                <a:solidFill>
                  <a:srgbClr val="C00000"/>
                </a:solidFill>
              </a:rPr>
              <a:t>BSE</a:t>
            </a:r>
          </a:p>
        </p:txBody>
      </p:sp>
      <p:sp>
        <p:nvSpPr>
          <p:cNvPr id="23" name="右大括号 22"/>
          <p:cNvSpPr/>
          <p:nvPr/>
        </p:nvSpPr>
        <p:spPr>
          <a:xfrm>
            <a:off x="6116184" y="4649614"/>
            <a:ext cx="152810" cy="1028721"/>
          </a:xfrm>
          <a:prstGeom prst="rightBrac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002161" y="2539097"/>
            <a:ext cx="3465643" cy="41904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6268994" y="3364359"/>
            <a:ext cx="3817115" cy="41904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文本框 2"/>
          <p:cNvSpPr txBox="1"/>
          <p:nvPr/>
        </p:nvSpPr>
        <p:spPr>
          <a:xfrm>
            <a:off x="8938272" y="4156462"/>
            <a:ext cx="271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from time-dependent Kohn-Sham basis sets</a:t>
            </a:r>
            <a:endParaRPr lang="zh-CN" altLang="en-US" dirty="0">
              <a:solidFill>
                <a:srgbClr val="7030A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10260473" y="2993914"/>
            <a:ext cx="69166" cy="1167952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 flipV="1">
            <a:off x="9415725" y="3863845"/>
            <a:ext cx="466115" cy="33424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297234" y="1700467"/>
            <a:ext cx="1190419" cy="508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文本框 30"/>
          <p:cNvSpPr txBox="1"/>
          <p:nvPr/>
        </p:nvSpPr>
        <p:spPr>
          <a:xfrm>
            <a:off x="4981595" y="1273894"/>
            <a:ext cx="1114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From GW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32" name="直接箭头连接符 31"/>
          <p:cNvCxnSpPr>
            <a:stCxn id="31" idx="2"/>
          </p:cNvCxnSpPr>
          <p:nvPr/>
        </p:nvCxnSpPr>
        <p:spPr>
          <a:xfrm>
            <a:off x="5538798" y="1643226"/>
            <a:ext cx="413020" cy="66684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5790971" y="1595177"/>
            <a:ext cx="408341" cy="2323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2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5921" y="284958"/>
            <a:ext cx="7900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Diabatic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Representation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64521"/>
          <a:stretch/>
        </p:blipFill>
        <p:spPr>
          <a:xfrm>
            <a:off x="1793378" y="4569134"/>
            <a:ext cx="7742305" cy="1788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563546" y="1767592"/>
                <a:ext cx="2968625" cy="89090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dirty="0" smtClean="0"/>
                  <a:t>TDDFT</a:t>
                </a:r>
                <a:endParaRPr lang="en-US" altLang="zh-CN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𝝏𝝍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𝓗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zh-CN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altLang="zh-CN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546" y="1767592"/>
                <a:ext cx="2968625" cy="890905"/>
              </a:xfrm>
              <a:prstGeom prst="rect">
                <a:avLst/>
              </a:prstGeom>
              <a:blipFill>
                <a:blip r:embed="rId3"/>
                <a:stretch>
                  <a:fillRect t="-33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083363" y="3207871"/>
                <a:ext cx="3943350" cy="89090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/>
                  <a:t>Real-time - BSE</a:t>
                </a:r>
                <a:endParaRPr lang="en-US" altLang="zh-CN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𝝏𝝍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sub>
                          </m:sSub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𝓗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zh-CN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𝝍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363" y="3207871"/>
                <a:ext cx="3943350" cy="890905"/>
              </a:xfrm>
              <a:prstGeom prst="rect">
                <a:avLst/>
              </a:prstGeom>
              <a:blipFill>
                <a:blip r:embed="rId4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下箭头 5"/>
          <p:cNvSpPr/>
          <p:nvPr/>
        </p:nvSpPr>
        <p:spPr>
          <a:xfrm>
            <a:off x="5898828" y="2737336"/>
            <a:ext cx="412750" cy="422275"/>
          </a:xfrm>
          <a:prstGeom prst="downArrow">
            <a:avLst/>
          </a:prstGeom>
          <a:gradFill>
            <a:gsLst>
              <a:gs pos="92000">
                <a:srgbClr val="0000FF"/>
              </a:gs>
              <a:gs pos="100000">
                <a:srgbClr val="034373"/>
              </a:gs>
            </a:gsLst>
            <a:lin ang="16200000"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5082047" y="130765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Single-particle 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01906" y="4088612"/>
            <a:ext cx="160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two-particle</a:t>
            </a:r>
            <a:endParaRPr lang="zh-CN" altLang="en-US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673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5079</TotalTime>
  <Words>735</Words>
  <Application>Microsoft Office PowerPoint</Application>
  <PresentationFormat>宽屏</PresentationFormat>
  <Paragraphs>216</Paragraphs>
  <Slides>29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 Unicode MS</vt:lpstr>
      <vt:lpstr>等线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MathType 6.0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</dc:creator>
  <cp:lastModifiedBy>Jin</cp:lastModifiedBy>
  <cp:revision>169</cp:revision>
  <dcterms:created xsi:type="dcterms:W3CDTF">2020-06-23T15:15:01Z</dcterms:created>
  <dcterms:modified xsi:type="dcterms:W3CDTF">2021-10-14T13:51:55Z</dcterms:modified>
</cp:coreProperties>
</file>