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5" r:id="rId2"/>
    <p:sldId id="379" r:id="rId3"/>
    <p:sldId id="328" r:id="rId4"/>
    <p:sldId id="340" r:id="rId5"/>
    <p:sldId id="304" r:id="rId6"/>
    <p:sldId id="305" r:id="rId7"/>
    <p:sldId id="349" r:id="rId8"/>
    <p:sldId id="393" r:id="rId9"/>
    <p:sldId id="380" r:id="rId10"/>
    <p:sldId id="381" r:id="rId11"/>
    <p:sldId id="394" r:id="rId12"/>
    <p:sldId id="382" r:id="rId13"/>
    <p:sldId id="383" r:id="rId14"/>
    <p:sldId id="384" r:id="rId15"/>
    <p:sldId id="397" r:id="rId16"/>
    <p:sldId id="398" r:id="rId17"/>
    <p:sldId id="385" r:id="rId18"/>
    <p:sldId id="395" r:id="rId19"/>
    <p:sldId id="399" r:id="rId20"/>
    <p:sldId id="400" r:id="rId21"/>
    <p:sldId id="386" r:id="rId22"/>
    <p:sldId id="391" r:id="rId23"/>
    <p:sldId id="387" r:id="rId24"/>
    <p:sldId id="388" r:id="rId25"/>
    <p:sldId id="392" r:id="rId26"/>
    <p:sldId id="396" r:id="rId27"/>
    <p:sldId id="39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3300"/>
    <a:srgbClr val="660066"/>
    <a:srgbClr val="CC00FF"/>
    <a:srgbClr val="CC0000"/>
    <a:srgbClr val="008000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>
      <p:cViewPr varScale="1">
        <p:scale>
          <a:sx n="88" d="100"/>
          <a:sy n="88" d="100"/>
        </p:scale>
        <p:origin x="46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FF54449-564F-4DCA-B802-83BEF21B79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A6ED516-10C7-483B-ABE8-A2AD6FBD2F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C696033D-ADFB-4D0F-9D29-2249123A0C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DC195371-3E2B-4946-B554-12D51B4A56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17C87B-8AE5-4AC0-81A7-847DB0284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A9065E4-2F53-4E1A-91D4-717F890A75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F51ED5F-565A-4C09-8FF3-1A11C5CF0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589A7D87-A788-4944-B9E4-087E9963BE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9D076294-E486-45E2-BEF7-58154290DD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47239632-8A27-41AA-8A08-1C905511F9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E51DDCFE-D0C2-409D-9AA1-CB7396F8D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5514D-1BA8-44DB-B84B-28F5D957A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1479-4425-48BA-B4D1-C5353478A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08C3C-9234-41BA-9DCD-2117CBD40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78CC-F029-483D-8F77-E5D58C55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EB6AB-8A38-4C58-B9BE-C383F4C6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B7C21-4530-4056-87B9-06E7520E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3EF0A-D585-4D1F-B1EE-15CB51157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4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EB76-AAC0-40EA-AFA6-DC902E8D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6507-32EE-4FF0-8E90-E382F443E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70F58-EAB2-44A6-BC5C-A27E83FB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EBD1-0524-4534-85F6-8E1A4B08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FEAE-013A-4996-96FB-27B091D1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A7DF8-99FA-4EC8-BB52-EF9644990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4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0B875-325F-4C83-A380-4CD741F32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0D734-CB23-4080-ADE0-62E9ECACF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C2AC-755C-4C6E-87E4-581EAC51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3882-E8E1-48A5-BBA1-560D41E6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1E4A-146D-43B6-BA21-AE0C84DF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E9E80-F084-4589-B070-8455F23F4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65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16EF-59B4-478A-9CA4-A70BA170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17223-86AC-4907-8F00-2BA3FEE6A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EBD0A-BA71-4B12-93CC-FA64BAE315E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9ABD4F-BB45-4676-9872-75FDA2217F8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B8F214-43E2-4021-922C-DD5D08E6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FF9EF-A9C2-49FC-B9EA-B8E2C5F5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2DE40D-F781-4777-B541-DE31A6FC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8D2079-46E1-4FBA-B6B5-98B14E277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4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B8A9-831C-4A39-88C3-9857FE88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64625-96A5-40F4-99D7-ED6E71C97B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73469-8EC2-4CE3-BDBF-42C5BDD8D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DA0E7-4DA7-4ABF-B857-AE854E11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DD104-B1C5-48DE-9799-9DD88ED4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976CF-D9A0-4FCB-A899-4F1CE447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E7BA22-4AE3-4076-94F2-B32A0F38C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6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323A-88F8-4A39-96FB-711E58DB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D21E-6103-4709-8FA8-CE25DD4D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6609-4210-47B3-9185-DB6990B0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3983-545A-4752-87A7-19C710FE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5900-FF98-4560-AB4F-8F7CE2C3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6DC60-476B-4636-9AB2-A9F4DC313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11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5128-42A2-42D6-BB14-2676F16D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02BC2-FF07-4883-B27B-B9F6AB142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5FEB-69EC-4BE1-AEA7-26BDA9C2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5EB5-BC2F-4C49-96EC-17665307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7A5F-5295-48E5-B9AE-A7558EE7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1FDA-5181-4B5D-AD62-8F6E8EBF0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E11A-5982-41D3-9837-ABED36D0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D218-6853-4E8A-B929-A007F04FD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BA03D-C63A-4360-B5F2-CD235F0D0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257D-D1C0-43C6-A77A-B28B4BC9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9A862-A3C9-4766-B021-C5E6603D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700B2-EE91-41D4-9C1D-467F86D2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8370A-2A9F-46E1-B72A-32B56569F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5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7256-B3F4-4922-B987-1494F24A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68F5-563C-4492-A7B1-92F6830CB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2B50D-BE25-4EF0-890C-2F00C587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C80DA-5101-4270-8BFE-69B6D7CE9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17D92-C087-4B45-BC6F-2F00B7B94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2813C-8CED-4E8B-AAB8-D5BB85DF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CD8C5-DA46-4DF4-B920-124CDCAC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4F485-8815-4C23-8BB6-D09601C3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8996-81DF-48BB-9BAF-ED7E8F3BC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6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1C1C-394C-4C11-9D9B-1233B386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8DB31-4FD9-47E8-8B41-337E6E33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F4C4-B902-4254-BFEA-FC5825BF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4DC5A-F72D-4A20-9B32-FC88EF02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AAC3-B395-42FE-935F-AD86F3506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0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446AB-0134-430B-81DF-DD2394DE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34D81-0D88-45F6-A7FE-12263796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242F-C322-472F-8DB5-F030621C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83FDC-293E-4FEE-8BCC-2E28B1FBF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70C1-A526-4C5B-8B34-4D4B596D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0837-68A2-429A-A2BB-4113108E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74F16-C9A8-4999-A8BB-B2A32E340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127E9-C01A-4241-B74C-4985AF80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6A61-B7AC-4FD0-8895-A907412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16D4D-B255-445C-A728-D1575156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34B5-A8D1-459F-8CBF-FA08857D2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3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B675-643B-4B64-9F61-4123550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47BFB-2DFA-4E9F-AEA3-58EE898A8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78E47-45B2-4592-BF0F-3D59DDD7C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D2CE5-1274-4300-B6D8-1A3100E4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41779-E650-442C-8EC5-7E197338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6314-2D9B-4A88-A998-7F488448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1200-6FA1-400F-B48F-CC5D4EBB1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7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452A87-1D73-4DE1-8119-9F267E55E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5D1752-4D4E-426F-8E0C-BF205E4CB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5F078C-6568-40BD-A485-3974D0AE0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C5FDD8-D816-45FD-AD4A-DAAB4355C4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Vista_21_Eflow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74362B-06F7-4738-A48A-5E8E86F51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111747-798D-47BD-B05C-58FEDDC71B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gsrc">
            <a:extLst>
              <a:ext uri="{FF2B5EF4-FFF2-40B4-BE49-F238E27FC236}">
                <a16:creationId xmlns:a16="http://schemas.microsoft.com/office/drawing/2014/main" id="{CE7994D6-B4B1-4F22-8CF7-A30A2840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3594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8BFBD1A4-61C7-40CE-95E3-6D66906D2C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1771"/>
            <a:ext cx="8382000" cy="990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990033"/>
                </a:solidFill>
              </a:rPr>
              <a:t>Energy flow in quantum systems</a:t>
            </a:r>
            <a:br>
              <a:rPr lang="en-US" altLang="en-US" sz="3200" b="1" dirty="0">
                <a:solidFill>
                  <a:srgbClr val="990033"/>
                </a:solidFill>
              </a:rPr>
            </a:br>
            <a:r>
              <a:rPr lang="en-US" sz="2000" i="1" dirty="0">
                <a:solidFill>
                  <a:srgbClr val="660066"/>
                </a:solidFill>
              </a:rPr>
              <a:t>J. Phys. Chem. A</a:t>
            </a:r>
            <a:r>
              <a:rPr lang="en-US" sz="2000" dirty="0">
                <a:solidFill>
                  <a:srgbClr val="660066"/>
                </a:solidFill>
              </a:rPr>
              <a:t> 2021, 125 (21), 4653–4667</a:t>
            </a:r>
            <a:endParaRPr lang="en-US" altLang="en-US" sz="2000" b="1" dirty="0">
              <a:solidFill>
                <a:srgbClr val="660066"/>
              </a:solidFill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DE2CBE6C-5B79-40F2-9DDD-91CE8C59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Sophya Garashchuk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Vitaly Rassolov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4AB41-4C09-4E3D-A984-93E78D960B96}"/>
              </a:ext>
            </a:extLst>
          </p:cNvPr>
          <p:cNvSpPr txBox="1"/>
          <p:nvPr/>
        </p:nvSpPr>
        <p:spPr>
          <a:xfrm>
            <a:off x="609600" y="52578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explorations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270"/>
            <a:ext cx="7772400" cy="457200"/>
          </a:xfrm>
        </p:spPr>
        <p:txBody>
          <a:bodyPr/>
          <a:lstStyle/>
          <a:p>
            <a:r>
              <a:rPr lang="en-US" altLang="en-US" sz="2800" dirty="0">
                <a:solidFill>
                  <a:srgbClr val="990033"/>
                </a:solidFill>
              </a:rPr>
              <a:t>Local Energy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>
                <a:extLst>
                  <a:ext uri="{FF2B5EF4-FFF2-40B4-BE49-F238E27FC236}">
                    <a16:creationId xmlns:a16="http://schemas.microsoft.com/office/drawing/2014/main" id="{47431E92-EB4B-4A59-B527-1827731DE4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300" y="803190"/>
                <a:ext cx="8915400" cy="6226260"/>
              </a:xfrm>
            </p:spPr>
            <p:txBody>
              <a:bodyPr/>
              <a:lstStyle/>
              <a:p>
                <a:r>
                  <a:rPr lang="en-US" altLang="en-US" sz="2400" dirty="0"/>
                  <a:t>We use </a:t>
                </a:r>
                <a:r>
                  <a:rPr lang="en-US" altLang="en-US" sz="2400" dirty="0" err="1"/>
                  <a:t>g</a:t>
                </a:r>
                <a:r>
                  <a:rPr lang="en-US" altLang="en-US" sz="2400" baseline="-25000" dirty="0" err="1"/>
                  <a:t>W</a:t>
                </a:r>
                <a:r>
                  <a:rPr lang="en-US" altLang="en-US" sz="2400" dirty="0"/>
                  <a:t> to define the energy operator:             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dirty="0">
                  <a:solidFill>
                    <a:srgbClr val="CC0000"/>
                  </a:solidFill>
                </a:endParaRPr>
              </a:p>
              <a:p>
                <a:r>
                  <a:rPr lang="en-US" altLang="en-US" sz="2400" dirty="0">
                    <a:solidFill>
                      <a:srgbClr val="CC0000"/>
                    </a:solidFill>
                  </a:rPr>
                  <a:t>One can show: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40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400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en-US" sz="240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en-US" sz="2400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400" b="0" i="1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altLang="en-US" sz="2400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sz="2400" b="0" dirty="0">
                  <a:solidFill>
                    <a:srgbClr val="CC0000"/>
                  </a:solidFill>
                </a:endParaRPr>
              </a:p>
              <a:p>
                <a:pPr lvl="1"/>
                <a:r>
                  <a:rPr lang="en-US" altLang="en-US" sz="2000" dirty="0">
                    <a:solidFill>
                      <a:srgbClr val="CC0000"/>
                    </a:solidFill>
                  </a:rPr>
                  <a:t>Which is a trajectory weight multiplied by Bohmian energy</a:t>
                </a:r>
              </a:p>
              <a:p>
                <a:r>
                  <a:rPr lang="en-US" altLang="en-US" sz="2400" dirty="0">
                    <a:solidFill>
                      <a:srgbClr val="CC0000"/>
                    </a:solidFill>
                  </a:rPr>
                  <a:t>We define local energy as ratio of the expectation values of these two operators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en-US" sz="20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en-US" sz="20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2000" b="0" i="1" smtClean="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en-US" sz="20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2000" dirty="0">
                  <a:solidFill>
                    <a:srgbClr val="CC0000"/>
                  </a:solidFill>
                </a:endParaRPr>
              </a:p>
              <a:p>
                <a:r>
                  <a:rPr lang="en-US" altLang="en-US" sz="2400" dirty="0">
                    <a:solidFill>
                      <a:srgbClr val="CC0000"/>
                    </a:solidFill>
                  </a:rPr>
                  <a:t>And define the central quantity of this talk:  “quantum power”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2400" b="0" i="1" smtClean="0">
                                            <a:solidFill>
                                              <a:srgbClr val="CC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400" b="0" i="1" smtClean="0">
                                            <a:solidFill>
                                              <a:srgbClr val="CC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solidFill>
                                          <a:srgbClr val="CC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en-US" sz="2400" b="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2400" dirty="0">
                  <a:solidFill>
                    <a:srgbClr val="CC0000"/>
                  </a:solidFill>
                </a:endParaRPr>
              </a:p>
              <a:p>
                <a:endParaRPr lang="en-US" altLang="en-US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30051" name="Rectangle 3">
                <a:extLst>
                  <a:ext uri="{FF2B5EF4-FFF2-40B4-BE49-F238E27FC236}">
                    <a16:creationId xmlns:a16="http://schemas.microsoft.com/office/drawing/2014/main" id="{47431E92-EB4B-4A59-B527-1827731DE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" y="803190"/>
                <a:ext cx="8915400" cy="6226260"/>
              </a:xfrm>
              <a:blipFill>
                <a:blip r:embed="rId2"/>
                <a:stretch>
                  <a:fillRect l="-958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3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270"/>
            <a:ext cx="7772400" cy="457200"/>
          </a:xfrm>
        </p:spPr>
        <p:txBody>
          <a:bodyPr/>
          <a:lstStyle/>
          <a:p>
            <a:r>
              <a:rPr lang="en-US" altLang="en-US" sz="2800" dirty="0">
                <a:solidFill>
                  <a:srgbClr val="990033"/>
                </a:solidFill>
              </a:rPr>
              <a:t>Local Energy Operator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7431E92-EB4B-4A59-B527-1827731D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803190"/>
            <a:ext cx="8915400" cy="6226260"/>
          </a:xfrm>
        </p:spPr>
        <p:txBody>
          <a:bodyPr/>
          <a:lstStyle/>
          <a:p>
            <a:r>
              <a:rPr lang="en-US" altLang="en-US" sz="2400" dirty="0">
                <a:solidFill>
                  <a:srgbClr val="CC0000"/>
                </a:solidFill>
              </a:rPr>
              <a:t>We use Heisenberg representation to derive time derivative of local energy:</a:t>
            </a:r>
          </a:p>
          <a:p>
            <a:endParaRPr lang="en-US" altLang="en-US" sz="2400" dirty="0">
              <a:solidFill>
                <a:srgbClr val="CC0000"/>
              </a:solidFill>
            </a:endParaRPr>
          </a:p>
        </p:txBody>
      </p:sp>
      <p:pic>
        <p:nvPicPr>
          <p:cNvPr id="3" name="Picture 2" descr="QT_energy_flow.pdf - Adobe Acrobat Pro DC">
            <a:extLst>
              <a:ext uri="{FF2B5EF4-FFF2-40B4-BE49-F238E27FC236}">
                <a16:creationId xmlns:a16="http://schemas.microsoft.com/office/drawing/2014/main" id="{8F553F4A-5ED3-4CD7-A60C-66A7ADF4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36449" r="33924" b="38357"/>
          <a:stretch/>
        </p:blipFill>
        <p:spPr>
          <a:xfrm>
            <a:off x="-555808" y="2057400"/>
            <a:ext cx="1025561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270"/>
            <a:ext cx="7772400" cy="457200"/>
          </a:xfrm>
        </p:spPr>
        <p:txBody>
          <a:bodyPr/>
          <a:lstStyle/>
          <a:p>
            <a:r>
              <a:rPr lang="en-US" altLang="en-US" sz="2800" dirty="0">
                <a:solidFill>
                  <a:srgbClr val="990033"/>
                </a:solidFill>
              </a:rPr>
              <a:t>Time derivative, 1D</a:t>
            </a:r>
          </a:p>
        </p:txBody>
      </p:sp>
      <p:pic>
        <p:nvPicPr>
          <p:cNvPr id="6" name="Picture 5" descr="QT_energy_flow.pdf - Adobe Acrobat Pro DC">
            <a:extLst>
              <a:ext uri="{FF2B5EF4-FFF2-40B4-BE49-F238E27FC236}">
                <a16:creationId xmlns:a16="http://schemas.microsoft.com/office/drawing/2014/main" id="{E1ECDEB6-8A4D-423A-937E-A2C5E2EAF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57735" r="11667" b="5139"/>
          <a:stretch/>
        </p:blipFill>
        <p:spPr>
          <a:xfrm>
            <a:off x="0" y="1295400"/>
            <a:ext cx="88011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BB097-8B5F-459E-9EA6-3076D3E4AB74}"/>
              </a:ext>
            </a:extLst>
          </p:cNvPr>
          <p:cNvSpPr txBox="1"/>
          <p:nvPr/>
        </p:nvSpPr>
        <p:spPr>
          <a:xfrm>
            <a:off x="228600" y="4608493"/>
            <a:ext cx="7962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</a:t>
            </a:r>
            <a:r>
              <a:rPr lang="en-US" sz="2800" baseline="-25000" dirty="0" err="1">
                <a:solidFill>
                  <a:srgbClr val="FF0000"/>
                </a:solidFill>
              </a:rPr>
              <a:t>i</a:t>
            </a:r>
            <a:r>
              <a:rPr lang="en-US" sz="2800" baseline="-25000" dirty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 are Taylor expansion coefficients of phase and  amplitude. 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is non-classical momentum, and </a:t>
            </a:r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/>
              <a:t> is quantum potential</a:t>
            </a:r>
          </a:p>
        </p:txBody>
      </p:sp>
    </p:spTree>
    <p:extLst>
      <p:ext uri="{BB962C8B-B14F-4D97-AF65-F5344CB8AC3E}">
        <p14:creationId xmlns:p14="http://schemas.microsoft.com/office/powerpoint/2010/main" val="218715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8565"/>
          </a:xfrm>
        </p:spPr>
        <p:txBody>
          <a:bodyPr/>
          <a:lstStyle/>
          <a:p>
            <a:r>
              <a:rPr lang="en-US" altLang="en-US" dirty="0">
                <a:solidFill>
                  <a:srgbClr val="A50021"/>
                </a:solidFill>
              </a:rPr>
              <a:t>Quantum power properties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4279D-AF1B-438C-B617-226BF901D1F4}"/>
              </a:ext>
            </a:extLst>
          </p:cNvPr>
          <p:cNvSpPr txBox="1"/>
          <p:nvPr/>
        </p:nvSpPr>
        <p:spPr>
          <a:xfrm>
            <a:off x="838201" y="1371600"/>
            <a:ext cx="71628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It is semiclassical (goes to zero when m → ∞  or ħ → 0 )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It does not depend on the external potential 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Given by a ratio of linear QM operators (i.e. meaningful even outside of Bohmian formalism, in traditional QM).</a:t>
            </a:r>
          </a:p>
        </p:txBody>
      </p:sp>
      <p:pic>
        <p:nvPicPr>
          <p:cNvPr id="12" name="Picture 11" descr="QT_energy_flow.pdf - Adobe Acrobat Pro DC">
            <a:extLst>
              <a:ext uri="{FF2B5EF4-FFF2-40B4-BE49-F238E27FC236}">
                <a16:creationId xmlns:a16="http://schemas.microsoft.com/office/drawing/2014/main" id="{CD7307DE-83D3-49BC-B1DF-0E3AE2E3B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6906" r="5000" b="19062"/>
          <a:stretch/>
        </p:blipFill>
        <p:spPr>
          <a:xfrm>
            <a:off x="473676" y="4199068"/>
            <a:ext cx="8229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(I): A Gaussian</a:t>
            </a:r>
          </a:p>
        </p:txBody>
      </p:sp>
      <p:pic>
        <p:nvPicPr>
          <p:cNvPr id="6" name="Content Placeholder 5" descr="QT_energy_flow.pdf - Adobe Acrobat Pro DC">
            <a:extLst>
              <a:ext uri="{FF2B5EF4-FFF2-40B4-BE49-F238E27FC236}">
                <a16:creationId xmlns:a16="http://schemas.microsoft.com/office/drawing/2014/main" id="{6CA7021A-06C3-4CC1-B99C-540DA3C7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15152" r="23038" b="15819"/>
          <a:stretch/>
        </p:blipFill>
        <p:spPr>
          <a:xfrm>
            <a:off x="762000" y="784193"/>
            <a:ext cx="7086600" cy="54820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457200" y="6293053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periodic energy exchange among the trajectories, as expected</a:t>
            </a:r>
          </a:p>
        </p:txBody>
      </p:sp>
    </p:spTree>
    <p:extLst>
      <p:ext uri="{BB962C8B-B14F-4D97-AF65-F5344CB8AC3E}">
        <p14:creationId xmlns:p14="http://schemas.microsoft.com/office/powerpoint/2010/main" val="16291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</a:t>
            </a:r>
            <a:r>
              <a:rPr lang="en-US" dirty="0" err="1">
                <a:solidFill>
                  <a:srgbClr val="0070C0"/>
                </a:solidFill>
              </a:rPr>
              <a:t>Ia</a:t>
            </a:r>
            <a:r>
              <a:rPr lang="en-US" dirty="0">
                <a:solidFill>
                  <a:srgbClr val="0070C0"/>
                </a:solidFill>
              </a:rPr>
              <a:t>): A Gaussian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439695" y="854417"/>
            <a:ext cx="8359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translational motion of a coherent Gaussian </a:t>
            </a:r>
            <a:r>
              <a:rPr lang="en-US" sz="1400" dirty="0" err="1"/>
              <a:t>wavepacket</a:t>
            </a:r>
            <a:r>
              <a:rPr lang="en-US" sz="1400" dirty="0"/>
              <a:t>  in a parabolic potential. The QTs, shown as thin solid lines, track the dynamics of  the wavefunction, whose footprints are marked as circles.  The corresponding </a:t>
            </a:r>
            <a:r>
              <a:rPr lang="en-US" sz="1400" b="1" dirty="0">
                <a:solidFill>
                  <a:srgbClr val="00B0F0"/>
                </a:solidFill>
              </a:rPr>
              <a:t>Q</a:t>
            </a:r>
            <a:r>
              <a:rPr lang="en-US" sz="1400" dirty="0"/>
              <a:t>,  is plotted as straight line segments  for nine instances of time listed in the legend.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E96BFF-ADC0-488F-92C5-4FC225DD5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05000"/>
            <a:ext cx="4160108" cy="42286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CECAF-04F5-4465-9E7B-C4027F7780D4}"/>
              </a:ext>
            </a:extLst>
          </p:cNvPr>
          <p:cNvSpPr txBox="1"/>
          <p:nvPr/>
        </p:nvSpPr>
        <p:spPr>
          <a:xfrm>
            <a:off x="685800" y="6105062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Energy from the trailing edge flows into the leading edge</a:t>
            </a:r>
          </a:p>
        </p:txBody>
      </p:sp>
    </p:spTree>
    <p:extLst>
      <p:ext uri="{BB962C8B-B14F-4D97-AF65-F5344CB8AC3E}">
        <p14:creationId xmlns:p14="http://schemas.microsoft.com/office/powerpoint/2010/main" val="18054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</a:t>
            </a:r>
            <a:r>
              <a:rPr lang="en-US" dirty="0" err="1">
                <a:solidFill>
                  <a:srgbClr val="0070C0"/>
                </a:solidFill>
              </a:rPr>
              <a:t>Ib</a:t>
            </a:r>
            <a:r>
              <a:rPr lang="en-US" dirty="0">
                <a:solidFill>
                  <a:srgbClr val="0070C0"/>
                </a:solidFill>
              </a:rPr>
              <a:t>): A Gaussian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392288" y="826894"/>
            <a:ext cx="8359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breathing motion of an otherwise stationary Gaussian </a:t>
            </a:r>
            <a:r>
              <a:rPr lang="en-US" sz="1400" dirty="0" err="1"/>
              <a:t>wavepacket</a:t>
            </a:r>
            <a:r>
              <a:rPr lang="en-US" sz="1400" dirty="0"/>
              <a:t> in a parabolic potential. The snapshots of </a:t>
            </a:r>
            <a:r>
              <a:rPr lang="en-US" sz="1400" b="1" dirty="0">
                <a:solidFill>
                  <a:srgbClr val="00B0F0"/>
                </a:solidFill>
              </a:rPr>
              <a:t>Q</a:t>
            </a:r>
            <a:r>
              <a:rPr lang="en-US" sz="1400" dirty="0"/>
              <a:t>  and |</a:t>
            </a:r>
            <a:r>
              <a:rPr lang="en-US" sz="1400" dirty="0">
                <a:sym typeface="Symbol" panose="05050102010706020507" pitchFamily="18" charset="2"/>
              </a:rPr>
              <a:t></a:t>
            </a:r>
            <a:r>
              <a:rPr lang="en-US" sz="1400" dirty="0"/>
              <a:t>| are plotted for times indicated at the bottom of each panel.  The vertical axis corresponds to </a:t>
            </a:r>
            <a:r>
              <a:rPr lang="en-US" sz="1400" b="1" dirty="0">
                <a:solidFill>
                  <a:srgbClr val="00B0F0"/>
                </a:solidFill>
              </a:rPr>
              <a:t>Q</a:t>
            </a:r>
            <a:r>
              <a:rPr lang="en-US" sz="1400" dirty="0"/>
              <a:t> in a.u.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CECAF-04F5-4465-9E7B-C4027F7780D4}"/>
              </a:ext>
            </a:extLst>
          </p:cNvPr>
          <p:cNvSpPr txBox="1"/>
          <p:nvPr/>
        </p:nvSpPr>
        <p:spPr>
          <a:xfrm>
            <a:off x="685800" y="6105062"/>
            <a:ext cx="813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Again, energy from the “trailing edge” flows into the “leading edge”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FAB4D9-3EB1-4047-BF9C-285F1FA75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016" y="1695257"/>
            <a:ext cx="6117968" cy="4335849"/>
          </a:xfrm>
        </p:spPr>
      </p:pic>
    </p:spTree>
    <p:extLst>
      <p:ext uri="{BB962C8B-B14F-4D97-AF65-F5344CB8AC3E}">
        <p14:creationId xmlns:p14="http://schemas.microsoft.com/office/powerpoint/2010/main" val="16987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(II): Metastable well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457200" y="6293053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Energy exchange in the potential well helps trajectories to tunnel.</a:t>
            </a:r>
          </a:p>
        </p:txBody>
      </p:sp>
      <p:pic>
        <p:nvPicPr>
          <p:cNvPr id="5" name="Content Placeholder 4" descr="QT_energy_flow.pdf - Adobe Acrobat Pro DC">
            <a:extLst>
              <a:ext uri="{FF2B5EF4-FFF2-40B4-BE49-F238E27FC236}">
                <a16:creationId xmlns:a16="http://schemas.microsoft.com/office/drawing/2014/main" id="{B2643BB1-F6A1-4938-AAA1-F898C7D98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3470" r="13053" b="4034"/>
          <a:stretch/>
        </p:blipFill>
        <p:spPr>
          <a:xfrm>
            <a:off x="773583" y="952499"/>
            <a:ext cx="7480042" cy="4953001"/>
          </a:xfrm>
        </p:spPr>
      </p:pic>
    </p:spTree>
    <p:extLst>
      <p:ext uri="{BB962C8B-B14F-4D97-AF65-F5344CB8AC3E}">
        <p14:creationId xmlns:p14="http://schemas.microsoft.com/office/powerpoint/2010/main" val="42899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-76201"/>
            <a:ext cx="8229600" cy="11199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(II): Metastable well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long time, large x quasistatic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381000" y="5921396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Energy exchange in the potential well helps trajectories to tunnel.</a:t>
            </a:r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9C8E90D1-9A80-44F5-A8AF-200E851DB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43781"/>
            <a:ext cx="4724400" cy="4724400"/>
          </a:xfrm>
        </p:spPr>
      </p:pic>
    </p:spTree>
    <p:extLst>
      <p:ext uri="{BB962C8B-B14F-4D97-AF65-F5344CB8AC3E}">
        <p14:creationId xmlns:p14="http://schemas.microsoft.com/office/powerpoint/2010/main" val="3833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-76201"/>
            <a:ext cx="8229600" cy="11199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(II ½): Eckart Barrier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mimicking H + H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 reaction barrier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381000" y="5921396"/>
            <a:ext cx="726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Complicated dynamics at the barrier, constant recrossing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469C8C-2676-4CBC-95FF-AD7246F65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143000"/>
            <a:ext cx="5797378" cy="4356362"/>
          </a:xfrm>
        </p:spPr>
      </p:pic>
    </p:spTree>
    <p:extLst>
      <p:ext uri="{BB962C8B-B14F-4D97-AF65-F5344CB8AC3E}">
        <p14:creationId xmlns:p14="http://schemas.microsoft.com/office/powerpoint/2010/main" val="29539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2862468-B4BE-46B9-B87A-10826FF2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476250"/>
          </a:xfrm>
        </p:spPr>
        <p:txBody>
          <a:bodyPr/>
          <a:lstStyle/>
          <a:p>
            <a:r>
              <a:rPr lang="en-US" altLang="en-US" sz="3600" dirty="0">
                <a:solidFill>
                  <a:srgbClr val="990033"/>
                </a:solidFill>
              </a:rPr>
              <a:t>Plan and main ideas</a:t>
            </a:r>
            <a:endParaRPr lang="en-US" altLang="en-US" sz="3200" dirty="0">
              <a:solidFill>
                <a:srgbClr val="990033"/>
              </a:solidFill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9E34A78-4C6E-4724-881A-61FDFA6B4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254566"/>
            <a:ext cx="8229600" cy="6698683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Overview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Dynamics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Bohmian formulation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Define and derive local energy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Not unique in quantum systems</a:t>
            </a:r>
          </a:p>
          <a:p>
            <a:pPr lvl="2"/>
            <a:r>
              <a:rPr lang="en-US" altLang="en-US" sz="2000" dirty="0">
                <a:solidFill>
                  <a:schemeClr val="accent2"/>
                </a:solidFill>
              </a:rPr>
              <a:t>This is general quantum feature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Our definition is consistent with classical limit</a:t>
            </a:r>
          </a:p>
          <a:p>
            <a:pPr lvl="2"/>
            <a:r>
              <a:rPr lang="en-US" altLang="en-US" sz="2000" dirty="0">
                <a:solidFill>
                  <a:schemeClr val="accent2"/>
                </a:solidFill>
              </a:rPr>
              <a:t>(still not unique)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And with Bohmian formalism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Study four model systems</a:t>
            </a:r>
          </a:p>
          <a:p>
            <a:pPr lvl="1"/>
            <a:r>
              <a:rPr lang="en-US" altLang="en-US" sz="2000" dirty="0">
                <a:solidFill>
                  <a:schemeClr val="accent2"/>
                </a:solidFill>
              </a:rPr>
              <a:t>Mostly 1D</a:t>
            </a:r>
          </a:p>
          <a:p>
            <a:pPr lvl="2"/>
            <a:r>
              <a:rPr lang="en-US" altLang="en-US" sz="2000" dirty="0">
                <a:solidFill>
                  <a:schemeClr val="accent2"/>
                </a:solidFill>
              </a:rPr>
              <a:t>Simplified model double well (analytic)</a:t>
            </a:r>
          </a:p>
          <a:p>
            <a:pPr lvl="2"/>
            <a:r>
              <a:rPr lang="en-US" altLang="en-US" sz="2000" dirty="0">
                <a:solidFill>
                  <a:schemeClr val="accent2"/>
                </a:solidFill>
              </a:rPr>
              <a:t>Meta-stable well (numerical)</a:t>
            </a:r>
          </a:p>
          <a:p>
            <a:pPr lvl="2"/>
            <a:r>
              <a:rPr lang="en-US" altLang="en-US" sz="2000" dirty="0">
                <a:solidFill>
                  <a:schemeClr val="accent2"/>
                </a:solidFill>
              </a:rPr>
              <a:t>Also 2D Quantum-Classical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Lessons for the quantum dynamics community</a:t>
            </a:r>
          </a:p>
          <a:p>
            <a:pPr lvl="1"/>
            <a:r>
              <a:rPr lang="en-US" altLang="en-US" sz="2000" b="1" dirty="0">
                <a:solidFill>
                  <a:srgbClr val="FF3300"/>
                </a:solidFill>
              </a:rPr>
              <a:t>Very hard to do exact quantum using Bohmian formalism</a:t>
            </a:r>
          </a:p>
          <a:p>
            <a:pPr lvl="1"/>
            <a:r>
              <a:rPr lang="en-US" altLang="en-US" sz="2000" b="1" dirty="0">
                <a:solidFill>
                  <a:srgbClr val="7030A0"/>
                </a:solidFill>
              </a:rPr>
              <a:t>In transition to the classical regime, quantum effects become rare (rather than small)</a:t>
            </a:r>
          </a:p>
          <a:p>
            <a:pPr marL="914400" lvl="2" indent="0"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18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18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18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1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1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1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-76201"/>
            <a:ext cx="8229600" cy="111998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 (II ½): Eckart Barrier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mimicking H + H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 reaction barrier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E3A9B-4F49-4D0A-8713-C373BAD213D5}"/>
              </a:ext>
            </a:extLst>
          </p:cNvPr>
          <p:cNvSpPr txBox="1"/>
          <p:nvPr/>
        </p:nvSpPr>
        <p:spPr>
          <a:xfrm>
            <a:off x="381000" y="5921396"/>
            <a:ext cx="595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Conclusion: Complicated dynamics at the barrier, indeed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F6926-3273-46B4-A6E6-5B6855F8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256696" cy="45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Systems(III): double well</a:t>
            </a:r>
          </a:p>
        </p:txBody>
      </p:sp>
      <p:pic>
        <p:nvPicPr>
          <p:cNvPr id="6" name="Content Placeholder 5" descr="QT_energy_flow.pdf - Adobe Acrobat Pro DC">
            <a:extLst>
              <a:ext uri="{FF2B5EF4-FFF2-40B4-BE49-F238E27FC236}">
                <a16:creationId xmlns:a16="http://schemas.microsoft.com/office/drawing/2014/main" id="{7B9E511D-2968-477B-BC2E-A1918D6F4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17242" r="5737" b="50830"/>
          <a:stretch/>
        </p:blipFill>
        <p:spPr>
          <a:xfrm>
            <a:off x="-27140" y="740773"/>
            <a:ext cx="8949690" cy="1905000"/>
          </a:xfrm>
        </p:spPr>
      </p:pic>
      <p:pic>
        <p:nvPicPr>
          <p:cNvPr id="9" name="Picture 8" descr="QT_energy_flow.pdf - Adobe Acrobat Pro DC">
            <a:extLst>
              <a:ext uri="{FF2B5EF4-FFF2-40B4-BE49-F238E27FC236}">
                <a16:creationId xmlns:a16="http://schemas.microsoft.com/office/drawing/2014/main" id="{DCA49B04-3834-4ED2-98B3-5AEBCE3F6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0000" r="5833" b="7788"/>
          <a:stretch/>
        </p:blipFill>
        <p:spPr>
          <a:xfrm>
            <a:off x="43277" y="2641323"/>
            <a:ext cx="8808855" cy="2489789"/>
          </a:xfrm>
          <a:prstGeom prst="rect">
            <a:avLst/>
          </a:prstGeom>
        </p:spPr>
      </p:pic>
      <p:pic>
        <p:nvPicPr>
          <p:cNvPr id="11" name="Picture 10" descr="QT_energy_flow.pdf - Adobe Acrobat Pro DC">
            <a:extLst>
              <a:ext uri="{FF2B5EF4-FFF2-40B4-BE49-F238E27FC236}">
                <a16:creationId xmlns:a16="http://schemas.microsoft.com/office/drawing/2014/main" id="{F36658EB-700A-40A9-8B8A-65785CE5E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4343" r="13332" b="34603"/>
          <a:stretch/>
        </p:blipFill>
        <p:spPr>
          <a:xfrm>
            <a:off x="957027" y="5257800"/>
            <a:ext cx="7722565" cy="13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3EEF-55EA-4E2D-8F3B-288A11B2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Double well:</a:t>
            </a:r>
            <a:r>
              <a:rPr lang="en-US" sz="3200" dirty="0"/>
              <a:t>  minima are at ±1.   </a:t>
            </a:r>
            <a:br>
              <a:rPr lang="en-US" sz="3200" dirty="0"/>
            </a:br>
            <a:r>
              <a:rPr lang="en-US" sz="3200" dirty="0"/>
              <a:t>Initial population (at </a:t>
            </a:r>
            <a:r>
              <a:rPr lang="el-GR" sz="3200" dirty="0"/>
              <a:t>φ</a:t>
            </a:r>
            <a:r>
              <a:rPr lang="en-US" sz="3200" dirty="0"/>
              <a:t>=0) is in the </a:t>
            </a:r>
            <a:r>
              <a:rPr lang="en-US" sz="3200" b="1" dirty="0">
                <a:solidFill>
                  <a:srgbClr val="FF0000"/>
                </a:solidFill>
              </a:rPr>
              <a:t>left</a:t>
            </a:r>
            <a:r>
              <a:rPr lang="en-US" sz="3200" dirty="0"/>
              <a:t> well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17606F1-7CA8-4E56-859F-1485371E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Systems: double well</a:t>
            </a:r>
          </a:p>
        </p:txBody>
      </p:sp>
      <p:pic>
        <p:nvPicPr>
          <p:cNvPr id="6" name="Content Placeholder 5" descr="QT_energy_flow.pdf - Adobe Acrobat Pro DC">
            <a:extLst>
              <a:ext uri="{FF2B5EF4-FFF2-40B4-BE49-F238E27FC236}">
                <a16:creationId xmlns:a16="http://schemas.microsoft.com/office/drawing/2014/main" id="{FB9919DF-18B0-4A56-8847-03D96B176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5" t="14592" r="25925"/>
          <a:stretch/>
        </p:blipFill>
        <p:spPr>
          <a:xfrm>
            <a:off x="1905000" y="1066800"/>
            <a:ext cx="5334000" cy="4931561"/>
          </a:xfrm>
        </p:spPr>
      </p:pic>
    </p:spTree>
    <p:extLst>
      <p:ext uri="{BB962C8B-B14F-4D97-AF65-F5344CB8AC3E}">
        <p14:creationId xmlns:p14="http://schemas.microsoft.com/office/powerpoint/2010/main" val="416870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313008" cy="115306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Systems: double well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410B7B-36BB-41BE-9E7B-7432C5D67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789" y="1292225"/>
                <a:ext cx="8229600" cy="4953000"/>
              </a:xfrm>
            </p:spPr>
            <p:txBody>
              <a:bodyPr/>
              <a:lstStyle/>
              <a:p>
                <a:r>
                  <a:rPr lang="en-US" dirty="0"/>
                  <a:t>Harmonic approximation is qualitatively incorrect for tunneling</a:t>
                </a:r>
              </a:p>
              <a:p>
                <a:r>
                  <a:rPr lang="en-US" dirty="0"/>
                  <a:t>The energy redistribution for tunneling starts </a:t>
                </a:r>
                <a:r>
                  <a:rPr lang="en-US" u="sng" dirty="0">
                    <a:solidFill>
                      <a:srgbClr val="FF3300"/>
                    </a:solidFill>
                  </a:rPr>
                  <a:t>at the distant wall of the empty well</a:t>
                </a:r>
                <a:br>
                  <a:rPr lang="en-US" u="sng" dirty="0">
                    <a:solidFill>
                      <a:srgbClr val="FF3300"/>
                    </a:solidFill>
                  </a:rPr>
                </a:b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⁡(1/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short t ]</a:t>
                </a:r>
                <a:endParaRPr lang="en-US" u="sng" dirty="0">
                  <a:solidFill>
                    <a:srgbClr val="FF3300"/>
                  </a:solidFill>
                </a:endParaRPr>
              </a:p>
              <a:p>
                <a:pPr lvl="1"/>
                <a:r>
                  <a:rPr lang="en-US" dirty="0"/>
                  <a:t>To describe tunneling with trajectories, the whole space needs to be covered with them first.  This is an intractable (at least NP) problem in a general multidimensional energy landscape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410B7B-36BB-41BE-9E7B-7432C5D67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789" y="1292225"/>
                <a:ext cx="8229600" cy="4953000"/>
              </a:xfrm>
              <a:blipFill>
                <a:blip r:embed="rId2"/>
                <a:stretch>
                  <a:fillRect l="-1704" t="-1601" r="-1333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0E0FD7-3B25-462C-BD5D-EBF8A3BB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8838"/>
            <a:ext cx="5876324" cy="722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84826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Systems (IV): 2D Quantum-Classical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baseline="-25000" dirty="0">
                <a:solidFill>
                  <a:schemeClr val="tx1"/>
                </a:solidFill>
              </a:rPr>
              <a:t>0</a:t>
            </a:r>
            <a:r>
              <a:rPr lang="en-US" sz="3200" dirty="0">
                <a:solidFill>
                  <a:schemeClr val="tx1"/>
                </a:solidFill>
              </a:rPr>
              <a:t>=1, </a:t>
            </a:r>
            <a:r>
              <a:rPr lang="el-GR" sz="3200" dirty="0">
                <a:solidFill>
                  <a:schemeClr val="tx1"/>
                </a:solidFill>
              </a:rPr>
              <a:t>λ</a:t>
            </a:r>
            <a:r>
              <a:rPr lang="en-US" sz="3200" dirty="0">
                <a:solidFill>
                  <a:schemeClr val="tx1"/>
                </a:solidFill>
              </a:rPr>
              <a:t>=m</a:t>
            </a:r>
            <a:r>
              <a:rPr lang="en-US" sz="3200" baseline="-25000" dirty="0">
                <a:solidFill>
                  <a:schemeClr val="tx1"/>
                </a:solidFill>
              </a:rPr>
              <a:t>0</a:t>
            </a:r>
            <a:r>
              <a:rPr lang="en-US" sz="3200" dirty="0">
                <a:solidFill>
                  <a:schemeClr val="tx1"/>
                </a:solidFill>
              </a:rPr>
              <a:t>/m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724500-399D-4067-97B1-F19BC04A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83043"/>
            <a:ext cx="1427892" cy="392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A3C9B2-AEF1-40A2-A936-695E8A489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09800"/>
            <a:ext cx="7545859" cy="43248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318782-CED2-4B69-BCCF-EB17BD663AFC}"/>
              </a:ext>
            </a:extLst>
          </p:cNvPr>
          <p:cNvSpPr txBox="1"/>
          <p:nvPr/>
        </p:nvSpPr>
        <p:spPr>
          <a:xfrm>
            <a:off x="2057400" y="1876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989B9D-C2AE-458C-ABBD-47D4EE9F5A01}"/>
              </a:ext>
            </a:extLst>
          </p:cNvPr>
          <p:cNvSpPr txBox="1"/>
          <p:nvPr/>
        </p:nvSpPr>
        <p:spPr>
          <a:xfrm>
            <a:off x="6019800" y="1876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2D</a:t>
            </a:r>
          </a:p>
        </p:txBody>
      </p:sp>
    </p:spTree>
    <p:extLst>
      <p:ext uri="{BB962C8B-B14F-4D97-AF65-F5344CB8AC3E}">
        <p14:creationId xmlns:p14="http://schemas.microsoft.com/office/powerpoint/2010/main" val="23040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0E0FD7-3B25-462C-BD5D-EBF8A3BB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8838"/>
            <a:ext cx="5876324" cy="722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2" y="142338"/>
            <a:ext cx="8229600" cy="84826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Systems (IV): 2D Quantum-Classical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baseline="-25000" dirty="0">
                <a:solidFill>
                  <a:schemeClr val="tx1"/>
                </a:solidFill>
              </a:rPr>
              <a:t>0</a:t>
            </a:r>
            <a:r>
              <a:rPr lang="en-US" sz="3200" dirty="0">
                <a:solidFill>
                  <a:schemeClr val="tx1"/>
                </a:solidFill>
              </a:rPr>
              <a:t>=1, </a:t>
            </a:r>
            <a:r>
              <a:rPr lang="el-GR" sz="3200" dirty="0">
                <a:solidFill>
                  <a:schemeClr val="tx1"/>
                </a:solidFill>
              </a:rPr>
              <a:t>λ</a:t>
            </a:r>
            <a:r>
              <a:rPr lang="en-US" sz="3200" dirty="0">
                <a:solidFill>
                  <a:schemeClr val="tx1"/>
                </a:solidFill>
              </a:rPr>
              <a:t>=m</a:t>
            </a:r>
            <a:r>
              <a:rPr lang="en-US" sz="3200" baseline="-25000" dirty="0">
                <a:solidFill>
                  <a:schemeClr val="tx1"/>
                </a:solidFill>
              </a:rPr>
              <a:t>0</a:t>
            </a:r>
            <a:r>
              <a:rPr lang="en-US" sz="3200" dirty="0">
                <a:solidFill>
                  <a:schemeClr val="tx1"/>
                </a:solidFill>
              </a:rPr>
              <a:t>/m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724500-399D-4067-97B1-F19BC04A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83043"/>
            <a:ext cx="1427892" cy="392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F1485-0F0C-4FA8-88FD-3DA0D475D4B5}"/>
                  </a:ext>
                </a:extLst>
              </p:cNvPr>
              <p:cNvSpPr txBox="1"/>
              <p:nvPr/>
            </p:nvSpPr>
            <p:spPr>
              <a:xfrm>
                <a:off x="990601" y="2286000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Conclusion: 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 and system gets more classical, the quantum effects </a:t>
                </a:r>
                <a:r>
                  <a:rPr lang="en-US" sz="2400" dirty="0">
                    <a:solidFill>
                      <a:srgbClr val="A50021"/>
                    </a:solidFill>
                  </a:rPr>
                  <a:t>do not get smaller</a:t>
                </a:r>
                <a:r>
                  <a:rPr lang="en-US" sz="2400" dirty="0"/>
                  <a:t>.  Instead, they become </a:t>
                </a:r>
                <a:r>
                  <a:rPr lang="en-US" sz="2400" dirty="0">
                    <a:solidFill>
                      <a:srgbClr val="A50021"/>
                    </a:solidFill>
                  </a:rPr>
                  <a:t>less frequent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0F1485-0F0C-4FA8-88FD-3DA0D475D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286000"/>
                <a:ext cx="8001000" cy="1200329"/>
              </a:xfrm>
              <a:prstGeom prst="rect">
                <a:avLst/>
              </a:prstGeom>
              <a:blipFill>
                <a:blip r:embed="rId4"/>
                <a:stretch>
                  <a:fillRect l="-12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89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orest&#10;&#10;Description automatically generated">
            <a:extLst>
              <a:ext uri="{FF2B5EF4-FFF2-40B4-BE49-F238E27FC236}">
                <a16:creationId xmlns:a16="http://schemas.microsoft.com/office/drawing/2014/main" id="{9C253EDF-E4B2-4007-8D97-F059A0AAC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1606"/>
            <a:ext cx="4343400" cy="651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4124D-F206-452F-8100-112CD68B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1383"/>
            <a:ext cx="2885733" cy="477840"/>
          </a:xfrm>
        </p:spPr>
        <p:txBody>
          <a:bodyPr/>
          <a:lstStyle/>
          <a:p>
            <a:r>
              <a:rPr lang="en-US" dirty="0"/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0B7B-36BB-41BE-9E7B-7432C5D6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4495800" cy="4800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 workable approximate expression for energy flow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implement with quantum trajectories</a:t>
            </a:r>
          </a:p>
          <a:p>
            <a:r>
              <a:rPr lang="en-US" dirty="0">
                <a:solidFill>
                  <a:srgbClr val="FF0000"/>
                </a:solidFill>
              </a:rPr>
              <a:t>Study non-adiabatic dynamics</a:t>
            </a:r>
          </a:p>
          <a:p>
            <a:r>
              <a:rPr lang="en-US" dirty="0">
                <a:solidFill>
                  <a:srgbClr val="FF0000"/>
                </a:solidFill>
              </a:rPr>
              <a:t>Check WKB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89A12-E5AB-4B4C-B0B7-164A9812A8A0}"/>
              </a:ext>
            </a:extLst>
          </p:cNvPr>
          <p:cNvSpPr txBox="1"/>
          <p:nvPr/>
        </p:nvSpPr>
        <p:spPr>
          <a:xfrm>
            <a:off x="762000" y="610339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31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potenergy">
            <a:extLst>
              <a:ext uri="{FF2B5EF4-FFF2-40B4-BE49-F238E27FC236}">
                <a16:creationId xmlns:a16="http://schemas.microsoft.com/office/drawing/2014/main" id="{B2DF4C6C-CA10-4355-8340-CFF3C347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1943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Text Box 5">
            <a:extLst>
              <a:ext uri="{FF2B5EF4-FFF2-40B4-BE49-F238E27FC236}">
                <a16:creationId xmlns:a16="http://schemas.microsoft.com/office/drawing/2014/main" id="{B1FDFCD4-169B-4070-AE27-1EE0757B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915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Potential energy surface describes electronic energy and Coulomb repulsion between nuclei.</a:t>
            </a:r>
          </a:p>
          <a:p>
            <a:pPr>
              <a:buFontTx/>
              <a:buChar char="•"/>
            </a:pPr>
            <a:r>
              <a:rPr lang="en-US" altLang="en-US" dirty="0"/>
              <a:t>Chemical reaction dynamics can be represented classically as motion of a marble on this surface</a:t>
            </a: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In practice, one needs many marbles to gather statistics.  To represent experimental conditions, marbles should start with different velocities and positions (</a:t>
            </a:r>
            <a:r>
              <a:rPr lang="en-US" altLang="en-US" i="1" dirty="0">
                <a:solidFill>
                  <a:srgbClr val="000099"/>
                </a:solidFill>
              </a:rPr>
              <a:t>phase space sampling</a:t>
            </a:r>
            <a:r>
              <a:rPr lang="en-US" altLang="en-US" dirty="0">
                <a:solidFill>
                  <a:srgbClr val="000099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en-US" altLang="en-US" dirty="0"/>
              <a:t>Simplest quantum effects are described by assigning individual marbles to particular quantum states (</a:t>
            </a:r>
            <a:r>
              <a:rPr lang="en-US" altLang="en-US" i="1" dirty="0" err="1"/>
              <a:t>quasiclassical</a:t>
            </a:r>
            <a:r>
              <a:rPr lang="en-US" altLang="en-US" i="1" dirty="0"/>
              <a:t> description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>
            <a:extLst>
              <a:ext uri="{FF2B5EF4-FFF2-40B4-BE49-F238E27FC236}">
                <a16:creationId xmlns:a16="http://schemas.microsoft.com/office/drawing/2014/main" id="{879B4F8B-6850-4A60-96CA-B23168BA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305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99"/>
                </a:solidFill>
              </a:rPr>
              <a:t>The simplest quantum effect in nearly classical systems is zero-point-energy (ZPE) correction</a:t>
            </a:r>
          </a:p>
          <a:p>
            <a:endParaRPr lang="en-US" altLang="en-US" sz="2000" b="1" dirty="0">
              <a:solidFill>
                <a:srgbClr val="000099"/>
              </a:solidFill>
            </a:endParaRPr>
          </a:p>
          <a:p>
            <a:r>
              <a:rPr lang="en-US" altLang="en-US" sz="2000" b="1" dirty="0">
                <a:solidFill>
                  <a:srgbClr val="000099"/>
                </a:solidFill>
              </a:rPr>
              <a:t>Think of a </a:t>
            </a:r>
            <a:r>
              <a:rPr lang="en-US" altLang="en-US" sz="2000" b="1" dirty="0" err="1">
                <a:solidFill>
                  <a:srgbClr val="000099"/>
                </a:solidFill>
              </a:rPr>
              <a:t>quasiclassical</a:t>
            </a:r>
            <a:r>
              <a:rPr lang="en-US" altLang="en-US" sz="2000" b="1" dirty="0">
                <a:solidFill>
                  <a:srgbClr val="000099"/>
                </a:solidFill>
              </a:rPr>
              <a:t> picture, with the system represented by an ensemble of trajectories</a:t>
            </a:r>
          </a:p>
          <a:p>
            <a:endParaRPr lang="en-US" altLang="en-US" dirty="0"/>
          </a:p>
          <a:p>
            <a:r>
              <a:rPr lang="en-US" altLang="en-US" dirty="0"/>
              <a:t>At present, there is no simple way to account for ZPE along a reaction.  </a:t>
            </a:r>
            <a:r>
              <a:rPr lang="en-US" altLang="en-US" dirty="0">
                <a:solidFill>
                  <a:srgbClr val="CC00FF"/>
                </a:solidFill>
              </a:rPr>
              <a:t>Important:  ZPE is a property of the whole ensemble, not each trajectory.</a:t>
            </a:r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5B596D46-3D99-4C58-91FA-14AB2073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822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</a:rPr>
              <a:t>What could be the way to describe ZPE-like quantum effects?</a:t>
            </a:r>
          </a:p>
          <a:p>
            <a:endParaRPr lang="en-US" altLang="en-US" dirty="0">
              <a:solidFill>
                <a:srgbClr val="CC0000"/>
              </a:solidFill>
            </a:endParaRPr>
          </a:p>
          <a:p>
            <a:pPr>
              <a:buFontTx/>
              <a:buChar char="•"/>
            </a:pPr>
            <a:r>
              <a:rPr lang="en-US" altLang="en-US" dirty="0"/>
              <a:t> A simple way is to compute the spread of trajectory ensemble, and “somehow” fit it to ZPE, then compute forces that come from ZPE.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In effect, this is what we do in our approximate Bohmian formulation, except it is done in a rigorous way: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ZPE dependence on spread is indirect; it is directly dependent on the average gradients of density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 we introduce non-classical momentum, and obtain ZPE from it.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49D52E-7EB4-44F8-97EE-6DBC4A22E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4000">
                <a:solidFill>
                  <a:srgbClr val="A50021"/>
                </a:solidFill>
              </a:rPr>
              <a:t>Bohmian formulation</a:t>
            </a: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EB527D1E-9337-4AB0-BCF0-C63439FBE2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2225"/>
            <a:ext cx="7172325" cy="4833938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D45F974-8E5F-4541-868F-3938F14BC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/>
          <a:lstStyle/>
          <a:p>
            <a:r>
              <a:rPr lang="en-US" altLang="en-US" sz="3200">
                <a:solidFill>
                  <a:srgbClr val="660066"/>
                </a:solidFill>
              </a:rPr>
              <a:t>Bohmian formulation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0B97410B-1AAA-4004-A2F2-EFDC766AA1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391400" cy="1754188"/>
          </a:xfrm>
          <a:noFill/>
          <a:ln/>
        </p:spPr>
      </p:pic>
      <p:pic>
        <p:nvPicPr>
          <p:cNvPr id="75780" name="Picture 4">
            <a:extLst>
              <a:ext uri="{FF2B5EF4-FFF2-40B4-BE49-F238E27FC236}">
                <a16:creationId xmlns:a16="http://schemas.microsoft.com/office/drawing/2014/main" id="{1FB978F2-48B1-4162-AE91-3480ABB2DD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200400"/>
            <a:ext cx="7239000" cy="1665288"/>
          </a:xfrm>
          <a:noFill/>
          <a:ln/>
        </p:spPr>
      </p:pic>
      <p:pic>
        <p:nvPicPr>
          <p:cNvPr id="75781" name="Picture 5">
            <a:extLst>
              <a:ext uri="{FF2B5EF4-FFF2-40B4-BE49-F238E27FC236}">
                <a16:creationId xmlns:a16="http://schemas.microsoft.com/office/drawing/2014/main" id="{69F0E277-9A71-4104-90BD-9C3C23E07D8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5105400"/>
            <a:ext cx="6248400" cy="149383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457200"/>
          </a:xfrm>
        </p:spPr>
        <p:txBody>
          <a:bodyPr/>
          <a:lstStyle/>
          <a:p>
            <a:r>
              <a:rPr lang="en-US" altLang="en-US" sz="2800">
                <a:solidFill>
                  <a:srgbClr val="990033"/>
                </a:solidFill>
              </a:rPr>
              <a:t>Summary of traditional Bohmian approach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7431E92-EB4B-4A59-B527-1827731D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 sz="2400"/>
              <a:t>Quantum equations are written in classical way:  wavefunctions are represented by trajectories, each moving according to classical mechanics + additional forces from </a:t>
            </a:r>
            <a:r>
              <a:rPr lang="en-US" altLang="en-US" sz="2400">
                <a:solidFill>
                  <a:srgbClr val="009900"/>
                </a:solidFill>
              </a:rPr>
              <a:t>Quantum Potential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en-US" altLang="en-US" sz="2400">
                <a:solidFill>
                  <a:srgbClr val="000099"/>
                </a:solidFill>
              </a:rPr>
              <a:t>Formulation is exact, and neatly compatible with molecular mechanics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en-US" altLang="en-US" sz="2400">
                <a:solidFill>
                  <a:srgbClr val="CC0000"/>
                </a:solidFill>
              </a:rPr>
              <a:t>Quantum potential is non-local, unbound, sometimes singular, and horribly unstable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EB3-027B-4B4B-A401-EF8CFF2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rgbClr val="A50021"/>
                </a:solidFill>
              </a:rPr>
              <a:t>New content. Derivations: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5446-255F-452F-8AF6-6391449C4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we introduce two operators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Quantum trajectory operator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 energy operator</a:t>
            </a:r>
          </a:p>
          <a:p>
            <a:pPr lvl="1"/>
            <a:endParaRPr lang="en-US" dirty="0"/>
          </a:p>
          <a:p>
            <a:r>
              <a:rPr lang="en-US" dirty="0"/>
              <a:t>Use these operators to introduce the “quantum power” expression</a:t>
            </a:r>
          </a:p>
          <a:p>
            <a:pPr lvl="1"/>
            <a:r>
              <a:rPr lang="en-US" dirty="0"/>
              <a:t>And apply it to model systems</a:t>
            </a:r>
          </a:p>
        </p:txBody>
      </p:sp>
    </p:spTree>
    <p:extLst>
      <p:ext uri="{BB962C8B-B14F-4D97-AF65-F5344CB8AC3E}">
        <p14:creationId xmlns:p14="http://schemas.microsoft.com/office/powerpoint/2010/main" val="17451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41C2E8-2E8D-4FBD-ABBA-E0255C34A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7270"/>
            <a:ext cx="7772400" cy="457200"/>
          </a:xfrm>
        </p:spPr>
        <p:txBody>
          <a:bodyPr/>
          <a:lstStyle/>
          <a:p>
            <a:r>
              <a:rPr lang="en-US" altLang="en-US" sz="2800" dirty="0">
                <a:solidFill>
                  <a:srgbClr val="990033"/>
                </a:solidFill>
              </a:rPr>
              <a:t>Quantum Trajectory Operator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>
                <a:extLst>
                  <a:ext uri="{FF2B5EF4-FFF2-40B4-BE49-F238E27FC236}">
                    <a16:creationId xmlns:a16="http://schemas.microsoft.com/office/drawing/2014/main" id="{47431E92-EB4B-4A59-B527-1827731DE4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300" y="544470"/>
                <a:ext cx="8915400" cy="6226260"/>
              </a:xfrm>
            </p:spPr>
            <p:txBody>
              <a:bodyPr/>
              <a:lstStyle/>
              <a:p>
                <a:r>
                  <a:rPr lang="en-US" altLang="en-US" sz="2400" dirty="0"/>
                  <a:t>Reminder:  delta-function operator measures density at a point.  Delta function operator can be thought as an infinitely narrow normalized Gaussian:                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𝜋𝜀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alt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en-US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  <m:r>
                                <a:rPr lang="en-US" alt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000" dirty="0">
                  <a:solidFill>
                    <a:srgbClr val="CC0000"/>
                  </a:solidFill>
                </a:endParaRPr>
              </a:p>
              <a:p>
                <a:r>
                  <a:rPr lang="en-US" altLang="en-US" sz="2400" dirty="0">
                    <a:solidFill>
                      <a:srgbClr val="7030A0"/>
                    </a:solidFill>
                  </a:rPr>
                  <a:t>Make </a:t>
                </a:r>
              </a:p>
              <a:p>
                <a:pPr lvl="1"/>
                <a:r>
                  <a:rPr lang="en-US" altLang="en-US" sz="2000" dirty="0">
                    <a:solidFill>
                      <a:srgbClr val="7030A0"/>
                    </a:solidFill>
                  </a:rPr>
                  <a:t>the point x</a:t>
                </a:r>
                <a:r>
                  <a:rPr lang="en-US" altLang="en-US" sz="2000" baseline="-25000" dirty="0">
                    <a:solidFill>
                      <a:srgbClr val="7030A0"/>
                    </a:solidFill>
                  </a:rPr>
                  <a:t>0</a:t>
                </a:r>
                <a:r>
                  <a:rPr lang="en-US" altLang="en-US" sz="2000" dirty="0">
                    <a:solidFill>
                      <a:srgbClr val="7030A0"/>
                    </a:solidFill>
                  </a:rPr>
                  <a:t> move: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sty m:val="p"/>
                      </m:rP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en-US" sz="200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altLang="en-US" sz="2000" dirty="0">
                    <a:solidFill>
                      <a:srgbClr val="7030A0"/>
                    </a:solidFill>
                  </a:rPr>
                  <a:t>the Gaussian “breathe”: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pPr lvl="1"/>
                <a:r>
                  <a:rPr lang="en-US" altLang="en-US" sz="2000" dirty="0">
                    <a:solidFill>
                      <a:srgbClr val="7030A0"/>
                    </a:solidFill>
                  </a:rPr>
                  <a:t>Different normalization: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b="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altLang="en-US" sz="2400" dirty="0">
                    <a:solidFill>
                      <a:srgbClr val="CC0000"/>
                    </a:solidFill>
                  </a:rPr>
                  <a:t>One can show: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en-US" sz="2400" i="1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n-US" sz="240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2400" b="0" i="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400" dirty="0">
                    <a:solidFill>
                      <a:srgbClr val="CC0000"/>
                    </a:solidFill>
                  </a:rPr>
                  <a:t>  in a quantum system.</a:t>
                </a:r>
              </a:p>
              <a:p>
                <a:r>
                  <a:rPr lang="en-US" altLang="en-US" sz="2400" dirty="0">
                    <a:solidFill>
                      <a:srgbClr val="CC0000"/>
                    </a:solidFill>
                  </a:rPr>
                  <a:t>Basically, </a:t>
                </a:r>
                <a:r>
                  <a:rPr lang="en-US" altLang="en-US" sz="2400" dirty="0" err="1">
                    <a:solidFill>
                      <a:srgbClr val="CC0000"/>
                    </a:solidFill>
                  </a:rPr>
                  <a:t>g</a:t>
                </a:r>
                <a:r>
                  <a:rPr lang="en-US" altLang="en-US" sz="2400" baseline="-25000" dirty="0" err="1">
                    <a:solidFill>
                      <a:srgbClr val="CC0000"/>
                    </a:solidFill>
                  </a:rPr>
                  <a:t>W</a:t>
                </a:r>
                <a:r>
                  <a:rPr lang="en-US" altLang="en-US" sz="2400" dirty="0">
                    <a:solidFill>
                      <a:srgbClr val="CC0000"/>
                    </a:solidFill>
                  </a:rPr>
                  <a:t> is the quantum trajectory (weight) operator</a:t>
                </a:r>
              </a:p>
              <a:p>
                <a:pPr lvl="1"/>
                <a:r>
                  <a:rPr lang="en-US" altLang="en-US" sz="2000" dirty="0">
                    <a:solidFill>
                      <a:srgbClr val="CC0000"/>
                    </a:solidFill>
                  </a:rPr>
                  <a:t>It is linear, in Hilbert space</a:t>
                </a:r>
              </a:p>
              <a:p>
                <a:pPr lvl="1"/>
                <a:r>
                  <a:rPr lang="en-US" altLang="en-US" sz="2000" dirty="0">
                    <a:solidFill>
                      <a:srgbClr val="CC0000"/>
                    </a:solidFill>
                  </a:rPr>
                  <a:t>Can be used to study quantum behavior by non-Bohmian people</a:t>
                </a:r>
              </a:p>
            </p:txBody>
          </p:sp>
        </mc:Choice>
        <mc:Fallback xmlns="">
          <p:sp>
            <p:nvSpPr>
              <p:cNvPr id="130051" name="Rectangle 3">
                <a:extLst>
                  <a:ext uri="{FF2B5EF4-FFF2-40B4-BE49-F238E27FC236}">
                    <a16:creationId xmlns:a16="http://schemas.microsoft.com/office/drawing/2014/main" id="{47431E92-EB4B-4A59-B527-1827731DE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" y="544470"/>
                <a:ext cx="8915400" cy="6226260"/>
              </a:xfrm>
              <a:blipFill>
                <a:blip r:embed="rId2"/>
                <a:stretch>
                  <a:fillRect l="-958" t="-685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8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9987</TotalTime>
  <Words>1146</Words>
  <Application>Microsoft Office PowerPoint</Application>
  <PresentationFormat>On-screen Show (4:3)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Wingdings</vt:lpstr>
      <vt:lpstr>Default Design</vt:lpstr>
      <vt:lpstr>Energy flow in quantum systems J. Phys. Chem. A 2021, 125 (21), 4653–4667</vt:lpstr>
      <vt:lpstr>Plan and main ideas</vt:lpstr>
      <vt:lpstr>PowerPoint Presentation</vt:lpstr>
      <vt:lpstr>PowerPoint Presentation</vt:lpstr>
      <vt:lpstr>Bohmian formulation</vt:lpstr>
      <vt:lpstr>Bohmian formulation</vt:lpstr>
      <vt:lpstr>Summary of traditional Bohmian approach</vt:lpstr>
      <vt:lpstr>New content. Derivations:</vt:lpstr>
      <vt:lpstr>Quantum Trajectory Operator </vt:lpstr>
      <vt:lpstr>Local Energy Operator</vt:lpstr>
      <vt:lpstr>Local Energy Operator</vt:lpstr>
      <vt:lpstr>Time derivative, 1D</vt:lpstr>
      <vt:lpstr>Quantum power properties</vt:lpstr>
      <vt:lpstr>Systems (I): A Gaussian</vt:lpstr>
      <vt:lpstr>Systems (Ia): A Gaussian</vt:lpstr>
      <vt:lpstr>Systems (Ib): A Gaussian</vt:lpstr>
      <vt:lpstr>Systems (II): Metastable well</vt:lpstr>
      <vt:lpstr>Systems (II): Metastable well long time, large x quasistatic limit</vt:lpstr>
      <vt:lpstr>Systems (II ½): Eckart Barrier mimicking H + H2 reaction barrier</vt:lpstr>
      <vt:lpstr>Systems (II ½): Eckart Barrier mimicking H + H2 reaction barrier</vt:lpstr>
      <vt:lpstr>Systems(III): double well</vt:lpstr>
      <vt:lpstr>Double well:  minima are at ±1.    Initial population (at φ=0) is in the left well</vt:lpstr>
      <vt:lpstr>Systems: double well</vt:lpstr>
      <vt:lpstr>Systems: double well Conclusions</vt:lpstr>
      <vt:lpstr>Systems (IV): 2D Quantum-Classical m0=1, λ=m0/m</vt:lpstr>
      <vt:lpstr>Systems (IV): 2D Quantum-Classical m0=1, λ=m0/m</vt:lpstr>
      <vt:lpstr>To do: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Vitaly A. Rassolov</dc:creator>
  <cp:lastModifiedBy>Rassolov, Vitaly</cp:lastModifiedBy>
  <cp:revision>100</cp:revision>
  <dcterms:created xsi:type="dcterms:W3CDTF">2002-08-15T18:42:33Z</dcterms:created>
  <dcterms:modified xsi:type="dcterms:W3CDTF">2021-08-18T15:02:23Z</dcterms:modified>
</cp:coreProperties>
</file>