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3"/>
  </p:notesMasterIdLst>
  <p:sldIdLst>
    <p:sldId id="265" r:id="rId5"/>
    <p:sldId id="1053" r:id="rId6"/>
    <p:sldId id="1094" r:id="rId7"/>
    <p:sldId id="1097" r:id="rId8"/>
    <p:sldId id="1095" r:id="rId9"/>
    <p:sldId id="1086" r:id="rId10"/>
    <p:sldId id="1081" r:id="rId11"/>
    <p:sldId id="1080" r:id="rId12"/>
    <p:sldId id="1082" r:id="rId13"/>
    <p:sldId id="1087" r:id="rId14"/>
    <p:sldId id="887" r:id="rId15"/>
    <p:sldId id="1098" r:id="rId16"/>
    <p:sldId id="1055" r:id="rId17"/>
    <p:sldId id="1088" r:id="rId18"/>
    <p:sldId id="1056" r:id="rId19"/>
    <p:sldId id="1058" r:id="rId20"/>
    <p:sldId id="1059" r:id="rId21"/>
    <p:sldId id="1057" r:id="rId22"/>
    <p:sldId id="1074" r:id="rId23"/>
    <p:sldId id="1090" r:id="rId24"/>
    <p:sldId id="1089" r:id="rId25"/>
    <p:sldId id="1075" r:id="rId26"/>
    <p:sldId id="1076" r:id="rId27"/>
    <p:sldId id="1062" r:id="rId28"/>
    <p:sldId id="1063" r:id="rId29"/>
    <p:sldId id="1077" r:id="rId30"/>
    <p:sldId id="1064" r:id="rId31"/>
    <p:sldId id="1065" r:id="rId32"/>
    <p:sldId id="1066" r:id="rId33"/>
    <p:sldId id="1070" r:id="rId34"/>
    <p:sldId id="1096" r:id="rId35"/>
    <p:sldId id="1079" r:id="rId36"/>
    <p:sldId id="1091" r:id="rId37"/>
    <p:sldId id="1084" r:id="rId38"/>
    <p:sldId id="1085" r:id="rId39"/>
    <p:sldId id="1092" r:id="rId40"/>
    <p:sldId id="1093" r:id="rId41"/>
    <p:sldId id="107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83D"/>
    <a:srgbClr val="E78D8B"/>
    <a:srgbClr val="4D6D55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30" autoAdjust="0"/>
    <p:restoredTop sz="94727"/>
  </p:normalViewPr>
  <p:slideViewPr>
    <p:cSldViewPr snapToGrid="0">
      <p:cViewPr varScale="1">
        <p:scale>
          <a:sx n="88" d="100"/>
          <a:sy n="88" d="100"/>
        </p:scale>
        <p:origin x="1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20E91-6FB5-AE45-9790-CC80B65720E1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951E1-BF4C-D74D-A249-0DEEC5E4B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7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8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8F5EE11E-83DA-541C-5074-2518E6955A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730688-BB31-4387-940A-A2FF39DDEC23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0C4AF79-8E2A-3B76-05E0-1934F038C4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FCE5EBA-7235-6A77-B4D0-75A2185686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76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27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41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AD73D-5412-15FA-AE37-C7D568CDB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9A7F9D-80A5-071D-0097-2C9FD87FB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7A63B-A6BD-8FA6-4146-A09AC2DBD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97E89-7168-832F-A018-053EF20EA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1951E1-BF4C-D74D-A249-0DEEC5E4B1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343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64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46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1951E1-BF4C-D74D-A249-0DEEC5E4B15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5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98138-CE50-4CC4-71FA-0D088ABA6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FE6D2-6326-6555-E821-3045104BC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FB459-1694-E001-73BD-16E3EAF73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1E7F7-35F1-62B6-A725-9E338FE91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40650-E0EC-CE46-8E6D-7A1BE183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47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25DE-1F1C-5748-6384-599295A4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638DF-B416-EB47-2DAA-17E4E3FF1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D01AE-40D3-DCD7-666E-6A870ABBE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1EC90-81C7-F10C-A72E-6B24D2418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6C623-607B-DDBA-EC5D-5A987892F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9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28CC-5B41-F4F0-EA72-283C5D03B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51923-286F-42FA-BD80-3BE7B4A57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FC4D7-5492-1A6F-B993-0F9E06ECB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5D371-129D-DE46-D7D0-A47D3058C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DABFF-5176-FCF1-151C-938A9E9A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32EEA-EFC0-A0E6-5F14-9C6F4117F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3AF8B-901C-F135-D3CB-2FADB4467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DA010-C225-75A7-162C-6195BFBF9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F9293-A1F7-ADF5-F521-43B79822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4DB37-D1AF-CDD2-C82E-75DF61B8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1F15AA-6D8B-53C9-2035-4E517AA3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6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089AF-B648-7599-7821-53AFE097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1B416-518D-CCB9-C45D-D117C61B0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7E532-CBED-573E-77A6-EB2A7FEB7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61C60E-F006-D465-AA92-234DA1668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9CB35C-D048-BF5E-75FC-91EFA75DD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BB2B3-5F62-1051-792A-01C42B47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329C0A-8216-F962-B997-3C5FCE31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3A957B-3A22-0DDC-B9A7-237D2647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4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416D-B377-B486-73AA-86B5A5FF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BFFBA-FB66-197A-A8A3-B764AA2F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4DD4F-F5CF-3FD7-BC22-C340AF544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FCBA29-1820-5E7F-03E4-9AF0A5A2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0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179085-3989-BCFC-B4FE-4589955F7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15A704-E652-5F27-4D88-AABD4C97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57907-9A5D-C117-635D-FE1BFF249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5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5FE2E-2758-2F09-65D9-B1B166CB7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06C02-920A-3893-3E66-94EDB38B7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4C37E-0C94-1D6D-F5B1-374AC72F5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4665C-4002-4BE7-5A82-FFC6F80B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5495B-1EBB-20CE-5BB6-93D0B5BC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21160A-1D98-BC1B-9F73-DB9B7D75F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4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61CD-67D3-39E7-D126-8B94DD649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42226-5BBE-E9CB-8291-3AAAD310BE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C52DD-FC02-C854-E757-9516ED7AE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C4458-11E5-4A8D-BF3F-BA6CA6E37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DC38A-CAD8-7EC4-BFAD-7C4016AFC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789F8-CBDF-E794-93AB-94BAC342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5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89AF3-0072-4F95-190A-8266D1DD6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4618EC-E76F-B7B5-3A55-8284D95AF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4D5DA-88CF-4A74-C7E7-BDBE0D315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0249C-5A49-F631-55AF-8AFE0828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A8CDF-E889-929D-D2A3-B9741588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2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E00E53-F72C-A555-9CB6-2AFDD5CDC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5FE38-7BDA-5E49-AD12-2B5448009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F81B7-104A-C438-4DB2-0E240C09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C4336-BA00-9C92-8042-52288D348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476C7-4EAE-C04A-DAE4-ECBECA75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53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BA564C6-3150-87B5-CF20-C3C84A977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32FD6E-51C8-5295-C3BC-C31BB702A5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111985-6DC6-5CC5-AC40-A28A73AE55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FFB516-7288-42BB-AB03-BEBB6023C9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7136495"/>
      </p:ext>
    </p:extLst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F9BC09-53C0-21F4-4114-89DC13DAB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56155-7063-8744-9745-B83558C22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4A1E3-0A04-D2F3-472E-4EDEBABF5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F2677A-15D3-4A07-B8BF-93676B2104E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EFC01-F251-B45F-FF37-CB1AA7353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6C31F-3E9C-3E72-E4BD-1869155AC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8D8D3D-ABC3-457A-A18E-008E2283C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7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theses.whiterose.ac.uk/id/eprint/38227/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doi.org/10.1116/6.0004454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21/acs.jpclett.4c00348" TargetMode="Externa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doi.org/10.1021/acs.jpclett.4c0034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6/6.000445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hyperlink" Target="https://etheses.whiterose.ac.uk/id/eprint/38227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s://etheses.whiterose.ac.uk/id/eprint/38227/" TargetMode="External"/><Relationship Id="rId10" Type="http://schemas.openxmlformats.org/officeDocument/2006/relationships/image" Target="../media/image34.png"/><Relationship Id="rId4" Type="http://schemas.openxmlformats.org/officeDocument/2006/relationships/hyperlink" Target="https://doi.org/10.1116/6.0004454" TargetMode="External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1/acssuschemeng.2c0170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molecular-dynamics.leeds.ac.uk/neutral-dissociation-in-plasm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3C344-A3D4-CCF9-31CB-5523678D6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3AB714F-032F-C5C0-A2B3-290F60DC2EE9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4D6E55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CEA93B-2B1D-8C13-D2F1-4F343261E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582693"/>
              </p:ext>
            </p:extLst>
          </p:nvPr>
        </p:nvGraphicFramePr>
        <p:xfrm>
          <a:off x="1039221" y="26124"/>
          <a:ext cx="10711543" cy="758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1543">
                  <a:extLst>
                    <a:ext uri="{9D8B030D-6E8A-4147-A177-3AD203B41FA5}">
                      <a16:colId xmlns:a16="http://schemas.microsoft.com/office/drawing/2014/main" val="3176100803"/>
                    </a:ext>
                  </a:extLst>
                </a:gridCol>
              </a:tblGrid>
              <a:tr h="2472290"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 impact in plasma </a:t>
                      </a:r>
                    </a:p>
                    <a:p>
                      <a:pPr algn="ctr"/>
                      <a:r>
                        <a:rPr lang="en-US" sz="4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Electrophore</a:t>
                      </a:r>
                      <a:r>
                        <a:rPr lang="en-US" sz="4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model for dissociation of molecules after the electron impact in plasma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218396"/>
                  </a:ext>
                </a:extLst>
              </a:tr>
              <a:tr h="3044355">
                <a:tc>
                  <a:txBody>
                    <a:bodyPr/>
                    <a:lstStyle/>
                    <a:p>
                      <a:pPr algn="ctr"/>
                      <a:endParaRPr lang="en-GB" sz="2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Ryan Brook,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1,2 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Dmitry Makhov,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Alfred Stonelake,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Gregory Armstrong,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Anna Nelson,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Jonathan Tennyson,</a:t>
                      </a:r>
                      <a:r>
                        <a:rPr lang="en-GB" sz="2600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2,3</a:t>
                      </a:r>
                      <a:r>
                        <a:rPr lang="en-GB" sz="2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GB" sz="26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Dmitrii V. Shalashilin</a:t>
                      </a:r>
                      <a:r>
                        <a:rPr lang="en-GB" sz="2600" u="sng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260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</a:p>
                    <a:p>
                      <a:pPr algn="ctr"/>
                      <a:endParaRPr lang="en-GB" sz="2400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000" i="1" u="sng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2000" i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School of Chemistry, University of Leeds, Leeds LS2 9JT, United Kingdom </a:t>
                      </a:r>
                    </a:p>
                    <a:p>
                      <a:r>
                        <a:rPr lang="en-GB" sz="2000" i="1" u="sng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000" i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Quantemol Ltd., 320 City Road, The Angel, London EC1V 2NZ, United Kingdom </a:t>
                      </a:r>
                    </a:p>
                    <a:p>
                      <a:r>
                        <a:rPr lang="en-GB" sz="2000" i="1" u="sng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GB" sz="2000" i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Department of Physics and Astronomy, University College London, London WC1E 6BT, United Kingdom </a:t>
                      </a:r>
                    </a:p>
                    <a:p>
                      <a:endParaRPr lang="fr-FR" sz="2400" i="1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2400" i="1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*Email: d.shalashilin@leeds.ac.uk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36019"/>
                  </a:ext>
                </a:extLst>
              </a:tr>
              <a:tr h="560802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043711"/>
                  </a:ext>
                </a:extLst>
              </a:tr>
              <a:tr h="453983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582790"/>
                  </a:ext>
                </a:extLst>
              </a:tr>
            </a:tbl>
          </a:graphicData>
        </a:graphic>
      </p:graphicFrame>
      <p:pic>
        <p:nvPicPr>
          <p:cNvPr id="2" name="Picture 2" descr="The logo | Communications and Engagement">
            <a:extLst>
              <a:ext uri="{FF2B5EF4-FFF2-40B4-BE49-F238E27FC236}">
                <a16:creationId xmlns:a16="http://schemas.microsoft.com/office/drawing/2014/main" id="{2374B476-078A-7B6B-AEE8-3B4B0CD5E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6185" y="5541507"/>
            <a:ext cx="3515603" cy="113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30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6ADD-7184-9F5D-1463-9B61888E6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F26487-83EC-FB50-E8CF-A99F27523492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1C490-B8C5-61F5-F05D-43D6AE488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2074"/>
            <a:ext cx="10515600" cy="1325563"/>
          </a:xfrm>
        </p:spPr>
        <p:txBody>
          <a:bodyPr/>
          <a:lstStyle/>
          <a:p>
            <a:r>
              <a:rPr lang="en-US" dirty="0"/>
              <a:t>Motivation and vision.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63D42-0E23-1068-5937-D92C8CE28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50354"/>
            <a:ext cx="11199471" cy="5972536"/>
          </a:xfrm>
        </p:spPr>
        <p:txBody>
          <a:bodyPr>
            <a:norm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</a:rPr>
              <a:t>Low temperature plasmas are                                                                       essential to the manufacture of                                                                   devices in the semiconductor                                                                              industry.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dirty="0">
                <a:solidFill>
                  <a:prstClr val="black"/>
                </a:solidFill>
              </a:rPr>
              <a:t>     Plasma Etching                                                        Plasma Deposition</a:t>
            </a:r>
          </a:p>
          <a:p>
            <a:pPr marL="0" indent="0">
              <a:buNone/>
            </a:pPr>
            <a:r>
              <a:rPr lang="en-US" sz="3100" dirty="0">
                <a:solidFill>
                  <a:prstClr val="black"/>
                </a:solidFill>
              </a:rPr>
              <a:t>    </a:t>
            </a:r>
            <a:r>
              <a:rPr lang="en-US" dirty="0"/>
              <a:t> Free radicals              Ions                                      Free Radicals</a:t>
            </a:r>
          </a:p>
          <a:p>
            <a:pPr marL="0" indent="0">
              <a:buNone/>
            </a:pPr>
            <a:r>
              <a:rPr lang="en-US" dirty="0"/>
              <a:t> F•, •CF3,</a:t>
            </a:r>
            <a:r>
              <a:rPr lang="en-US" sz="3600" b="1" dirty="0"/>
              <a:t> :</a:t>
            </a:r>
            <a:r>
              <a:rPr lang="en-US" dirty="0"/>
              <a:t>CF2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A16593-E8E7-1552-CC9B-97325FCFD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97" y="5100320"/>
            <a:ext cx="4759325" cy="16495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9853D32-26BA-7792-D23F-A8737AFDE55C}"/>
              </a:ext>
            </a:extLst>
          </p:cNvPr>
          <p:cNvSpPr/>
          <p:nvPr/>
        </p:nvSpPr>
        <p:spPr>
          <a:xfrm>
            <a:off x="4420491" y="4650311"/>
            <a:ext cx="337173" cy="349624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+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EAFE1D-F444-E1D4-F41A-262600941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270" y="4508071"/>
            <a:ext cx="4759325" cy="2082647"/>
          </a:xfrm>
          <a:prstGeom prst="rect">
            <a:avLst/>
          </a:prstGeom>
        </p:spPr>
      </p:pic>
      <p:pic>
        <p:nvPicPr>
          <p:cNvPr id="4" name="Picture 3" descr="Close up magnified image of a microchip">
            <a:extLst>
              <a:ext uri="{FF2B5EF4-FFF2-40B4-BE49-F238E27FC236}">
                <a16:creationId xmlns:a16="http://schemas.microsoft.com/office/drawing/2014/main" id="{BD4B0D51-84DC-770E-592C-723F34AE3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712" y="216282"/>
            <a:ext cx="4282440" cy="28549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CD05E1-F6A7-4AD6-2C28-B77393760DF8}"/>
              </a:ext>
            </a:extLst>
          </p:cNvPr>
          <p:cNvSpPr txBox="1"/>
          <p:nvPr/>
        </p:nvSpPr>
        <p:spPr>
          <a:xfrm>
            <a:off x="7437120" y="2418080"/>
            <a:ext cx="3411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Inside of a microchip</a:t>
            </a:r>
          </a:p>
        </p:txBody>
      </p:sp>
    </p:spTree>
    <p:extLst>
      <p:ext uri="{BB962C8B-B14F-4D97-AF65-F5344CB8AC3E}">
        <p14:creationId xmlns:p14="http://schemas.microsoft.com/office/powerpoint/2010/main" val="329127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4EFA-8011-60B1-5E10-1A4EF88AE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4A7FB1B-B9B5-DD21-7322-C3B09A0E1F6C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F68631-E0CC-6611-50C7-115797304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2074"/>
            <a:ext cx="10515600" cy="1325563"/>
          </a:xfrm>
        </p:spPr>
        <p:txBody>
          <a:bodyPr/>
          <a:lstStyle/>
          <a:p>
            <a:r>
              <a:rPr lang="en-US" dirty="0"/>
              <a:t>Motivation and vision.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A362E-8AD7-F1F1-5DF8-E01005C45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50354"/>
            <a:ext cx="11199471" cy="5972536"/>
          </a:xfrm>
        </p:spPr>
        <p:txBody>
          <a:bodyPr>
            <a:norm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</a:rPr>
              <a:t>The gases are fluorine-organic molecules which are not environmentally friendly and expected to be phased out of manufacturing.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en-US" dirty="0">
                <a:solidFill>
                  <a:prstClr val="black"/>
                </a:solidFill>
              </a:rPr>
              <a:t>Developing new plasma sources with new families of gases, which are efficient and environmentally friendly, is a high priority for the industry.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3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8D6643-C24B-F33C-35D6-8AF5B2B01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932" y="2711805"/>
            <a:ext cx="5067300" cy="280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4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DB278-6813-BBFF-84F0-CECB84134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154725-1991-FADE-909F-28A2DEE9C00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Experiment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118D72-1109-E996-CD02-9F25AAC3AE5A}"/>
              </a:ext>
            </a:extLst>
          </p:cNvPr>
          <p:cNvSpPr txBox="1"/>
          <p:nvPr/>
        </p:nvSpPr>
        <p:spPr>
          <a:xfrm>
            <a:off x="693174" y="1332821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Real plasma etching device coupled to quadruple Mass Spec.                                 Etching patterns</a:t>
            </a:r>
            <a:endParaRPr lang="en-GB" dirty="0">
              <a:solidFill>
                <a:srgbClr val="0092D1"/>
              </a:solidFill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85D273-1490-894A-2EB3-288D557A8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81" y="1828791"/>
            <a:ext cx="8057225" cy="4664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68E224-9BC3-7BAA-37AE-CE1231337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525" y="1835571"/>
            <a:ext cx="1011751" cy="47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4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1B24C-3E9C-DDB3-2FD2-3C5F16E3E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58A5DA-6D2B-4FA0-E512-BEE31883D82F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0947E-7ACC-DFE3-EA8F-8FAFFBCF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50354"/>
            <a:ext cx="11199471" cy="5972536"/>
          </a:xfrm>
        </p:spPr>
        <p:txBody>
          <a:bodyPr>
            <a:norm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en-US" sz="3100" dirty="0">
              <a:solidFill>
                <a:prstClr val="black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sz="3300" dirty="0">
              <a:solidFill>
                <a:prstClr val="black"/>
              </a:solidFill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sz="3300" dirty="0">
                <a:solidFill>
                  <a:prstClr val="black"/>
                </a:solidFill>
              </a:rPr>
              <a:t>We run </a:t>
            </a:r>
            <a:r>
              <a:rPr lang="en-US" sz="3300" i="1" dirty="0">
                <a:solidFill>
                  <a:prstClr val="black"/>
                </a:solidFill>
              </a:rPr>
              <a:t>ab initio </a:t>
            </a:r>
            <a:r>
              <a:rPr lang="en-US" sz="3300" dirty="0">
                <a:solidFill>
                  <a:prstClr val="black"/>
                </a:solidFill>
              </a:rPr>
              <a:t>molecular dynamics (AIMC or AIMD) in order to identify: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sz="3300" dirty="0">
              <a:solidFill>
                <a:prstClr val="black"/>
              </a:solidFill>
            </a:endParaRP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3200" dirty="0">
                <a:solidFill>
                  <a:prstClr val="black"/>
                </a:solidFill>
              </a:rPr>
              <a:t>The fragments formed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3200" dirty="0">
                <a:solidFill>
                  <a:prstClr val="black"/>
                </a:solidFill>
              </a:rPr>
              <a:t>The kinetics of fragmentation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ts val="1200"/>
              </a:spcAft>
              <a:buFontTx/>
              <a:buAutoNum type="arabicPeriod"/>
              <a:defRPr/>
            </a:pPr>
            <a:r>
              <a:rPr lang="en-US" sz="3200" dirty="0">
                <a:solidFill>
                  <a:prstClr val="black"/>
                </a:solidFill>
              </a:rPr>
              <a:t>Give us a molecule and we tell you how it breaks. </a:t>
            </a:r>
            <a:r>
              <a:rPr lang="en-US" sz="3200" i="1" dirty="0">
                <a:solidFill>
                  <a:prstClr val="black"/>
                </a:solidFill>
              </a:rPr>
              <a:t>In silico </a:t>
            </a:r>
            <a:r>
              <a:rPr lang="en-US" sz="3200" dirty="0">
                <a:solidFill>
                  <a:prstClr val="black"/>
                </a:solidFill>
              </a:rPr>
              <a:t>design?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CFF496-3582-A318-3175-66C339DB58A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Theory </a:t>
            </a:r>
          </a:p>
        </p:txBody>
      </p:sp>
    </p:spTree>
    <p:extLst>
      <p:ext uri="{BB962C8B-B14F-4D97-AF65-F5344CB8AC3E}">
        <p14:creationId xmlns:p14="http://schemas.microsoft.com/office/powerpoint/2010/main" val="354487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132C0E-25F2-9216-AA05-359B4D050251}"/>
              </a:ext>
            </a:extLst>
          </p:cNvPr>
          <p:cNvSpPr txBox="1"/>
          <p:nvPr/>
        </p:nvSpPr>
        <p:spPr>
          <a:xfrm>
            <a:off x="733774" y="632175"/>
            <a:ext cx="7315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Molecular Dynamics we use</a:t>
            </a:r>
          </a:p>
        </p:txBody>
      </p:sp>
      <p:pic>
        <p:nvPicPr>
          <p:cNvPr id="5" name="Picture 4" descr="A person in a suit smiling&#10;&#10;AI-generated content may be incorrect.">
            <a:extLst>
              <a:ext uri="{FF2B5EF4-FFF2-40B4-BE49-F238E27FC236}">
                <a16:creationId xmlns:a16="http://schemas.microsoft.com/office/drawing/2014/main" id="{AF7B9EB4-C27B-8D30-0ACC-4AD16E2B5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796" y="3852614"/>
            <a:ext cx="1192389" cy="11923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9DE313-FBE0-BF48-FCA9-450C4CA82A17}"/>
              </a:ext>
            </a:extLst>
          </p:cNvPr>
          <p:cNvSpPr txBox="1"/>
          <p:nvPr/>
        </p:nvSpPr>
        <p:spPr>
          <a:xfrm>
            <a:off x="8133643" y="4675671"/>
            <a:ext cx="181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Alfred Stonelake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7235A-88E1-A574-3D13-88246A230553}"/>
              </a:ext>
            </a:extLst>
          </p:cNvPr>
          <p:cNvSpPr txBox="1"/>
          <p:nvPr/>
        </p:nvSpPr>
        <p:spPr>
          <a:xfrm>
            <a:off x="8133643" y="6123191"/>
            <a:ext cx="128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Sourav Roy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DF4C5-6554-0C63-F2EE-1043BFA9DC77}"/>
              </a:ext>
            </a:extLst>
          </p:cNvPr>
          <p:cNvSpPr txBox="1"/>
          <p:nvPr/>
        </p:nvSpPr>
        <p:spPr>
          <a:xfrm>
            <a:off x="8133643" y="3273305"/>
            <a:ext cx="1302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Ryan Brook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EFD5E-BDD9-9BA3-4B5D-379C0F23E473}"/>
              </a:ext>
            </a:extLst>
          </p:cNvPr>
          <p:cNvSpPr txBox="1"/>
          <p:nvPr/>
        </p:nvSpPr>
        <p:spPr>
          <a:xfrm>
            <a:off x="8133643" y="1732926"/>
            <a:ext cx="167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Dmitry Makhov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398D9C-5424-1633-3F43-59DC090C995A}"/>
              </a:ext>
            </a:extLst>
          </p:cNvPr>
          <p:cNvSpPr txBox="1"/>
          <p:nvPr/>
        </p:nvSpPr>
        <p:spPr>
          <a:xfrm>
            <a:off x="4371448" y="11286"/>
            <a:ext cx="3313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Plan of the talk</a:t>
            </a:r>
          </a:p>
        </p:txBody>
      </p:sp>
      <p:pic>
        <p:nvPicPr>
          <p:cNvPr id="15" name="Picture 14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D161D1D8-8EC3-4BE8-5952-041E3D633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532" y="2450248"/>
            <a:ext cx="1214400" cy="1192389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40287F-5084-856D-2EE0-6CC1F3F8B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765" y="781085"/>
            <a:ext cx="1152879" cy="13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A person sitting in a chair with his hand on his chin&#10;&#10;AI-generated content may be incorrect.">
            <a:extLst>
              <a:ext uri="{FF2B5EF4-FFF2-40B4-BE49-F238E27FC236}">
                <a16:creationId xmlns:a16="http://schemas.microsoft.com/office/drawing/2014/main" id="{E136D3DE-AEFA-2D0F-97A5-DA8DEEA66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20" y="5254980"/>
            <a:ext cx="1237543" cy="12375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D59CAB-7486-92FA-26F9-BF2837E29E85}"/>
              </a:ext>
            </a:extLst>
          </p:cNvPr>
          <p:cNvSpPr txBox="1"/>
          <p:nvPr/>
        </p:nvSpPr>
        <p:spPr>
          <a:xfrm>
            <a:off x="733774" y="1117373"/>
            <a:ext cx="731520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First simulations of  dissociation of molecules after electron impact and </a:t>
            </a:r>
            <a:r>
              <a:rPr lang="en-GB" sz="2000" dirty="0" err="1"/>
              <a:t>Electrophore</a:t>
            </a:r>
            <a:r>
              <a:rPr lang="en-GB" sz="2000" dirty="0"/>
              <a:t> Model  (EM)</a:t>
            </a:r>
          </a:p>
          <a:p>
            <a:r>
              <a:rPr lang="en-GB" dirty="0">
                <a:hlinkClick r:id="rId6" tooltip="DOI URL"/>
              </a:rPr>
              <a:t>https://doi.org/10.1021/acs.jpclett.4c00348</a:t>
            </a:r>
            <a:endParaRPr lang="en-GB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B1CDC2-DF1A-516B-5C40-6FFD2FF5DC53}"/>
              </a:ext>
            </a:extLst>
          </p:cNvPr>
          <p:cNvSpPr txBox="1"/>
          <p:nvPr/>
        </p:nvSpPr>
        <p:spPr>
          <a:xfrm>
            <a:off x="733774" y="2319198"/>
            <a:ext cx="7315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Development of </a:t>
            </a:r>
            <a:r>
              <a:rPr lang="en-GB" sz="2000" dirty="0" err="1"/>
              <a:t>Electrophore</a:t>
            </a:r>
            <a:r>
              <a:rPr lang="en-GB" sz="2000" dirty="0"/>
              <a:t> Model and systematic simulations of the dynamics with a new code.  </a:t>
            </a:r>
          </a:p>
          <a:p>
            <a:r>
              <a:rPr lang="en-GB" sz="2000" dirty="0">
                <a:hlinkClick r:id="rId7"/>
              </a:rPr>
              <a:t>https://doi.org/10.1116/6.0004454</a:t>
            </a:r>
            <a:endParaRPr lang="en-GB" sz="2000" dirty="0"/>
          </a:p>
          <a:p>
            <a:r>
              <a:rPr lang="en-GB" sz="2000" dirty="0">
                <a:hlinkClick r:id="rId8"/>
              </a:rPr>
              <a:t>https://etheses.whiterose.ac.uk/id/eprint/38227/</a:t>
            </a:r>
            <a:endParaRPr lang="en-GB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C0FBAF-025A-4575-2F73-0BA96624C7AA}"/>
              </a:ext>
            </a:extLst>
          </p:cNvPr>
          <p:cNvSpPr txBox="1"/>
          <p:nvPr/>
        </p:nvSpPr>
        <p:spPr>
          <a:xfrm>
            <a:off x="733774" y="4337117"/>
            <a:ext cx="7315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More simulations of dissociation of hydrofluorocarbons and electronic structure confirmation of the </a:t>
            </a:r>
            <a:r>
              <a:rPr lang="en-GB" sz="2000" dirty="0" err="1"/>
              <a:t>Electrophore</a:t>
            </a:r>
            <a:r>
              <a:rPr lang="en-GB" sz="2000" dirty="0"/>
              <a:t> Model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3B81B2-2BA2-5EDE-ED76-5CE525C83223}"/>
              </a:ext>
            </a:extLst>
          </p:cNvPr>
          <p:cNvSpPr txBox="1"/>
          <p:nvPr/>
        </p:nvSpPr>
        <p:spPr>
          <a:xfrm>
            <a:off x="733774" y="5476860"/>
            <a:ext cx="7315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Future developments and vision.  Potential energy surfaces with Machine Learning and simulations at low T.  Better comparison with mass spec. </a:t>
            </a:r>
          </a:p>
        </p:txBody>
      </p:sp>
    </p:spTree>
    <p:extLst>
      <p:ext uri="{BB962C8B-B14F-4D97-AF65-F5344CB8AC3E}">
        <p14:creationId xmlns:p14="http://schemas.microsoft.com/office/powerpoint/2010/main" val="107615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9" grpId="0"/>
      <p:bldP spid="20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86406"/>
              </p:ext>
            </p:extLst>
          </p:nvPr>
        </p:nvGraphicFramePr>
        <p:xfrm>
          <a:off x="1761444" y="3300402"/>
          <a:ext cx="1468789" cy="70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45760" imgH="228600" progId="Equation.3">
                  <p:embed/>
                </p:oleObj>
              </mc:Choice>
              <mc:Fallback>
                <p:oleObj name="Equation" r:id="rId3" imgW="545760" imgH="228600" progId="Equation.3">
                  <p:embed/>
                  <p:pic>
                    <p:nvPicPr>
                      <p:cNvPr id="512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444" y="3300402"/>
                        <a:ext cx="1468789" cy="7041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887933"/>
              </p:ext>
            </p:extLst>
          </p:nvPr>
        </p:nvGraphicFramePr>
        <p:xfrm>
          <a:off x="1701117" y="2012698"/>
          <a:ext cx="2025945" cy="771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600" imgH="241200" progId="Equation.3">
                  <p:embed/>
                </p:oleObj>
              </mc:Choice>
              <mc:Fallback>
                <p:oleObj name="Equation" r:id="rId5" imgW="723600" imgH="241200" progId="Equation.3">
                  <p:embed/>
                  <p:pic>
                    <p:nvPicPr>
                      <p:cNvPr id="512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117" y="2012698"/>
                        <a:ext cx="2025945" cy="7715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Box 7"/>
          <p:cNvSpPr txBox="1">
            <a:spLocks noChangeArrowheads="1"/>
          </p:cNvSpPr>
          <p:nvPr/>
        </p:nvSpPr>
        <p:spPr bwMode="auto">
          <a:xfrm>
            <a:off x="4118880" y="3447354"/>
            <a:ext cx="23886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 err="1"/>
              <a:t>m</a:t>
            </a:r>
            <a:r>
              <a:rPr lang="en-GB" baseline="30000" dirty="0" err="1"/>
              <a:t>th</a:t>
            </a:r>
            <a:r>
              <a:rPr lang="en-GB" dirty="0"/>
              <a:t> electronic energy </a:t>
            </a:r>
          </a:p>
        </p:txBody>
      </p:sp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4118880" y="2022858"/>
            <a:ext cx="5189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/>
              <a:t>Born-Oppenheimer electronic  wave function of the </a:t>
            </a:r>
            <a:r>
              <a:rPr lang="en-GB" dirty="0" err="1"/>
              <a:t>m</a:t>
            </a:r>
            <a:r>
              <a:rPr lang="en-GB" baseline="30000" dirty="0" err="1"/>
              <a:t>th</a:t>
            </a:r>
            <a:r>
              <a:rPr lang="en-GB" dirty="0"/>
              <a:t>  electronic state  (Adiabatic states) 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90694" y="3375917"/>
            <a:ext cx="325088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b="1" dirty="0"/>
              <a:t>PES drives the motion of nuclei</a:t>
            </a:r>
          </a:p>
        </p:txBody>
      </p:sp>
      <p:sp>
        <p:nvSpPr>
          <p:cNvPr id="12" name="Oval 34"/>
          <p:cNvSpPr>
            <a:spLocks noChangeArrowheads="1"/>
          </p:cNvSpPr>
          <p:nvPr/>
        </p:nvSpPr>
        <p:spPr bwMode="auto">
          <a:xfrm>
            <a:off x="1404256" y="3233042"/>
            <a:ext cx="5072063" cy="8572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9ED92-4D94-32D8-8DC7-5A44FEC02B2E}"/>
              </a:ext>
            </a:extLst>
          </p:cNvPr>
          <p:cNvSpPr txBox="1">
            <a:spLocks/>
          </p:cNvSpPr>
          <p:nvPr/>
        </p:nvSpPr>
        <p:spPr>
          <a:xfrm>
            <a:off x="838200" y="1516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Basics.  Born-Oppenheimer Potential Energy Surfaces and Molecular Dynamics.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92AABE-514D-6AB2-0C31-E1BEBE42FD33}"/>
              </a:ext>
            </a:extLst>
          </p:cNvPr>
          <p:cNvSpPr txBox="1"/>
          <p:nvPr/>
        </p:nvSpPr>
        <p:spPr>
          <a:xfrm>
            <a:off x="1367249" y="5138059"/>
            <a:ext cx="9161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But  what are the surfaces involved in the dissociation in plasma?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5D2BCE6-7211-9366-5CE6-A3E0B61139B8}"/>
              </a:ext>
            </a:extLst>
          </p:cNvPr>
          <p:cNvSpPr txBox="1">
            <a:spLocks/>
          </p:cNvSpPr>
          <p:nvPr/>
        </p:nvSpPr>
        <p:spPr>
          <a:xfrm>
            <a:off x="838199" y="105478"/>
            <a:ext cx="1092633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Basics.  Born-Oppenheimer Potential Energy Surfaces and Molecular Dynamics.</a:t>
            </a:r>
            <a:endParaRPr lang="en-US" baseline="-25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CD1097-C842-0AEA-C5DA-B2B0C4895BB7}"/>
              </a:ext>
            </a:extLst>
          </p:cNvPr>
          <p:cNvSpPr txBox="1"/>
          <p:nvPr/>
        </p:nvSpPr>
        <p:spPr>
          <a:xfrm>
            <a:off x="838200" y="4797912"/>
            <a:ext cx="159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Singlet state    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3AD3D05C-1067-AD1A-F96B-7FFD1A7D2936}"/>
              </a:ext>
            </a:extLst>
          </p:cNvPr>
          <p:cNvSpPr/>
          <p:nvPr/>
        </p:nvSpPr>
        <p:spPr>
          <a:xfrm>
            <a:off x="2356528" y="4797912"/>
            <a:ext cx="99664" cy="3693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D2086AA1-F9A2-82A3-B885-7E487E12313A}"/>
              </a:ext>
            </a:extLst>
          </p:cNvPr>
          <p:cNvSpPr/>
          <p:nvPr/>
        </p:nvSpPr>
        <p:spPr>
          <a:xfrm flipV="1">
            <a:off x="2572714" y="4804268"/>
            <a:ext cx="99664" cy="3693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1C7AA-9E3D-C3CC-7792-45D8BD270719}"/>
              </a:ext>
            </a:extLst>
          </p:cNvPr>
          <p:cNvSpPr txBox="1"/>
          <p:nvPr/>
        </p:nvSpPr>
        <p:spPr>
          <a:xfrm>
            <a:off x="838200" y="4057184"/>
            <a:ext cx="3864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Triplet state               more repulsion    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09261074-8DBE-93F8-3B1C-1F3471E575B0}"/>
              </a:ext>
            </a:extLst>
          </p:cNvPr>
          <p:cNvSpPr/>
          <p:nvPr/>
        </p:nvSpPr>
        <p:spPr>
          <a:xfrm>
            <a:off x="2328169" y="4067817"/>
            <a:ext cx="99664" cy="3693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FAD36C47-8C5D-A403-6579-700281C0BEAB}"/>
              </a:ext>
            </a:extLst>
          </p:cNvPr>
          <p:cNvSpPr/>
          <p:nvPr/>
        </p:nvSpPr>
        <p:spPr>
          <a:xfrm>
            <a:off x="2533734" y="4060722"/>
            <a:ext cx="99664" cy="3693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D713C-E925-FAF8-7843-FFAD636BEE5F}"/>
              </a:ext>
            </a:extLst>
          </p:cNvPr>
          <p:cNvSpPr txBox="1"/>
          <p:nvPr/>
        </p:nvSpPr>
        <p:spPr>
          <a:xfrm>
            <a:off x="362134" y="2118744"/>
            <a:ext cx="4719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plasma molecules are excited to higher electronic states  by electron impact.  </a:t>
            </a:r>
          </a:p>
        </p:txBody>
      </p:sp>
      <p:pic>
        <p:nvPicPr>
          <p:cNvPr id="2050" name="Picture 2" descr="Graph image">
            <a:extLst>
              <a:ext uri="{FF2B5EF4-FFF2-40B4-BE49-F238E27FC236}">
                <a16:creationId xmlns:a16="http://schemas.microsoft.com/office/drawing/2014/main" id="{EA7AE08A-F8B5-BCE3-A48C-49F8A0E4D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541" y="1837849"/>
            <a:ext cx="6827248" cy="4909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4377462-EE9C-BC69-8A31-0FF01AEC708F}"/>
              </a:ext>
            </a:extLst>
          </p:cNvPr>
          <p:cNvCxnSpPr>
            <a:cxnSpLocks/>
          </p:cNvCxnSpPr>
          <p:nvPr/>
        </p:nvCxnSpPr>
        <p:spPr>
          <a:xfrm>
            <a:off x="3115340" y="5167244"/>
            <a:ext cx="3233209" cy="6587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72EEC2-274E-D3D4-F2AD-5685FEFC9149}"/>
              </a:ext>
            </a:extLst>
          </p:cNvPr>
          <p:cNvCxnSpPr>
            <a:cxnSpLocks/>
          </p:cNvCxnSpPr>
          <p:nvPr/>
        </p:nvCxnSpPr>
        <p:spPr>
          <a:xfrm>
            <a:off x="4256994" y="4426516"/>
            <a:ext cx="3406549" cy="3777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D3CA5F6-8AF3-80B4-0E0E-225D814E5C8A}"/>
              </a:ext>
            </a:extLst>
          </p:cNvPr>
          <p:cNvSpPr/>
          <p:nvPr/>
        </p:nvSpPr>
        <p:spPr>
          <a:xfrm>
            <a:off x="5153208" y="1418457"/>
            <a:ext cx="6676658" cy="2110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94FE9A0-608B-D7E1-F92B-5B1A8C023178}"/>
                  </a:ext>
                </a:extLst>
              </p:cNvPr>
              <p:cNvSpPr txBox="1"/>
              <p:nvPr/>
            </p:nvSpPr>
            <p:spPr bwMode="auto">
              <a:xfrm>
                <a:off x="7981950" y="5391150"/>
                <a:ext cx="1019175" cy="48895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94FE9A0-608B-D7E1-F92B-5B1A8C0231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81950" y="5391150"/>
                <a:ext cx="1019175" cy="4889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12A6830-D95E-40DA-FCE8-A60F73837F40}"/>
                  </a:ext>
                </a:extLst>
              </p:cNvPr>
              <p:cNvSpPr txBox="1"/>
              <p:nvPr/>
            </p:nvSpPr>
            <p:spPr bwMode="auto">
              <a:xfrm>
                <a:off x="7971790" y="4334510"/>
                <a:ext cx="1019175" cy="48895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12A6830-D95E-40DA-FCE8-A60F73837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71790" y="4334510"/>
                <a:ext cx="1019175" cy="4889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6A22EB9-4C13-B0B3-880C-15D6DD337E40}"/>
              </a:ext>
            </a:extLst>
          </p:cNvPr>
          <p:cNvSpPr txBox="1"/>
          <p:nvPr/>
        </p:nvSpPr>
        <p:spPr>
          <a:xfrm>
            <a:off x="372294" y="5796664"/>
            <a:ext cx="4719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lowest triplet electronic state plays crucial role in dissociation. </a:t>
            </a:r>
          </a:p>
        </p:txBody>
      </p:sp>
    </p:spTree>
    <p:extLst>
      <p:ext uri="{BB962C8B-B14F-4D97-AF65-F5344CB8AC3E}">
        <p14:creationId xmlns:p14="http://schemas.microsoft.com/office/powerpoint/2010/main" val="407092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A3DE5F38-F4B7-675D-7B8F-F2EF47612858}"/>
              </a:ext>
            </a:extLst>
          </p:cNvPr>
          <p:cNvSpPr/>
          <p:nvPr/>
        </p:nvSpPr>
        <p:spPr>
          <a:xfrm>
            <a:off x="6087696" y="802266"/>
            <a:ext cx="6512768" cy="3281461"/>
          </a:xfrm>
          <a:custGeom>
            <a:avLst/>
            <a:gdLst>
              <a:gd name="connsiteX0" fmla="*/ 0 w 4814596"/>
              <a:gd name="connsiteY0" fmla="*/ 0 h 3281461"/>
              <a:gd name="connsiteX1" fmla="*/ 289249 w 4814596"/>
              <a:gd name="connsiteY1" fmla="*/ 1875453 h 3281461"/>
              <a:gd name="connsiteX2" fmla="*/ 597159 w 4814596"/>
              <a:gd name="connsiteY2" fmla="*/ 3116425 h 3281461"/>
              <a:gd name="connsiteX3" fmla="*/ 989045 w 4814596"/>
              <a:gd name="connsiteY3" fmla="*/ 3181739 h 3281461"/>
              <a:gd name="connsiteX4" fmla="*/ 1810139 w 4814596"/>
              <a:gd name="connsiteY4" fmla="*/ 2313992 h 3281461"/>
              <a:gd name="connsiteX5" fmla="*/ 3387012 w 4814596"/>
              <a:gd name="connsiteY5" fmla="*/ 2090057 h 3281461"/>
              <a:gd name="connsiteX6" fmla="*/ 4814596 w 4814596"/>
              <a:gd name="connsiteY6" fmla="*/ 2062065 h 3281461"/>
              <a:gd name="connsiteX7" fmla="*/ 4814596 w 4814596"/>
              <a:gd name="connsiteY7" fmla="*/ 2062065 h 328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596" h="3281461">
                <a:moveTo>
                  <a:pt x="0" y="0"/>
                </a:moveTo>
                <a:cubicBezTo>
                  <a:pt x="94861" y="678024"/>
                  <a:pt x="189723" y="1356049"/>
                  <a:pt x="289249" y="1875453"/>
                </a:cubicBezTo>
                <a:cubicBezTo>
                  <a:pt x="388775" y="2394857"/>
                  <a:pt x="480526" y="2898711"/>
                  <a:pt x="597159" y="3116425"/>
                </a:cubicBezTo>
                <a:cubicBezTo>
                  <a:pt x="713792" y="3334139"/>
                  <a:pt x="786882" y="3315478"/>
                  <a:pt x="989045" y="3181739"/>
                </a:cubicBezTo>
                <a:cubicBezTo>
                  <a:pt x="1191208" y="3048000"/>
                  <a:pt x="1410478" y="2495939"/>
                  <a:pt x="1810139" y="2313992"/>
                </a:cubicBezTo>
                <a:cubicBezTo>
                  <a:pt x="2209800" y="2132045"/>
                  <a:pt x="2886269" y="2132045"/>
                  <a:pt x="3387012" y="2090057"/>
                </a:cubicBezTo>
                <a:cubicBezTo>
                  <a:pt x="3887755" y="2048069"/>
                  <a:pt x="4814596" y="2062065"/>
                  <a:pt x="4814596" y="2062065"/>
                </a:cubicBezTo>
                <a:lnTo>
                  <a:pt x="4814596" y="2062065"/>
                </a:lnTo>
              </a:path>
            </a:pathLst>
          </a:custGeom>
          <a:noFill/>
          <a:ln w="349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C3D24975-5735-ABAD-E3CF-3777D1D1364D}"/>
              </a:ext>
            </a:extLst>
          </p:cNvPr>
          <p:cNvSpPr/>
          <p:nvPr/>
        </p:nvSpPr>
        <p:spPr>
          <a:xfrm>
            <a:off x="6843478" y="1875292"/>
            <a:ext cx="3638939" cy="2239351"/>
          </a:xfrm>
          <a:custGeom>
            <a:avLst/>
            <a:gdLst>
              <a:gd name="connsiteX0" fmla="*/ 0 w 3638939"/>
              <a:gd name="connsiteY0" fmla="*/ 0 h 2239351"/>
              <a:gd name="connsiteX1" fmla="*/ 438539 w 3638939"/>
              <a:gd name="connsiteY1" fmla="*/ 1390261 h 2239351"/>
              <a:gd name="connsiteX2" fmla="*/ 1017037 w 3638939"/>
              <a:gd name="connsiteY2" fmla="*/ 1894114 h 2239351"/>
              <a:gd name="connsiteX3" fmla="*/ 2211356 w 3638939"/>
              <a:gd name="connsiteY3" fmla="*/ 2183363 h 2239351"/>
              <a:gd name="connsiteX4" fmla="*/ 3638939 w 3638939"/>
              <a:gd name="connsiteY4" fmla="*/ 2239347 h 2239351"/>
              <a:gd name="connsiteX5" fmla="*/ 3638939 w 3638939"/>
              <a:gd name="connsiteY5" fmla="*/ 2239347 h 223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8939" h="2239351">
                <a:moveTo>
                  <a:pt x="0" y="0"/>
                </a:moveTo>
                <a:cubicBezTo>
                  <a:pt x="134516" y="537287"/>
                  <a:pt x="269033" y="1074575"/>
                  <a:pt x="438539" y="1390261"/>
                </a:cubicBezTo>
                <a:cubicBezTo>
                  <a:pt x="608045" y="1705947"/>
                  <a:pt x="721568" y="1761930"/>
                  <a:pt x="1017037" y="1894114"/>
                </a:cubicBezTo>
                <a:cubicBezTo>
                  <a:pt x="1312506" y="2026298"/>
                  <a:pt x="1774372" y="2125824"/>
                  <a:pt x="2211356" y="2183363"/>
                </a:cubicBezTo>
                <a:cubicBezTo>
                  <a:pt x="2648340" y="2240902"/>
                  <a:pt x="3638939" y="2239347"/>
                  <a:pt x="3638939" y="2239347"/>
                </a:cubicBezTo>
                <a:lnTo>
                  <a:pt x="3638939" y="2239347"/>
                </a:lnTo>
              </a:path>
            </a:pathLst>
          </a:custGeom>
          <a:noFill/>
          <a:ln w="349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802A6792-F058-D9B1-49B5-F29732F23805}"/>
              </a:ext>
            </a:extLst>
          </p:cNvPr>
          <p:cNvSpPr/>
          <p:nvPr/>
        </p:nvSpPr>
        <p:spPr>
          <a:xfrm>
            <a:off x="5919204" y="2074340"/>
            <a:ext cx="4814596" cy="3281461"/>
          </a:xfrm>
          <a:custGeom>
            <a:avLst/>
            <a:gdLst>
              <a:gd name="connsiteX0" fmla="*/ 0 w 4814596"/>
              <a:gd name="connsiteY0" fmla="*/ 0 h 3281461"/>
              <a:gd name="connsiteX1" fmla="*/ 289249 w 4814596"/>
              <a:gd name="connsiteY1" fmla="*/ 1875453 h 3281461"/>
              <a:gd name="connsiteX2" fmla="*/ 597159 w 4814596"/>
              <a:gd name="connsiteY2" fmla="*/ 3116425 h 3281461"/>
              <a:gd name="connsiteX3" fmla="*/ 989045 w 4814596"/>
              <a:gd name="connsiteY3" fmla="*/ 3181739 h 3281461"/>
              <a:gd name="connsiteX4" fmla="*/ 1810139 w 4814596"/>
              <a:gd name="connsiteY4" fmla="*/ 2313992 h 3281461"/>
              <a:gd name="connsiteX5" fmla="*/ 3387012 w 4814596"/>
              <a:gd name="connsiteY5" fmla="*/ 2090057 h 3281461"/>
              <a:gd name="connsiteX6" fmla="*/ 4814596 w 4814596"/>
              <a:gd name="connsiteY6" fmla="*/ 2062065 h 3281461"/>
              <a:gd name="connsiteX7" fmla="*/ 4814596 w 4814596"/>
              <a:gd name="connsiteY7" fmla="*/ 2062065 h 328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596" h="3281461">
                <a:moveTo>
                  <a:pt x="0" y="0"/>
                </a:moveTo>
                <a:cubicBezTo>
                  <a:pt x="94861" y="678024"/>
                  <a:pt x="189723" y="1356049"/>
                  <a:pt x="289249" y="1875453"/>
                </a:cubicBezTo>
                <a:cubicBezTo>
                  <a:pt x="388775" y="2394857"/>
                  <a:pt x="480526" y="2898711"/>
                  <a:pt x="597159" y="3116425"/>
                </a:cubicBezTo>
                <a:cubicBezTo>
                  <a:pt x="713792" y="3334139"/>
                  <a:pt x="786882" y="3315478"/>
                  <a:pt x="989045" y="3181739"/>
                </a:cubicBezTo>
                <a:cubicBezTo>
                  <a:pt x="1191208" y="3048000"/>
                  <a:pt x="1410478" y="2495939"/>
                  <a:pt x="1810139" y="2313992"/>
                </a:cubicBezTo>
                <a:cubicBezTo>
                  <a:pt x="2209800" y="2132045"/>
                  <a:pt x="2886269" y="2132045"/>
                  <a:pt x="3387012" y="2090057"/>
                </a:cubicBezTo>
                <a:cubicBezTo>
                  <a:pt x="3887755" y="2048069"/>
                  <a:pt x="4814596" y="2062065"/>
                  <a:pt x="4814596" y="2062065"/>
                </a:cubicBezTo>
                <a:lnTo>
                  <a:pt x="4814596" y="2062065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191FF2-6B69-3D0B-567E-E692EEA1DE7C}"/>
              </a:ext>
            </a:extLst>
          </p:cNvPr>
          <p:cNvSpPr/>
          <p:nvPr/>
        </p:nvSpPr>
        <p:spPr>
          <a:xfrm>
            <a:off x="10482399" y="2130326"/>
            <a:ext cx="2118065" cy="2684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46C8D5-90C2-A23F-DBD9-A2467CC0071F}"/>
              </a:ext>
            </a:extLst>
          </p:cNvPr>
          <p:cNvSpPr/>
          <p:nvPr/>
        </p:nvSpPr>
        <p:spPr>
          <a:xfrm>
            <a:off x="5681429" y="80702"/>
            <a:ext cx="1866122" cy="168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FDA0F9-A3C4-6C87-405A-054FFE6382D6}"/>
              </a:ext>
            </a:extLst>
          </p:cNvPr>
          <p:cNvCxnSpPr/>
          <p:nvPr/>
        </p:nvCxnSpPr>
        <p:spPr>
          <a:xfrm flipH="1" flipV="1">
            <a:off x="6576507" y="2929156"/>
            <a:ext cx="99020" cy="237046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0">
            <a:extLst>
              <a:ext uri="{FF2B5EF4-FFF2-40B4-BE49-F238E27FC236}">
                <a16:creationId xmlns:a16="http://schemas.microsoft.com/office/drawing/2014/main" id="{F3F7EBE9-C617-CECC-B3D9-C2C0AFE85B79}"/>
              </a:ext>
            </a:extLst>
          </p:cNvPr>
          <p:cNvSpPr>
            <a:spLocks/>
          </p:cNvSpPr>
          <p:nvPr/>
        </p:nvSpPr>
        <p:spPr bwMode="auto">
          <a:xfrm>
            <a:off x="6201265" y="2625943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103C3E3B-E30A-4851-387E-6EEE4AD694E6}"/>
              </a:ext>
            </a:extLst>
          </p:cNvPr>
          <p:cNvSpPr/>
          <p:nvPr/>
        </p:nvSpPr>
        <p:spPr>
          <a:xfrm>
            <a:off x="6796825" y="3358856"/>
            <a:ext cx="3097763" cy="562385"/>
          </a:xfrm>
          <a:custGeom>
            <a:avLst/>
            <a:gdLst>
              <a:gd name="connsiteX0" fmla="*/ 0 w 3097763"/>
              <a:gd name="connsiteY0" fmla="*/ 0 h 562385"/>
              <a:gd name="connsiteX1" fmla="*/ 186612 w 3097763"/>
              <a:gd name="connsiteY1" fmla="*/ 419878 h 562385"/>
              <a:gd name="connsiteX2" fmla="*/ 457200 w 3097763"/>
              <a:gd name="connsiteY2" fmla="*/ 457200 h 562385"/>
              <a:gd name="connsiteX3" fmla="*/ 933061 w 3097763"/>
              <a:gd name="connsiteY3" fmla="*/ 121298 h 562385"/>
              <a:gd name="connsiteX4" fmla="*/ 1427583 w 3097763"/>
              <a:gd name="connsiteY4" fmla="*/ 233266 h 562385"/>
              <a:gd name="connsiteX5" fmla="*/ 2090057 w 3097763"/>
              <a:gd name="connsiteY5" fmla="*/ 522515 h 562385"/>
              <a:gd name="connsiteX6" fmla="*/ 3097763 w 3097763"/>
              <a:gd name="connsiteY6" fmla="*/ 559837 h 562385"/>
              <a:gd name="connsiteX7" fmla="*/ 3097763 w 3097763"/>
              <a:gd name="connsiteY7" fmla="*/ 559837 h 56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7763" h="562385">
                <a:moveTo>
                  <a:pt x="0" y="0"/>
                </a:moveTo>
                <a:cubicBezTo>
                  <a:pt x="55206" y="171839"/>
                  <a:pt x="110412" y="343678"/>
                  <a:pt x="186612" y="419878"/>
                </a:cubicBezTo>
                <a:cubicBezTo>
                  <a:pt x="262812" y="496078"/>
                  <a:pt x="332792" y="506963"/>
                  <a:pt x="457200" y="457200"/>
                </a:cubicBezTo>
                <a:cubicBezTo>
                  <a:pt x="581608" y="407437"/>
                  <a:pt x="771330" y="158620"/>
                  <a:pt x="933061" y="121298"/>
                </a:cubicBezTo>
                <a:cubicBezTo>
                  <a:pt x="1094792" y="83976"/>
                  <a:pt x="1234750" y="166397"/>
                  <a:pt x="1427583" y="233266"/>
                </a:cubicBezTo>
                <a:cubicBezTo>
                  <a:pt x="1620416" y="300136"/>
                  <a:pt x="1811694" y="468087"/>
                  <a:pt x="2090057" y="522515"/>
                </a:cubicBezTo>
                <a:cubicBezTo>
                  <a:pt x="2368420" y="576943"/>
                  <a:pt x="3097763" y="559837"/>
                  <a:pt x="3097763" y="559837"/>
                </a:cubicBezTo>
                <a:lnTo>
                  <a:pt x="3097763" y="559837"/>
                </a:lnTo>
              </a:path>
            </a:pathLst>
          </a:custGeom>
          <a:noFill/>
          <a:ln w="381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8ECD0782-9B96-F7CB-352F-544809523261}"/>
              </a:ext>
            </a:extLst>
          </p:cNvPr>
          <p:cNvSpPr>
            <a:spLocks/>
          </p:cNvSpPr>
          <p:nvPr/>
        </p:nvSpPr>
        <p:spPr bwMode="auto">
          <a:xfrm>
            <a:off x="6833176" y="3459422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E4F0CF8A-333F-AB1C-C488-40C9D1CF643F}"/>
              </a:ext>
            </a:extLst>
          </p:cNvPr>
          <p:cNvSpPr>
            <a:spLocks/>
          </p:cNvSpPr>
          <p:nvPr/>
        </p:nvSpPr>
        <p:spPr bwMode="auto">
          <a:xfrm>
            <a:off x="8508904" y="3611028"/>
            <a:ext cx="641673" cy="294921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050BE5-3D52-4530-51C9-F749B32A1881}"/>
              </a:ext>
            </a:extLst>
          </p:cNvPr>
          <p:cNvSpPr/>
          <p:nvPr/>
        </p:nvSpPr>
        <p:spPr>
          <a:xfrm>
            <a:off x="7409046" y="4641716"/>
            <a:ext cx="1052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</a:t>
            </a:r>
            <a:r>
              <a:rPr lang="en-GB" sz="3200" b="1" baseline="-25000" dirty="0"/>
              <a:t>0</a:t>
            </a:r>
            <a:endParaRPr lang="en-GB" sz="3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8A60FA-2DA5-53E6-57E7-57BCDBC86B1E}"/>
              </a:ext>
            </a:extLst>
          </p:cNvPr>
          <p:cNvSpPr/>
          <p:nvPr/>
        </p:nvSpPr>
        <p:spPr>
          <a:xfrm>
            <a:off x="9128372" y="3416224"/>
            <a:ext cx="1040670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  T</a:t>
            </a:r>
            <a:r>
              <a:rPr lang="en-GB" sz="3200" b="1" baseline="-25000" dirty="0"/>
              <a:t>1      </a:t>
            </a:r>
            <a:endParaRPr lang="en-GB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BE8F2C-F341-CA51-F380-6DA234C537B7}"/>
              </a:ext>
            </a:extLst>
          </p:cNvPr>
          <p:cNvSpPr/>
          <p:nvPr/>
        </p:nvSpPr>
        <p:spPr>
          <a:xfrm>
            <a:off x="9189741" y="4279868"/>
            <a:ext cx="1271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A</a:t>
            </a:r>
            <a:r>
              <a:rPr lang="en-GB" sz="2400" b="1" baseline="30000" dirty="0"/>
              <a:t>●</a:t>
            </a:r>
            <a:r>
              <a:rPr lang="en-GB" sz="3200" b="1" baseline="30000" dirty="0"/>
              <a:t> </a:t>
            </a:r>
            <a:r>
              <a:rPr lang="en-GB" sz="3200" b="1" dirty="0"/>
              <a:t>+ </a:t>
            </a:r>
            <a:r>
              <a:rPr lang="en-GB" sz="2400" b="1" baseline="30000" dirty="0"/>
              <a:t>●</a:t>
            </a:r>
            <a:r>
              <a:rPr lang="en-GB" sz="3200" b="1" dirty="0"/>
              <a:t>B</a:t>
            </a:r>
            <a:endParaRPr lang="en-GB" sz="3200" dirty="0"/>
          </a:p>
        </p:txBody>
      </p:sp>
      <p:sp>
        <p:nvSpPr>
          <p:cNvPr id="19" name="Oval 9">
            <a:extLst>
              <a:ext uri="{FF2B5EF4-FFF2-40B4-BE49-F238E27FC236}">
                <a16:creationId xmlns:a16="http://schemas.microsoft.com/office/drawing/2014/main" id="{CC043703-03AE-3B6B-EF19-2D9974172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296" y="4849298"/>
            <a:ext cx="215900" cy="2174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-</a:t>
            </a:r>
          </a:p>
        </p:txBody>
      </p:sp>
      <p:sp>
        <p:nvSpPr>
          <p:cNvPr id="20" name="Right Arrow 32">
            <a:extLst>
              <a:ext uri="{FF2B5EF4-FFF2-40B4-BE49-F238E27FC236}">
                <a16:creationId xmlns:a16="http://schemas.microsoft.com/office/drawing/2014/main" id="{5F83EF4D-45AF-C1FB-BFC3-AE77876CC11E}"/>
              </a:ext>
            </a:extLst>
          </p:cNvPr>
          <p:cNvSpPr/>
          <p:nvPr/>
        </p:nvSpPr>
        <p:spPr>
          <a:xfrm>
            <a:off x="5678203" y="4861996"/>
            <a:ext cx="939291" cy="18661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33">
            <a:extLst>
              <a:ext uri="{FF2B5EF4-FFF2-40B4-BE49-F238E27FC236}">
                <a16:creationId xmlns:a16="http://schemas.microsoft.com/office/drawing/2014/main" id="{BDC58E95-FCD9-1CC7-E5CC-3FE5F24BABA1}"/>
              </a:ext>
            </a:extLst>
          </p:cNvPr>
          <p:cNvSpPr>
            <a:spLocks/>
          </p:cNvSpPr>
          <p:nvPr/>
        </p:nvSpPr>
        <p:spPr bwMode="auto">
          <a:xfrm>
            <a:off x="8291863" y="2829192"/>
            <a:ext cx="392842" cy="190099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2" name="Freeform 38">
            <a:extLst>
              <a:ext uri="{FF2B5EF4-FFF2-40B4-BE49-F238E27FC236}">
                <a16:creationId xmlns:a16="http://schemas.microsoft.com/office/drawing/2014/main" id="{8E71C0B6-321C-AC96-1085-0A72CBCBE3AE}"/>
              </a:ext>
            </a:extLst>
          </p:cNvPr>
          <p:cNvSpPr/>
          <p:nvPr/>
        </p:nvSpPr>
        <p:spPr>
          <a:xfrm>
            <a:off x="7701896" y="3051293"/>
            <a:ext cx="783772" cy="372878"/>
          </a:xfrm>
          <a:custGeom>
            <a:avLst/>
            <a:gdLst>
              <a:gd name="connsiteX0" fmla="*/ 0 w 783772"/>
              <a:gd name="connsiteY0" fmla="*/ 372878 h 372878"/>
              <a:gd name="connsiteX1" fmla="*/ 279919 w 783772"/>
              <a:gd name="connsiteY1" fmla="*/ 130282 h 372878"/>
              <a:gd name="connsiteX2" fmla="*/ 699796 w 783772"/>
              <a:gd name="connsiteY2" fmla="*/ 8984 h 372878"/>
              <a:gd name="connsiteX3" fmla="*/ 774441 w 783772"/>
              <a:gd name="connsiteY3" fmla="*/ 8984 h 372878"/>
              <a:gd name="connsiteX4" fmla="*/ 783772 w 783772"/>
              <a:gd name="connsiteY4" fmla="*/ 8984 h 37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772" h="372878">
                <a:moveTo>
                  <a:pt x="0" y="372878"/>
                </a:moveTo>
                <a:cubicBezTo>
                  <a:pt x="81643" y="281904"/>
                  <a:pt x="163286" y="190931"/>
                  <a:pt x="279919" y="130282"/>
                </a:cubicBezTo>
                <a:cubicBezTo>
                  <a:pt x="396552" y="69633"/>
                  <a:pt x="617376" y="29200"/>
                  <a:pt x="699796" y="8984"/>
                </a:cubicBezTo>
                <a:cubicBezTo>
                  <a:pt x="782216" y="-11232"/>
                  <a:pt x="774441" y="8984"/>
                  <a:pt x="774441" y="8984"/>
                </a:cubicBezTo>
                <a:lnTo>
                  <a:pt x="783772" y="8984"/>
                </a:lnTo>
              </a:path>
            </a:pathLst>
          </a:custGeom>
          <a:noFill/>
          <a:ln w="34925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E31AE5-B061-3D58-017C-90F0208CC998}"/>
              </a:ext>
            </a:extLst>
          </p:cNvPr>
          <p:cNvSpPr txBox="1">
            <a:spLocks/>
          </p:cNvSpPr>
          <p:nvPr/>
        </p:nvSpPr>
        <p:spPr>
          <a:xfrm>
            <a:off x="838200" y="1054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Basics.  Born-Oppenheimer Potential Energy Surfaces and Mechanism of dissociation after electron impact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1A0451-799B-F503-268C-6FB76952DCC5}"/>
              </a:ext>
            </a:extLst>
          </p:cNvPr>
          <p:cNvSpPr txBox="1"/>
          <p:nvPr/>
        </p:nvSpPr>
        <p:spPr>
          <a:xfrm>
            <a:off x="838199" y="2509951"/>
            <a:ext cx="4106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Several low electronic state both </a:t>
            </a:r>
            <a:r>
              <a:rPr lang="en-GB" sz="2400" b="1" dirty="0"/>
              <a:t>triplet and singlet </a:t>
            </a:r>
            <a:r>
              <a:rPr lang="en-GB" sz="2400" dirty="0"/>
              <a:t>can be excited by </a:t>
            </a:r>
            <a:r>
              <a:rPr lang="en-GB" sz="2400" b="1" dirty="0"/>
              <a:t>electron impact.</a:t>
            </a:r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dirty="0"/>
              <a:t>We expect that triplet states are most important as they are in general more repulsive and lower in energy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698448-B99D-47F7-9DAB-794D8AF7F401}"/>
              </a:ext>
            </a:extLst>
          </p:cNvPr>
          <p:cNvSpPr/>
          <p:nvPr/>
        </p:nvSpPr>
        <p:spPr>
          <a:xfrm>
            <a:off x="9068900" y="2230479"/>
            <a:ext cx="1040670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  T</a:t>
            </a:r>
            <a:r>
              <a:rPr lang="en-GB" sz="3200" b="1" baseline="-25000" dirty="0"/>
              <a:t>2      </a:t>
            </a:r>
            <a:endParaRPr lang="en-GB" sz="3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9B00A9-9F6C-2A8D-5D5B-FB8D14962036}"/>
              </a:ext>
            </a:extLst>
          </p:cNvPr>
          <p:cNvSpPr/>
          <p:nvPr/>
        </p:nvSpPr>
        <p:spPr>
          <a:xfrm>
            <a:off x="5215313" y="1246666"/>
            <a:ext cx="3390150" cy="1088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0262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5BBFB-F4E0-367C-981A-D12FA9C02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EF2DC067-BF6B-7D05-4086-6F2A016E04E9}"/>
              </a:ext>
            </a:extLst>
          </p:cNvPr>
          <p:cNvSpPr/>
          <p:nvPr/>
        </p:nvSpPr>
        <p:spPr>
          <a:xfrm>
            <a:off x="6087696" y="802266"/>
            <a:ext cx="6512768" cy="3281461"/>
          </a:xfrm>
          <a:custGeom>
            <a:avLst/>
            <a:gdLst>
              <a:gd name="connsiteX0" fmla="*/ 0 w 4814596"/>
              <a:gd name="connsiteY0" fmla="*/ 0 h 3281461"/>
              <a:gd name="connsiteX1" fmla="*/ 289249 w 4814596"/>
              <a:gd name="connsiteY1" fmla="*/ 1875453 h 3281461"/>
              <a:gd name="connsiteX2" fmla="*/ 597159 w 4814596"/>
              <a:gd name="connsiteY2" fmla="*/ 3116425 h 3281461"/>
              <a:gd name="connsiteX3" fmla="*/ 989045 w 4814596"/>
              <a:gd name="connsiteY3" fmla="*/ 3181739 h 3281461"/>
              <a:gd name="connsiteX4" fmla="*/ 1810139 w 4814596"/>
              <a:gd name="connsiteY4" fmla="*/ 2313992 h 3281461"/>
              <a:gd name="connsiteX5" fmla="*/ 3387012 w 4814596"/>
              <a:gd name="connsiteY5" fmla="*/ 2090057 h 3281461"/>
              <a:gd name="connsiteX6" fmla="*/ 4814596 w 4814596"/>
              <a:gd name="connsiteY6" fmla="*/ 2062065 h 3281461"/>
              <a:gd name="connsiteX7" fmla="*/ 4814596 w 4814596"/>
              <a:gd name="connsiteY7" fmla="*/ 2062065 h 328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596" h="3281461">
                <a:moveTo>
                  <a:pt x="0" y="0"/>
                </a:moveTo>
                <a:cubicBezTo>
                  <a:pt x="94861" y="678024"/>
                  <a:pt x="189723" y="1356049"/>
                  <a:pt x="289249" y="1875453"/>
                </a:cubicBezTo>
                <a:cubicBezTo>
                  <a:pt x="388775" y="2394857"/>
                  <a:pt x="480526" y="2898711"/>
                  <a:pt x="597159" y="3116425"/>
                </a:cubicBezTo>
                <a:cubicBezTo>
                  <a:pt x="713792" y="3334139"/>
                  <a:pt x="786882" y="3315478"/>
                  <a:pt x="989045" y="3181739"/>
                </a:cubicBezTo>
                <a:cubicBezTo>
                  <a:pt x="1191208" y="3048000"/>
                  <a:pt x="1410478" y="2495939"/>
                  <a:pt x="1810139" y="2313992"/>
                </a:cubicBezTo>
                <a:cubicBezTo>
                  <a:pt x="2209800" y="2132045"/>
                  <a:pt x="2886269" y="2132045"/>
                  <a:pt x="3387012" y="2090057"/>
                </a:cubicBezTo>
                <a:cubicBezTo>
                  <a:pt x="3887755" y="2048069"/>
                  <a:pt x="4814596" y="2062065"/>
                  <a:pt x="4814596" y="2062065"/>
                </a:cubicBezTo>
                <a:lnTo>
                  <a:pt x="4814596" y="2062065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DBAE74E1-3F9D-5BB9-8ECA-C2B04BB3E804}"/>
              </a:ext>
            </a:extLst>
          </p:cNvPr>
          <p:cNvSpPr/>
          <p:nvPr/>
        </p:nvSpPr>
        <p:spPr>
          <a:xfrm>
            <a:off x="6843478" y="1875293"/>
            <a:ext cx="3617765" cy="1913418"/>
          </a:xfrm>
          <a:custGeom>
            <a:avLst/>
            <a:gdLst>
              <a:gd name="connsiteX0" fmla="*/ 0 w 3638939"/>
              <a:gd name="connsiteY0" fmla="*/ 0 h 2239351"/>
              <a:gd name="connsiteX1" fmla="*/ 438539 w 3638939"/>
              <a:gd name="connsiteY1" fmla="*/ 1390261 h 2239351"/>
              <a:gd name="connsiteX2" fmla="*/ 1017037 w 3638939"/>
              <a:gd name="connsiteY2" fmla="*/ 1894114 h 2239351"/>
              <a:gd name="connsiteX3" fmla="*/ 2211356 w 3638939"/>
              <a:gd name="connsiteY3" fmla="*/ 2183363 h 2239351"/>
              <a:gd name="connsiteX4" fmla="*/ 3638939 w 3638939"/>
              <a:gd name="connsiteY4" fmla="*/ 2239347 h 2239351"/>
              <a:gd name="connsiteX5" fmla="*/ 3638939 w 3638939"/>
              <a:gd name="connsiteY5" fmla="*/ 2239347 h 223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38939" h="2239351">
                <a:moveTo>
                  <a:pt x="0" y="0"/>
                </a:moveTo>
                <a:cubicBezTo>
                  <a:pt x="134516" y="537287"/>
                  <a:pt x="269033" y="1074575"/>
                  <a:pt x="438539" y="1390261"/>
                </a:cubicBezTo>
                <a:cubicBezTo>
                  <a:pt x="608045" y="1705947"/>
                  <a:pt x="721568" y="1761930"/>
                  <a:pt x="1017037" y="1894114"/>
                </a:cubicBezTo>
                <a:cubicBezTo>
                  <a:pt x="1312506" y="2026298"/>
                  <a:pt x="1774372" y="2125824"/>
                  <a:pt x="2211356" y="2183363"/>
                </a:cubicBezTo>
                <a:cubicBezTo>
                  <a:pt x="2648340" y="2240902"/>
                  <a:pt x="3638939" y="2239347"/>
                  <a:pt x="3638939" y="2239347"/>
                </a:cubicBezTo>
                <a:lnTo>
                  <a:pt x="3638939" y="2239347"/>
                </a:lnTo>
              </a:path>
            </a:pathLst>
          </a:custGeom>
          <a:noFill/>
          <a:ln w="349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27FC86B5-4111-44BD-DE89-66AEABFFBC2B}"/>
              </a:ext>
            </a:extLst>
          </p:cNvPr>
          <p:cNvSpPr/>
          <p:nvPr/>
        </p:nvSpPr>
        <p:spPr>
          <a:xfrm>
            <a:off x="5919204" y="2074340"/>
            <a:ext cx="4814596" cy="3281461"/>
          </a:xfrm>
          <a:custGeom>
            <a:avLst/>
            <a:gdLst>
              <a:gd name="connsiteX0" fmla="*/ 0 w 4814596"/>
              <a:gd name="connsiteY0" fmla="*/ 0 h 3281461"/>
              <a:gd name="connsiteX1" fmla="*/ 289249 w 4814596"/>
              <a:gd name="connsiteY1" fmla="*/ 1875453 h 3281461"/>
              <a:gd name="connsiteX2" fmla="*/ 597159 w 4814596"/>
              <a:gd name="connsiteY2" fmla="*/ 3116425 h 3281461"/>
              <a:gd name="connsiteX3" fmla="*/ 989045 w 4814596"/>
              <a:gd name="connsiteY3" fmla="*/ 3181739 h 3281461"/>
              <a:gd name="connsiteX4" fmla="*/ 1810139 w 4814596"/>
              <a:gd name="connsiteY4" fmla="*/ 2313992 h 3281461"/>
              <a:gd name="connsiteX5" fmla="*/ 3387012 w 4814596"/>
              <a:gd name="connsiteY5" fmla="*/ 2090057 h 3281461"/>
              <a:gd name="connsiteX6" fmla="*/ 4814596 w 4814596"/>
              <a:gd name="connsiteY6" fmla="*/ 2062065 h 3281461"/>
              <a:gd name="connsiteX7" fmla="*/ 4814596 w 4814596"/>
              <a:gd name="connsiteY7" fmla="*/ 2062065 h 328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4596" h="3281461">
                <a:moveTo>
                  <a:pt x="0" y="0"/>
                </a:moveTo>
                <a:cubicBezTo>
                  <a:pt x="94861" y="678024"/>
                  <a:pt x="189723" y="1356049"/>
                  <a:pt x="289249" y="1875453"/>
                </a:cubicBezTo>
                <a:cubicBezTo>
                  <a:pt x="388775" y="2394857"/>
                  <a:pt x="480526" y="2898711"/>
                  <a:pt x="597159" y="3116425"/>
                </a:cubicBezTo>
                <a:cubicBezTo>
                  <a:pt x="713792" y="3334139"/>
                  <a:pt x="786882" y="3315478"/>
                  <a:pt x="989045" y="3181739"/>
                </a:cubicBezTo>
                <a:cubicBezTo>
                  <a:pt x="1191208" y="3048000"/>
                  <a:pt x="1410478" y="2495939"/>
                  <a:pt x="1810139" y="2313992"/>
                </a:cubicBezTo>
                <a:cubicBezTo>
                  <a:pt x="2209800" y="2132045"/>
                  <a:pt x="2886269" y="2132045"/>
                  <a:pt x="3387012" y="2090057"/>
                </a:cubicBezTo>
                <a:cubicBezTo>
                  <a:pt x="3887755" y="2048069"/>
                  <a:pt x="4814596" y="2062065"/>
                  <a:pt x="4814596" y="2062065"/>
                </a:cubicBezTo>
                <a:lnTo>
                  <a:pt x="4814596" y="2062065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8D0F21-1FE7-DEB3-F2A2-134EAF5509FB}"/>
              </a:ext>
            </a:extLst>
          </p:cNvPr>
          <p:cNvSpPr/>
          <p:nvPr/>
        </p:nvSpPr>
        <p:spPr>
          <a:xfrm>
            <a:off x="10482399" y="2130326"/>
            <a:ext cx="2118065" cy="2684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54EB3-ACE4-1073-43DD-87267019FC05}"/>
              </a:ext>
            </a:extLst>
          </p:cNvPr>
          <p:cNvSpPr/>
          <p:nvPr/>
        </p:nvSpPr>
        <p:spPr>
          <a:xfrm>
            <a:off x="5681429" y="80702"/>
            <a:ext cx="1866122" cy="1685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07B4E14-C166-063A-8642-F0AC489414BD}"/>
              </a:ext>
            </a:extLst>
          </p:cNvPr>
          <p:cNvCxnSpPr/>
          <p:nvPr/>
        </p:nvCxnSpPr>
        <p:spPr>
          <a:xfrm flipH="1" flipV="1">
            <a:off x="6576507" y="2929156"/>
            <a:ext cx="99020" cy="237046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0">
            <a:extLst>
              <a:ext uri="{FF2B5EF4-FFF2-40B4-BE49-F238E27FC236}">
                <a16:creationId xmlns:a16="http://schemas.microsoft.com/office/drawing/2014/main" id="{6965A6F0-27B3-D096-90F6-A48CB995066D}"/>
              </a:ext>
            </a:extLst>
          </p:cNvPr>
          <p:cNvSpPr>
            <a:spLocks/>
          </p:cNvSpPr>
          <p:nvPr/>
        </p:nvSpPr>
        <p:spPr bwMode="auto">
          <a:xfrm>
            <a:off x="6201265" y="2625943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3" name="Freeform 21">
            <a:extLst>
              <a:ext uri="{FF2B5EF4-FFF2-40B4-BE49-F238E27FC236}">
                <a16:creationId xmlns:a16="http://schemas.microsoft.com/office/drawing/2014/main" id="{A6EE1802-C8CF-F53E-AB74-60A0BC2BFCAD}"/>
              </a:ext>
            </a:extLst>
          </p:cNvPr>
          <p:cNvSpPr/>
          <p:nvPr/>
        </p:nvSpPr>
        <p:spPr>
          <a:xfrm>
            <a:off x="6852580" y="3258497"/>
            <a:ext cx="3097763" cy="425511"/>
          </a:xfrm>
          <a:custGeom>
            <a:avLst/>
            <a:gdLst>
              <a:gd name="connsiteX0" fmla="*/ 0 w 3097763"/>
              <a:gd name="connsiteY0" fmla="*/ 0 h 562385"/>
              <a:gd name="connsiteX1" fmla="*/ 186612 w 3097763"/>
              <a:gd name="connsiteY1" fmla="*/ 419878 h 562385"/>
              <a:gd name="connsiteX2" fmla="*/ 457200 w 3097763"/>
              <a:gd name="connsiteY2" fmla="*/ 457200 h 562385"/>
              <a:gd name="connsiteX3" fmla="*/ 933061 w 3097763"/>
              <a:gd name="connsiteY3" fmla="*/ 121298 h 562385"/>
              <a:gd name="connsiteX4" fmla="*/ 1427583 w 3097763"/>
              <a:gd name="connsiteY4" fmla="*/ 233266 h 562385"/>
              <a:gd name="connsiteX5" fmla="*/ 2090057 w 3097763"/>
              <a:gd name="connsiteY5" fmla="*/ 522515 h 562385"/>
              <a:gd name="connsiteX6" fmla="*/ 3097763 w 3097763"/>
              <a:gd name="connsiteY6" fmla="*/ 559837 h 562385"/>
              <a:gd name="connsiteX7" fmla="*/ 3097763 w 3097763"/>
              <a:gd name="connsiteY7" fmla="*/ 559837 h 56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7763" h="562385">
                <a:moveTo>
                  <a:pt x="0" y="0"/>
                </a:moveTo>
                <a:cubicBezTo>
                  <a:pt x="55206" y="171839"/>
                  <a:pt x="110412" y="343678"/>
                  <a:pt x="186612" y="419878"/>
                </a:cubicBezTo>
                <a:cubicBezTo>
                  <a:pt x="262812" y="496078"/>
                  <a:pt x="332792" y="506963"/>
                  <a:pt x="457200" y="457200"/>
                </a:cubicBezTo>
                <a:cubicBezTo>
                  <a:pt x="581608" y="407437"/>
                  <a:pt x="771330" y="158620"/>
                  <a:pt x="933061" y="121298"/>
                </a:cubicBezTo>
                <a:cubicBezTo>
                  <a:pt x="1094792" y="83976"/>
                  <a:pt x="1234750" y="166397"/>
                  <a:pt x="1427583" y="233266"/>
                </a:cubicBezTo>
                <a:cubicBezTo>
                  <a:pt x="1620416" y="300136"/>
                  <a:pt x="1811694" y="468087"/>
                  <a:pt x="2090057" y="522515"/>
                </a:cubicBezTo>
                <a:cubicBezTo>
                  <a:pt x="2368420" y="576943"/>
                  <a:pt x="3097763" y="559837"/>
                  <a:pt x="3097763" y="559837"/>
                </a:cubicBezTo>
                <a:lnTo>
                  <a:pt x="3097763" y="559837"/>
                </a:lnTo>
              </a:path>
            </a:pathLst>
          </a:custGeom>
          <a:noFill/>
          <a:ln w="381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DB9DE555-8EDF-7985-E4A3-5CFEDC754AE8}"/>
              </a:ext>
            </a:extLst>
          </p:cNvPr>
          <p:cNvSpPr>
            <a:spLocks/>
          </p:cNvSpPr>
          <p:nvPr/>
        </p:nvSpPr>
        <p:spPr bwMode="auto">
          <a:xfrm>
            <a:off x="6833176" y="3459422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9B0088CA-097E-A286-7621-301B432E567F}"/>
              </a:ext>
            </a:extLst>
          </p:cNvPr>
          <p:cNvSpPr>
            <a:spLocks/>
          </p:cNvSpPr>
          <p:nvPr/>
        </p:nvSpPr>
        <p:spPr bwMode="auto">
          <a:xfrm>
            <a:off x="9027664" y="3371841"/>
            <a:ext cx="641673" cy="294921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27DF8-58FA-43DA-96BC-ABB80FD8058D}"/>
              </a:ext>
            </a:extLst>
          </p:cNvPr>
          <p:cNvSpPr/>
          <p:nvPr/>
        </p:nvSpPr>
        <p:spPr>
          <a:xfrm>
            <a:off x="7409046" y="4641716"/>
            <a:ext cx="1052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S</a:t>
            </a:r>
            <a:r>
              <a:rPr lang="en-GB" sz="3200" b="1" baseline="-25000" dirty="0"/>
              <a:t>0</a:t>
            </a:r>
            <a:endParaRPr lang="en-GB" sz="3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52F7A7-53BC-C96F-46FC-0129B6E15681}"/>
              </a:ext>
            </a:extLst>
          </p:cNvPr>
          <p:cNvSpPr/>
          <p:nvPr/>
        </p:nvSpPr>
        <p:spPr>
          <a:xfrm>
            <a:off x="9685927" y="3115141"/>
            <a:ext cx="1079142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  S</a:t>
            </a:r>
            <a:r>
              <a:rPr lang="en-GB" sz="3200" b="1" baseline="-25000" dirty="0"/>
              <a:t>1      </a:t>
            </a:r>
            <a:endParaRPr lang="en-GB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103179-2F26-BDB1-0C55-A02CADA38ACC}"/>
              </a:ext>
            </a:extLst>
          </p:cNvPr>
          <p:cNvSpPr/>
          <p:nvPr/>
        </p:nvSpPr>
        <p:spPr>
          <a:xfrm>
            <a:off x="9189741" y="4279868"/>
            <a:ext cx="12715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A</a:t>
            </a:r>
            <a:r>
              <a:rPr lang="en-GB" sz="2400" b="1" baseline="30000" dirty="0"/>
              <a:t>●</a:t>
            </a:r>
            <a:r>
              <a:rPr lang="en-GB" sz="3200" b="1" baseline="30000" dirty="0"/>
              <a:t> </a:t>
            </a:r>
            <a:r>
              <a:rPr lang="en-GB" sz="3200" b="1" dirty="0"/>
              <a:t>+ </a:t>
            </a:r>
            <a:r>
              <a:rPr lang="en-GB" sz="2400" b="1" baseline="30000" dirty="0"/>
              <a:t>●</a:t>
            </a:r>
            <a:r>
              <a:rPr lang="en-GB" sz="3200" b="1" dirty="0"/>
              <a:t>B</a:t>
            </a:r>
            <a:endParaRPr lang="en-GB" sz="3200" dirty="0"/>
          </a:p>
        </p:txBody>
      </p:sp>
      <p:sp>
        <p:nvSpPr>
          <p:cNvPr id="21" name="Freeform 33">
            <a:extLst>
              <a:ext uri="{FF2B5EF4-FFF2-40B4-BE49-F238E27FC236}">
                <a16:creationId xmlns:a16="http://schemas.microsoft.com/office/drawing/2014/main" id="{C5F22138-9226-02AC-6544-E5A708551B7A}"/>
              </a:ext>
            </a:extLst>
          </p:cNvPr>
          <p:cNvSpPr>
            <a:spLocks/>
          </p:cNvSpPr>
          <p:nvPr/>
        </p:nvSpPr>
        <p:spPr bwMode="auto">
          <a:xfrm>
            <a:off x="8291863" y="2829192"/>
            <a:ext cx="392842" cy="190099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2" name="Freeform 38">
            <a:extLst>
              <a:ext uri="{FF2B5EF4-FFF2-40B4-BE49-F238E27FC236}">
                <a16:creationId xmlns:a16="http://schemas.microsoft.com/office/drawing/2014/main" id="{07816CCC-A7D5-997D-0716-E8F18FDCCB9E}"/>
              </a:ext>
            </a:extLst>
          </p:cNvPr>
          <p:cNvSpPr/>
          <p:nvPr/>
        </p:nvSpPr>
        <p:spPr>
          <a:xfrm>
            <a:off x="7701896" y="3051293"/>
            <a:ext cx="783772" cy="372878"/>
          </a:xfrm>
          <a:custGeom>
            <a:avLst/>
            <a:gdLst>
              <a:gd name="connsiteX0" fmla="*/ 0 w 783772"/>
              <a:gd name="connsiteY0" fmla="*/ 372878 h 372878"/>
              <a:gd name="connsiteX1" fmla="*/ 279919 w 783772"/>
              <a:gd name="connsiteY1" fmla="*/ 130282 h 372878"/>
              <a:gd name="connsiteX2" fmla="*/ 699796 w 783772"/>
              <a:gd name="connsiteY2" fmla="*/ 8984 h 372878"/>
              <a:gd name="connsiteX3" fmla="*/ 774441 w 783772"/>
              <a:gd name="connsiteY3" fmla="*/ 8984 h 372878"/>
              <a:gd name="connsiteX4" fmla="*/ 783772 w 783772"/>
              <a:gd name="connsiteY4" fmla="*/ 8984 h 37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3772" h="372878">
                <a:moveTo>
                  <a:pt x="0" y="372878"/>
                </a:moveTo>
                <a:cubicBezTo>
                  <a:pt x="81643" y="281904"/>
                  <a:pt x="163286" y="190931"/>
                  <a:pt x="279919" y="130282"/>
                </a:cubicBezTo>
                <a:cubicBezTo>
                  <a:pt x="396552" y="69633"/>
                  <a:pt x="617376" y="29200"/>
                  <a:pt x="699796" y="8984"/>
                </a:cubicBezTo>
                <a:cubicBezTo>
                  <a:pt x="782216" y="-11232"/>
                  <a:pt x="774441" y="8984"/>
                  <a:pt x="774441" y="8984"/>
                </a:cubicBezTo>
                <a:lnTo>
                  <a:pt x="783772" y="8984"/>
                </a:lnTo>
              </a:path>
            </a:pathLst>
          </a:custGeom>
          <a:noFill/>
          <a:ln w="34925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C1B68F6-B83E-B85B-BDCE-CEAC5BA193AD}"/>
              </a:ext>
            </a:extLst>
          </p:cNvPr>
          <p:cNvSpPr txBox="1">
            <a:spLocks/>
          </p:cNvSpPr>
          <p:nvPr/>
        </p:nvSpPr>
        <p:spPr>
          <a:xfrm>
            <a:off x="838200" y="10547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Basics.  Born-Oppenheimer Potential Energy Surfaces and Mechanism of photo-dissociation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3FB01F-2BAD-47BB-8F9F-E7E09782B429}"/>
              </a:ext>
            </a:extLst>
          </p:cNvPr>
          <p:cNvSpPr txBox="1"/>
          <p:nvPr/>
        </p:nvSpPr>
        <p:spPr>
          <a:xfrm>
            <a:off x="838199" y="2434017"/>
            <a:ext cx="45058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photochemistry only </a:t>
            </a:r>
            <a:r>
              <a:rPr lang="en-GB" sz="2400" b="1" dirty="0"/>
              <a:t>singlet </a:t>
            </a:r>
            <a:r>
              <a:rPr lang="en-GB" sz="2400" dirty="0"/>
              <a:t>states are excited by </a:t>
            </a:r>
            <a:r>
              <a:rPr lang="en-GB" sz="2400" b="1" dirty="0"/>
              <a:t>photons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However, all method developed in photochemistry can be applied to chemistry after electron impact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440613-7DC8-DCE6-307A-41AFBA2B6EEB}"/>
              </a:ext>
            </a:extLst>
          </p:cNvPr>
          <p:cNvSpPr/>
          <p:nvPr/>
        </p:nvSpPr>
        <p:spPr>
          <a:xfrm>
            <a:off x="9068900" y="2230479"/>
            <a:ext cx="1079142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3200" b="1" dirty="0"/>
              <a:t>  S</a:t>
            </a:r>
            <a:r>
              <a:rPr lang="en-GB" sz="3200" b="1" baseline="-25000" dirty="0"/>
              <a:t>2      </a:t>
            </a:r>
            <a:endParaRPr lang="en-GB" sz="3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4E1A98-1ACD-5D94-11FD-24F8A30FFF23}"/>
              </a:ext>
            </a:extLst>
          </p:cNvPr>
          <p:cNvSpPr/>
          <p:nvPr/>
        </p:nvSpPr>
        <p:spPr>
          <a:xfrm>
            <a:off x="5215313" y="1246666"/>
            <a:ext cx="3390150" cy="1088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9F444DF2-1B65-94B1-45FD-399E4FD16209}"/>
              </a:ext>
            </a:extLst>
          </p:cNvPr>
          <p:cNvGrpSpPr>
            <a:grpSpLocks/>
          </p:cNvGrpSpPr>
          <p:nvPr/>
        </p:nvGrpSpPr>
        <p:grpSpPr bwMode="auto">
          <a:xfrm>
            <a:off x="5293369" y="3466042"/>
            <a:ext cx="1318739" cy="1398713"/>
            <a:chOff x="1074" y="3344"/>
            <a:chExt cx="627" cy="585"/>
          </a:xfrm>
        </p:grpSpPr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80C14EE4-D99F-13DC-5630-D565B43F4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" y="3422"/>
              <a:ext cx="423" cy="462"/>
            </a:xfrm>
            <a:custGeom>
              <a:avLst/>
              <a:gdLst>
                <a:gd name="T0" fmla="*/ 0 w 423"/>
                <a:gd name="T1" fmla="*/ 144 h 462"/>
                <a:gd name="T2" fmla="*/ 136 w 423"/>
                <a:gd name="T3" fmla="*/ 8 h 462"/>
                <a:gd name="T4" fmla="*/ 91 w 423"/>
                <a:gd name="T5" fmla="*/ 190 h 462"/>
                <a:gd name="T6" fmla="*/ 227 w 423"/>
                <a:gd name="T7" fmla="*/ 99 h 462"/>
                <a:gd name="T8" fmla="*/ 182 w 423"/>
                <a:gd name="T9" fmla="*/ 280 h 462"/>
                <a:gd name="T10" fmla="*/ 318 w 423"/>
                <a:gd name="T11" fmla="*/ 190 h 462"/>
                <a:gd name="T12" fmla="*/ 272 w 423"/>
                <a:gd name="T13" fmla="*/ 371 h 462"/>
                <a:gd name="T14" fmla="*/ 408 w 423"/>
                <a:gd name="T15" fmla="*/ 280 h 462"/>
                <a:gd name="T16" fmla="*/ 363 w 423"/>
                <a:gd name="T17" fmla="*/ 416 h 462"/>
                <a:gd name="T18" fmla="*/ 408 w 423"/>
                <a:gd name="T19" fmla="*/ 462 h 4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3"/>
                <a:gd name="T31" fmla="*/ 0 h 462"/>
                <a:gd name="T32" fmla="*/ 423 w 423"/>
                <a:gd name="T33" fmla="*/ 462 h 46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3" h="462">
                  <a:moveTo>
                    <a:pt x="0" y="144"/>
                  </a:moveTo>
                  <a:cubicBezTo>
                    <a:pt x="60" y="72"/>
                    <a:pt x="121" y="0"/>
                    <a:pt x="136" y="8"/>
                  </a:cubicBezTo>
                  <a:cubicBezTo>
                    <a:pt x="151" y="16"/>
                    <a:pt x="76" y="175"/>
                    <a:pt x="91" y="190"/>
                  </a:cubicBezTo>
                  <a:cubicBezTo>
                    <a:pt x="106" y="205"/>
                    <a:pt x="212" y="84"/>
                    <a:pt x="227" y="99"/>
                  </a:cubicBezTo>
                  <a:cubicBezTo>
                    <a:pt x="242" y="114"/>
                    <a:pt x="167" y="265"/>
                    <a:pt x="182" y="280"/>
                  </a:cubicBezTo>
                  <a:cubicBezTo>
                    <a:pt x="197" y="295"/>
                    <a:pt x="303" y="175"/>
                    <a:pt x="318" y="190"/>
                  </a:cubicBezTo>
                  <a:cubicBezTo>
                    <a:pt x="333" y="205"/>
                    <a:pt x="257" y="356"/>
                    <a:pt x="272" y="371"/>
                  </a:cubicBezTo>
                  <a:cubicBezTo>
                    <a:pt x="287" y="386"/>
                    <a:pt x="393" y="273"/>
                    <a:pt x="408" y="280"/>
                  </a:cubicBezTo>
                  <a:cubicBezTo>
                    <a:pt x="423" y="287"/>
                    <a:pt x="363" y="386"/>
                    <a:pt x="363" y="416"/>
                  </a:cubicBezTo>
                  <a:cubicBezTo>
                    <a:pt x="363" y="446"/>
                    <a:pt x="401" y="454"/>
                    <a:pt x="408" y="462"/>
                  </a:cubicBezTo>
                </a:path>
              </a:pathLst>
            </a:custGeom>
            <a:noFill/>
            <a:ln w="571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342DC696-B713-33D4-D801-49BC82D620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3884"/>
              <a:ext cx="46" cy="45"/>
            </a:xfrm>
            <a:prstGeom prst="line">
              <a:avLst/>
            </a:prstGeom>
            <a:noFill/>
            <a:ln w="57150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E25F1D55-D98F-169D-15A6-8E6D45C62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4" y="3344"/>
              <a:ext cx="199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400" b="0" dirty="0"/>
                <a:t>h</a:t>
              </a:r>
              <a:r>
                <a:rPr lang="el-GR" altLang="en-US" sz="2400" b="0" dirty="0">
                  <a:cs typeface="Times New Roman" panose="02020603050405020304" pitchFamily="18" charset="0"/>
                </a:rPr>
                <a:t>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4034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32BA5-861C-06D2-48E9-8F76EAB0D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graphicFrame>
        <p:nvGraphicFramePr>
          <p:cNvPr id="21507" name="Object 1">
            <a:extLst>
              <a:ext uri="{FF2B5EF4-FFF2-40B4-BE49-F238E27FC236}">
                <a16:creationId xmlns:a16="http://schemas.microsoft.com/office/drawing/2014/main" id="{51FB65C1-3AE0-E006-1984-D2F224D165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190774"/>
              </p:ext>
            </p:extLst>
          </p:nvPr>
        </p:nvGraphicFramePr>
        <p:xfrm>
          <a:off x="2069391" y="2810258"/>
          <a:ext cx="6823075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43200" imgH="368300" progId="Equation.DSMT4">
                  <p:embed/>
                </p:oleObj>
              </mc:Choice>
              <mc:Fallback>
                <p:oleObj name="Equation" r:id="rId3" imgW="2743200" imgH="368300" progId="Equation.DSMT4">
                  <p:embed/>
                  <p:pic>
                    <p:nvPicPr>
                      <p:cNvPr id="21507" name="Object 1">
                        <a:extLst>
                          <a:ext uri="{FF2B5EF4-FFF2-40B4-BE49-F238E27FC236}">
                            <a16:creationId xmlns:a16="http://schemas.microsoft.com/office/drawing/2014/main" id="{51FB65C1-3AE0-E006-1984-D2F224D165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9391" y="2810258"/>
                        <a:ext cx="6823075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Rectangle 6">
            <a:extLst>
              <a:ext uri="{FF2B5EF4-FFF2-40B4-BE49-F238E27FC236}">
                <a16:creationId xmlns:a16="http://schemas.microsoft.com/office/drawing/2014/main" id="{4A738028-C33B-5601-1886-85C03BB25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1509" name="Rectangle 8">
            <a:extLst>
              <a:ext uri="{FF2B5EF4-FFF2-40B4-BE49-F238E27FC236}">
                <a16:creationId xmlns:a16="http://schemas.microsoft.com/office/drawing/2014/main" id="{A29E270F-92BC-A926-57F3-56637F95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21511" name="Line 9">
            <a:extLst>
              <a:ext uri="{FF2B5EF4-FFF2-40B4-BE49-F238E27FC236}">
                <a16:creationId xmlns:a16="http://schemas.microsoft.com/office/drawing/2014/main" id="{962DB008-A04A-F534-8526-0E60F9BB73D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93415" y="3508757"/>
            <a:ext cx="12700" cy="11620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D4A1FE6-0EF9-01D1-D0FB-E9B4611F1208}"/>
              </a:ext>
            </a:extLst>
          </p:cNvPr>
          <p:cNvGrpSpPr/>
          <p:nvPr/>
        </p:nvGrpSpPr>
        <p:grpSpPr>
          <a:xfrm>
            <a:off x="4022015" y="2716594"/>
            <a:ext cx="5316308" cy="2889429"/>
            <a:chOff x="4022015" y="2716594"/>
            <a:chExt cx="5316308" cy="2889429"/>
          </a:xfrm>
        </p:grpSpPr>
        <p:sp>
          <p:nvSpPr>
            <p:cNvPr id="21510" name="TextBox 17">
              <a:extLst>
                <a:ext uri="{FF2B5EF4-FFF2-40B4-BE49-F238E27FC236}">
                  <a16:creationId xmlns:a16="http://schemas.microsoft.com/office/drawing/2014/main" id="{EBF1DCED-D05D-82C1-94FD-3F7CB4DC90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3693" y="4405694"/>
              <a:ext cx="414463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400" dirty="0"/>
                <a:t>Ehrenfest configuration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en-US" sz="2400" dirty="0"/>
                <a:t>is  a Gaussian CS dressed with Electronic wave function</a:t>
              </a:r>
            </a:p>
          </p:txBody>
        </p:sp>
        <p:sp>
          <p:nvSpPr>
            <p:cNvPr id="21512" name="Line 9">
              <a:extLst>
                <a:ext uri="{FF2B5EF4-FFF2-40B4-BE49-F238E27FC236}">
                  <a16:creationId xmlns:a16="http://schemas.microsoft.com/office/drawing/2014/main" id="{9184ABC0-76B0-7969-720F-6FDC2642A9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89040" y="3700845"/>
              <a:ext cx="0" cy="600075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514" name="Rounded Rectangle 2">
              <a:extLst>
                <a:ext uri="{FF2B5EF4-FFF2-40B4-BE49-F238E27FC236}">
                  <a16:creationId xmlns:a16="http://schemas.microsoft.com/office/drawing/2014/main" id="{0C06B33D-891B-9BB9-53A2-8E712E760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015" y="2716594"/>
              <a:ext cx="4883150" cy="863600"/>
            </a:xfrm>
            <a:prstGeom prst="roundRect">
              <a:avLst>
                <a:gd name="adj" fmla="val 16667"/>
              </a:avLst>
            </a:prstGeom>
            <a:noFill/>
            <a:ln w="412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GB" altLang="en-US" sz="2400"/>
            </a:p>
          </p:txBody>
        </p:sp>
      </p:grpSp>
      <p:sp>
        <p:nvSpPr>
          <p:cNvPr id="21515" name="TextBox 17">
            <a:extLst>
              <a:ext uri="{FF2B5EF4-FFF2-40B4-BE49-F238E27FC236}">
                <a16:creationId xmlns:a16="http://schemas.microsoft.com/office/drawing/2014/main" id="{F3A186E6-5644-F44E-5B31-38AA0DB79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157" y="4813384"/>
            <a:ext cx="149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/>
              <a:t>Amplitude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B3F7D7-FC8A-1186-ABA5-5DC39AA67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5876925"/>
            <a:ext cx="61470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/>
              <a:t>Sum of normalised Ehrenfest configurations 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b="1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27BE350-23E9-5C3B-119F-00DC6291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E26039D-640E-BEF8-9D50-BE9ED7F14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38B3212E-F80E-9720-DDDC-5730C33FC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-230832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83B8BC3-E210-C673-CE53-159FF23B7FF9}"/>
              </a:ext>
            </a:extLst>
          </p:cNvPr>
          <p:cNvSpPr txBox="1">
            <a:spLocks/>
          </p:cNvSpPr>
          <p:nvPr/>
        </p:nvSpPr>
        <p:spPr>
          <a:xfrm>
            <a:off x="930566" y="2429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/>
              <a:t>Non-adiabatic quantum dynamics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0D4066C-D38A-3512-6D44-B8E5647BEFF1}"/>
              </a:ext>
            </a:extLst>
          </p:cNvPr>
          <p:cNvSpPr txBox="1">
            <a:spLocks/>
          </p:cNvSpPr>
          <p:nvPr/>
        </p:nvSpPr>
        <p:spPr>
          <a:xfrm>
            <a:off x="828040" y="1072243"/>
            <a:ext cx="10206318" cy="48726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GB" dirty="0"/>
              <a:t> We apply our own </a:t>
            </a:r>
            <a:r>
              <a:rPr lang="en-GB" sz="4000" b="1" i="1" dirty="0"/>
              <a:t>Ab Initio</a:t>
            </a:r>
            <a:r>
              <a:rPr lang="en-GB" sz="4000" i="1" dirty="0"/>
              <a:t> </a:t>
            </a:r>
            <a:r>
              <a:rPr lang="en-GB" dirty="0"/>
              <a:t>Multiple Cloning (AIMC) method.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F0FD9C7-8D57-7F4C-5D27-6B76B0A83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4368" y="3482762"/>
            <a:ext cx="2952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i="0" dirty="0"/>
              <a:t>Nuclear basis of Gaussian CSs </a:t>
            </a:r>
          </a:p>
        </p:txBody>
      </p:sp>
      <p:sp>
        <p:nvSpPr>
          <p:cNvPr id="18" name="Line 9">
            <a:extLst>
              <a:ext uri="{FF2B5EF4-FFF2-40B4-BE49-F238E27FC236}">
                <a16:creationId xmlns:a16="http://schemas.microsoft.com/office/drawing/2014/main" id="{08C08251-61AD-6D01-ABEF-DF231EA6A8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704367" y="3286732"/>
            <a:ext cx="556395" cy="187026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89B9971E-9B5C-135B-8827-A24470A01714}"/>
              </a:ext>
            </a:extLst>
          </p:cNvPr>
          <p:cNvSpPr/>
          <p:nvPr/>
        </p:nvSpPr>
        <p:spPr>
          <a:xfrm>
            <a:off x="9801929" y="4195593"/>
            <a:ext cx="1346200" cy="1170671"/>
          </a:xfrm>
          <a:custGeom>
            <a:avLst/>
            <a:gdLst>
              <a:gd name="connsiteX0" fmla="*/ 0 w 1378039"/>
              <a:gd name="connsiteY0" fmla="*/ 862884 h 1382332"/>
              <a:gd name="connsiteX1" fmla="*/ 321971 w 1378039"/>
              <a:gd name="connsiteY1" fmla="*/ 824248 h 1382332"/>
              <a:gd name="connsiteX2" fmla="*/ 476518 w 1378039"/>
              <a:gd name="connsiteY2" fmla="*/ 347729 h 1382332"/>
              <a:gd name="connsiteX3" fmla="*/ 540912 w 1378039"/>
              <a:gd name="connsiteY3" fmla="*/ 1184856 h 1382332"/>
              <a:gd name="connsiteX4" fmla="*/ 695459 w 1378039"/>
              <a:gd name="connsiteY4" fmla="*/ 25758 h 1382332"/>
              <a:gd name="connsiteX5" fmla="*/ 721216 w 1378039"/>
              <a:gd name="connsiteY5" fmla="*/ 1339403 h 1382332"/>
              <a:gd name="connsiteX6" fmla="*/ 862884 w 1378039"/>
              <a:gd name="connsiteY6" fmla="*/ 283335 h 1382332"/>
              <a:gd name="connsiteX7" fmla="*/ 927278 w 1378039"/>
              <a:gd name="connsiteY7" fmla="*/ 1017431 h 1382332"/>
              <a:gd name="connsiteX8" fmla="*/ 1030309 w 1378039"/>
              <a:gd name="connsiteY8" fmla="*/ 515155 h 1382332"/>
              <a:gd name="connsiteX9" fmla="*/ 1107583 w 1378039"/>
              <a:gd name="connsiteY9" fmla="*/ 811369 h 1382332"/>
              <a:gd name="connsiteX10" fmla="*/ 1378039 w 1378039"/>
              <a:gd name="connsiteY10" fmla="*/ 862884 h 1382332"/>
              <a:gd name="connsiteX11" fmla="*/ 1378039 w 1378039"/>
              <a:gd name="connsiteY11" fmla="*/ 862884 h 1382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8039" h="1382332">
                <a:moveTo>
                  <a:pt x="0" y="862884"/>
                </a:moveTo>
                <a:cubicBezTo>
                  <a:pt x="121275" y="886495"/>
                  <a:pt x="242551" y="910107"/>
                  <a:pt x="321971" y="824248"/>
                </a:cubicBezTo>
                <a:cubicBezTo>
                  <a:pt x="401391" y="738389"/>
                  <a:pt x="440028" y="287628"/>
                  <a:pt x="476518" y="347729"/>
                </a:cubicBezTo>
                <a:cubicBezTo>
                  <a:pt x="513008" y="407830"/>
                  <a:pt x="504422" y="1238518"/>
                  <a:pt x="540912" y="1184856"/>
                </a:cubicBezTo>
                <a:cubicBezTo>
                  <a:pt x="577402" y="1131194"/>
                  <a:pt x="665408" y="0"/>
                  <a:pt x="695459" y="25758"/>
                </a:cubicBezTo>
                <a:cubicBezTo>
                  <a:pt x="725510" y="51516"/>
                  <a:pt x="693312" y="1296474"/>
                  <a:pt x="721216" y="1339403"/>
                </a:cubicBezTo>
                <a:cubicBezTo>
                  <a:pt x="749120" y="1382332"/>
                  <a:pt x="828540" y="336997"/>
                  <a:pt x="862884" y="283335"/>
                </a:cubicBezTo>
                <a:cubicBezTo>
                  <a:pt x="897228" y="229673"/>
                  <a:pt x="899374" y="978794"/>
                  <a:pt x="927278" y="1017431"/>
                </a:cubicBezTo>
                <a:cubicBezTo>
                  <a:pt x="955182" y="1056068"/>
                  <a:pt x="1000258" y="549499"/>
                  <a:pt x="1030309" y="515155"/>
                </a:cubicBezTo>
                <a:cubicBezTo>
                  <a:pt x="1060360" y="480811"/>
                  <a:pt x="1049628" y="753414"/>
                  <a:pt x="1107583" y="811369"/>
                </a:cubicBezTo>
                <a:cubicBezTo>
                  <a:pt x="1165538" y="869324"/>
                  <a:pt x="1378039" y="862884"/>
                  <a:pt x="1378039" y="862884"/>
                </a:cubicBezTo>
                <a:lnTo>
                  <a:pt x="1378039" y="862884"/>
                </a:lnTo>
              </a:path>
            </a:pathLst>
          </a:custGeom>
          <a:ln w="508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eaLnBrk="1" hangingPunct="1">
              <a:defRPr/>
            </a:pPr>
            <a:endParaRPr lang="en-GB"/>
          </a:p>
        </p:txBody>
      </p:sp>
      <p:sp>
        <p:nvSpPr>
          <p:cNvPr id="20" name="Freeform 18">
            <a:extLst>
              <a:ext uri="{FF2B5EF4-FFF2-40B4-BE49-F238E27FC236}">
                <a16:creationId xmlns:a16="http://schemas.microsoft.com/office/drawing/2014/main" id="{D7C05D92-6A48-2939-9128-F570AA3CE1D2}"/>
              </a:ext>
            </a:extLst>
          </p:cNvPr>
          <p:cNvSpPr/>
          <p:nvPr/>
        </p:nvSpPr>
        <p:spPr>
          <a:xfrm>
            <a:off x="9490779" y="4195593"/>
            <a:ext cx="2071824" cy="813940"/>
          </a:xfrm>
          <a:custGeom>
            <a:avLst/>
            <a:gdLst>
              <a:gd name="connsiteX0" fmla="*/ 0 w 2047741"/>
              <a:gd name="connsiteY0" fmla="*/ 759853 h 781318"/>
              <a:gd name="connsiteX1" fmla="*/ 321972 w 2047741"/>
              <a:gd name="connsiteY1" fmla="*/ 759853 h 781318"/>
              <a:gd name="connsiteX2" fmla="*/ 321972 w 2047741"/>
              <a:gd name="connsiteY2" fmla="*/ 759853 h 781318"/>
              <a:gd name="connsiteX3" fmla="*/ 553792 w 2047741"/>
              <a:gd name="connsiteY3" fmla="*/ 682580 h 781318"/>
              <a:gd name="connsiteX4" fmla="*/ 837127 w 2047741"/>
              <a:gd name="connsiteY4" fmla="*/ 167425 h 781318"/>
              <a:gd name="connsiteX5" fmla="*/ 1094704 w 2047741"/>
              <a:gd name="connsiteY5" fmla="*/ 77273 h 781318"/>
              <a:gd name="connsiteX6" fmla="*/ 1429555 w 2047741"/>
              <a:gd name="connsiteY6" fmla="*/ 631064 h 781318"/>
              <a:gd name="connsiteX7" fmla="*/ 2047741 w 2047741"/>
              <a:gd name="connsiteY7" fmla="*/ 734095 h 781318"/>
              <a:gd name="connsiteX8" fmla="*/ 2047741 w 2047741"/>
              <a:gd name="connsiteY8" fmla="*/ 734095 h 78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7741" h="781318">
                <a:moveTo>
                  <a:pt x="0" y="759853"/>
                </a:moveTo>
                <a:lnTo>
                  <a:pt x="321972" y="759853"/>
                </a:lnTo>
                <a:lnTo>
                  <a:pt x="321972" y="759853"/>
                </a:lnTo>
                <a:cubicBezTo>
                  <a:pt x="360609" y="746974"/>
                  <a:pt x="467933" y="781318"/>
                  <a:pt x="553792" y="682580"/>
                </a:cubicBezTo>
                <a:cubicBezTo>
                  <a:pt x="639651" y="583842"/>
                  <a:pt x="746975" y="268310"/>
                  <a:pt x="837127" y="167425"/>
                </a:cubicBezTo>
                <a:cubicBezTo>
                  <a:pt x="927279" y="66540"/>
                  <a:pt x="995966" y="0"/>
                  <a:pt x="1094704" y="77273"/>
                </a:cubicBezTo>
                <a:cubicBezTo>
                  <a:pt x="1193442" y="154546"/>
                  <a:pt x="1270716" y="521594"/>
                  <a:pt x="1429555" y="631064"/>
                </a:cubicBezTo>
                <a:cubicBezTo>
                  <a:pt x="1588394" y="740534"/>
                  <a:pt x="2047741" y="734095"/>
                  <a:pt x="2047741" y="734095"/>
                </a:cubicBezTo>
                <a:lnTo>
                  <a:pt x="2047741" y="734095"/>
                </a:lnTo>
              </a:path>
            </a:pathLst>
          </a:custGeom>
          <a:ln w="50800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eaLnBrk="1" hangingPunct="1">
              <a:defRPr/>
            </a:pP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22" name="Line 9">
            <a:extLst>
              <a:ext uri="{FF2B5EF4-FFF2-40B4-BE49-F238E27FC236}">
                <a16:creationId xmlns:a16="http://schemas.microsoft.com/office/drawing/2014/main" id="{7922A391-2012-A5DC-A1AE-34829E8D35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3751" y="2424456"/>
            <a:ext cx="7065" cy="58374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B55913-CA77-36EE-25D8-F797AF5DDE41}"/>
              </a:ext>
            </a:extLst>
          </p:cNvPr>
          <p:cNvSpPr txBox="1"/>
          <p:nvPr/>
        </p:nvSpPr>
        <p:spPr>
          <a:xfrm>
            <a:off x="4792717" y="2028497"/>
            <a:ext cx="327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wave function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DDAD2-1FBC-3E3C-22EE-22D970E3D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0" descr="Fig_1_c.jpg">
            <a:extLst>
              <a:ext uri="{FF2B5EF4-FFF2-40B4-BE49-F238E27FC236}">
                <a16:creationId xmlns:a16="http://schemas.microsoft.com/office/drawing/2014/main" id="{36FA201A-7CDD-CBC1-005F-7CF791AF9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137" y="2118140"/>
            <a:ext cx="3251224" cy="33055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A883C35-FA81-5857-B11F-3AD990019857}"/>
              </a:ext>
            </a:extLst>
          </p:cNvPr>
          <p:cNvSpPr txBox="1">
            <a:spLocks/>
          </p:cNvSpPr>
          <p:nvPr/>
        </p:nvSpPr>
        <p:spPr>
          <a:xfrm>
            <a:off x="838200" y="3642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69809-BE18-43D7-5BDA-1C4F22D6A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235"/>
            <a:ext cx="10515600" cy="1325563"/>
          </a:xfrm>
        </p:spPr>
        <p:txBody>
          <a:bodyPr/>
          <a:lstStyle/>
          <a:p>
            <a:r>
              <a:rPr lang="en-US" dirty="0"/>
              <a:t>Non-adiabatic quantum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D1A56-F15D-9E2C-6463-F882C384F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40" y="1072243"/>
            <a:ext cx="10206318" cy="48726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GB" dirty="0"/>
              <a:t> We apply our own </a:t>
            </a:r>
            <a:r>
              <a:rPr lang="en-GB" sz="4000" b="1" i="1" dirty="0"/>
              <a:t>Ab Initio</a:t>
            </a:r>
            <a:r>
              <a:rPr lang="en-GB" sz="4000" i="1" dirty="0"/>
              <a:t> </a:t>
            </a:r>
            <a:r>
              <a:rPr lang="en-GB" dirty="0"/>
              <a:t>Multiple Cloning (AIMC) method.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25E93B2-9E5D-A8C1-0D6D-25E70B1A6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118" y="2054297"/>
            <a:ext cx="852709" cy="48726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3F6E319-A89A-FCDB-5DC8-24A7C82C697A}"/>
              </a:ext>
            </a:extLst>
          </p:cNvPr>
          <p:cNvSpPr/>
          <p:nvPr/>
        </p:nvSpPr>
        <p:spPr>
          <a:xfrm>
            <a:off x="11464445" y="1737856"/>
            <a:ext cx="60922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B80AB903-6A33-C6F4-F9AA-611B4F49C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182" y="1921246"/>
            <a:ext cx="6050374" cy="132343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 i="0" u="sng" dirty="0">
                <a:solidFill>
                  <a:srgbClr val="3366FF"/>
                </a:solidFill>
              </a:rPr>
              <a:t>Coherent State Samplings: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 i="0" dirty="0">
                <a:solidFill>
                  <a:srgbClr val="3366FF"/>
                </a:solidFill>
              </a:rPr>
              <a:t>Cloning</a:t>
            </a:r>
            <a:r>
              <a:rPr lang="en-GB" altLang="en-US" sz="2800" b="1" i="0" dirty="0">
                <a:solidFill>
                  <a:srgbClr val="3366FF"/>
                </a:solidFill>
              </a:rPr>
              <a:t> </a:t>
            </a:r>
            <a:endParaRPr lang="en-US" altLang="en-US" sz="2800" b="1" i="0" dirty="0">
              <a:solidFill>
                <a:srgbClr val="3366FF"/>
              </a:solidFill>
            </a:endParaRPr>
          </a:p>
        </p:txBody>
      </p:sp>
      <p:graphicFrame>
        <p:nvGraphicFramePr>
          <p:cNvPr id="13" name="Object 43">
            <a:extLst>
              <a:ext uri="{FF2B5EF4-FFF2-40B4-BE49-F238E27FC236}">
                <a16:creationId xmlns:a16="http://schemas.microsoft.com/office/drawing/2014/main" id="{1FE9D5A5-C7CC-FB4F-C1B7-496490B150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560775"/>
              </p:ext>
            </p:extLst>
          </p:nvPr>
        </p:nvGraphicFramePr>
        <p:xfrm>
          <a:off x="611188" y="3951830"/>
          <a:ext cx="4513262" cy="180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82800" imgH="838200" progId="Equation.DSMT4">
                  <p:embed/>
                </p:oleObj>
              </mc:Choice>
              <mc:Fallback>
                <p:oleObj name="Equation" r:id="rId4" imgW="2082800" imgH="838200" progId="Equation.DSMT4">
                  <p:embed/>
                  <p:pic>
                    <p:nvPicPr>
                      <p:cNvPr id="13" name="Object 43">
                        <a:extLst>
                          <a:ext uri="{FF2B5EF4-FFF2-40B4-BE49-F238E27FC236}">
                            <a16:creationId xmlns:a16="http://schemas.microsoft.com/office/drawing/2014/main" id="{1FE9D5A5-C7CC-FB4F-C1B7-496490B150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951830"/>
                        <a:ext cx="4513262" cy="180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4">
            <a:extLst>
              <a:ext uri="{FF2B5EF4-FFF2-40B4-BE49-F238E27FC236}">
                <a16:creationId xmlns:a16="http://schemas.microsoft.com/office/drawing/2014/main" id="{C6EEFC4F-D04D-7A48-7093-605BB23D8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028030"/>
            <a:ext cx="3527425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0" dirty="0"/>
              <a:t>Cloning is a straightforward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0" dirty="0"/>
              <a:t>way to do spawning (Martinez)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i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/>
              <a:t>Cloning provides adoptive basis set</a:t>
            </a:r>
            <a:r>
              <a:rPr lang="en-GB" altLang="en-US" sz="2000" i="0" dirty="0"/>
              <a:t> for nonadiabatic dynamics</a:t>
            </a:r>
            <a:endParaRPr lang="en-US" altLang="en-US" sz="2000" i="0" dirty="0"/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9BB751-A67B-78A1-5D77-7422B55BD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604292"/>
            <a:ext cx="5329237" cy="1800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2400"/>
          </a:p>
        </p:txBody>
      </p:sp>
    </p:spTree>
    <p:extLst>
      <p:ext uri="{BB962C8B-B14F-4D97-AF65-F5344CB8AC3E}">
        <p14:creationId xmlns:p14="http://schemas.microsoft.com/office/powerpoint/2010/main" val="232947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3825C-9105-4B27-734E-EE0B3544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0" descr="Fig_1_c.jpg">
            <a:extLst>
              <a:ext uri="{FF2B5EF4-FFF2-40B4-BE49-F238E27FC236}">
                <a16:creationId xmlns:a16="http://schemas.microsoft.com/office/drawing/2014/main" id="{DA6F134C-95A2-9602-4013-947E82BC3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137" y="2118140"/>
            <a:ext cx="3251224" cy="33055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441E8A-C767-53F9-8F83-326C5102D355}"/>
              </a:ext>
            </a:extLst>
          </p:cNvPr>
          <p:cNvSpPr txBox="1">
            <a:spLocks/>
          </p:cNvSpPr>
          <p:nvPr/>
        </p:nvSpPr>
        <p:spPr>
          <a:xfrm>
            <a:off x="838200" y="3642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534F98-7FCD-DC40-0C4A-780378063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2235"/>
            <a:ext cx="10515600" cy="1325563"/>
          </a:xfrm>
        </p:spPr>
        <p:txBody>
          <a:bodyPr/>
          <a:lstStyle/>
          <a:p>
            <a:r>
              <a:rPr lang="en-US" dirty="0"/>
              <a:t>Non-adiabatic quantum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7A5AC-A618-001A-E297-633390099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40" y="1072243"/>
            <a:ext cx="10206318" cy="48726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GB" dirty="0"/>
              <a:t> We apply our own </a:t>
            </a:r>
            <a:r>
              <a:rPr lang="en-GB" sz="4000" b="1" i="1" dirty="0"/>
              <a:t>Ab Initio</a:t>
            </a:r>
            <a:r>
              <a:rPr lang="en-GB" sz="4000" i="1" dirty="0"/>
              <a:t> </a:t>
            </a:r>
            <a:r>
              <a:rPr lang="en-GB" dirty="0"/>
              <a:t>Multiple Cloning (AIMC) method.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CA53B-E527-7324-3943-D9B13B273BA6}"/>
              </a:ext>
            </a:extLst>
          </p:cNvPr>
          <p:cNvSpPr txBox="1"/>
          <p:nvPr/>
        </p:nvSpPr>
        <p:spPr>
          <a:xfrm>
            <a:off x="845909" y="1982033"/>
            <a:ext cx="73541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AIMC describes quantum motion of nuclei in terms of several coupled trajectory guided basis functions.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Cloning provides trajectory branching to account for wave-function bifurcation when there are transitions between electronic states.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Forces are calculated </a:t>
            </a:r>
            <a:r>
              <a:rPr lang="en-GB" sz="2400" i="1" dirty="0"/>
              <a:t>Ab initio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i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DCF49F6-3A4E-F46F-054A-71211265B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118" y="2054297"/>
            <a:ext cx="852709" cy="48726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23B74F1-5B37-5641-54B0-EF92A1A0F116}"/>
              </a:ext>
            </a:extLst>
          </p:cNvPr>
          <p:cNvSpPr txBox="1"/>
          <p:nvPr/>
        </p:nvSpPr>
        <p:spPr>
          <a:xfrm>
            <a:off x="828039" y="5536804"/>
            <a:ext cx="11069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If we use only one  trajectory and one PES then AIMC  becomes </a:t>
            </a:r>
            <a:r>
              <a:rPr lang="en-US" sz="2400" i="1" dirty="0"/>
              <a:t>Ab Initio </a:t>
            </a:r>
            <a:r>
              <a:rPr lang="en-US" sz="2400" dirty="0"/>
              <a:t>Molecular Dynamics AIMD.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88B188C-4D98-4E6F-181E-D476F85C80EE}"/>
              </a:ext>
            </a:extLst>
          </p:cNvPr>
          <p:cNvSpPr/>
          <p:nvPr/>
        </p:nvSpPr>
        <p:spPr>
          <a:xfrm>
            <a:off x="11464445" y="1737856"/>
            <a:ext cx="609226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3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11A3F-9173-13B5-2B19-28A8C934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4DC73C-32B4-4825-AA53-E01CF7825D8A}"/>
              </a:ext>
            </a:extLst>
          </p:cNvPr>
          <p:cNvSpPr txBox="1"/>
          <p:nvPr/>
        </p:nvSpPr>
        <p:spPr>
          <a:xfrm>
            <a:off x="733774" y="-231165"/>
            <a:ext cx="73152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First simulations of  dissociation of molecules after electron impact and </a:t>
            </a:r>
            <a:r>
              <a:rPr lang="en-GB" sz="2000" dirty="0" err="1"/>
              <a:t>Electrophore</a:t>
            </a:r>
            <a:r>
              <a:rPr lang="en-GB" sz="2000" dirty="0"/>
              <a:t> Model  (EM)</a:t>
            </a:r>
          </a:p>
          <a:p>
            <a:r>
              <a:rPr lang="en-GB" dirty="0">
                <a:hlinkClick r:id="rId2" tooltip="DOI URL"/>
              </a:rPr>
              <a:t>https://doi.org/10.1021/acs.jpclett.4c00348</a:t>
            </a:r>
            <a:r>
              <a:rPr lang="en-GB" dirty="0"/>
              <a:t>  </a:t>
            </a:r>
            <a:endParaRPr lang="en-GB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13A80-FA8F-DC45-9188-EB5FCC4426EB}"/>
              </a:ext>
            </a:extLst>
          </p:cNvPr>
          <p:cNvSpPr txBox="1"/>
          <p:nvPr/>
        </p:nvSpPr>
        <p:spPr>
          <a:xfrm>
            <a:off x="8143803" y="999941"/>
            <a:ext cx="167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Dmitry Makhov</a:t>
            </a:r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0BC6B3D4-335B-CCEB-8A4C-F0627AC32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925" y="48100"/>
            <a:ext cx="1152879" cy="132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black background with green letters&#10;&#10;Description automatically generated">
            <a:extLst>
              <a:ext uri="{FF2B5EF4-FFF2-40B4-BE49-F238E27FC236}">
                <a16:creationId xmlns:a16="http://schemas.microsoft.com/office/drawing/2014/main" id="{2F9D0615-2153-6ED6-A775-B112B99A3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880" y="1942838"/>
            <a:ext cx="3143210" cy="2780232"/>
          </a:xfrm>
          <a:prstGeom prst="rect">
            <a:avLst/>
          </a:prstGeom>
        </p:spPr>
      </p:pic>
      <p:pic>
        <p:nvPicPr>
          <p:cNvPr id="4" name="Picture 3" descr="A black background with green letters&#10;&#10;Description automatically generated">
            <a:extLst>
              <a:ext uri="{FF2B5EF4-FFF2-40B4-BE49-F238E27FC236}">
                <a16:creationId xmlns:a16="http://schemas.microsoft.com/office/drawing/2014/main" id="{DC3280EF-2C28-09C5-7802-3729ED23D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7920" y="4561978"/>
            <a:ext cx="2843857" cy="2513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82E2EA-E854-AF54-2722-DF41206C2B27}"/>
              </a:ext>
            </a:extLst>
          </p:cNvPr>
          <p:cNvSpPr txBox="1"/>
          <p:nvPr/>
        </p:nvSpPr>
        <p:spPr>
          <a:xfrm>
            <a:off x="9503857" y="1870550"/>
            <a:ext cx="1257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cs typeface="Times New Roman" panose="02020603050405020304" pitchFamily="18" charset="0"/>
              </a:rPr>
              <a:t>C</a:t>
            </a:r>
            <a:r>
              <a:rPr lang="en-GB" baseline="-25000" dirty="0">
                <a:cs typeface="Times New Roman" panose="02020603050405020304" pitchFamily="18" charset="0"/>
              </a:rPr>
              <a:t>3</a:t>
            </a:r>
            <a:r>
              <a:rPr lang="en-GB" dirty="0">
                <a:cs typeface="Times New Roman" panose="02020603050405020304" pitchFamily="18" charset="0"/>
              </a:rPr>
              <a:t>H</a:t>
            </a:r>
            <a:r>
              <a:rPr lang="en-GB" baseline="-25000" dirty="0">
                <a:cs typeface="Times New Roman" panose="02020603050405020304" pitchFamily="18" charset="0"/>
              </a:rPr>
              <a:t>2</a:t>
            </a:r>
            <a:r>
              <a:rPr lang="en-GB" dirty="0">
                <a:cs typeface="Times New Roman" panose="02020603050405020304" pitchFamily="18" charset="0"/>
              </a:rPr>
              <a:t>F</a:t>
            </a:r>
            <a:r>
              <a:rPr lang="en-GB" baseline="-25000" dirty="0">
                <a:cs typeface="Times New Roman" panose="02020603050405020304" pitchFamily="18" charset="0"/>
              </a:rPr>
              <a:t>6</a:t>
            </a:r>
            <a:r>
              <a:rPr lang="en-GB" dirty="0"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489DC5-3662-5946-DA69-70B90D433A3B}"/>
              </a:ext>
            </a:extLst>
          </p:cNvPr>
          <p:cNvSpPr txBox="1"/>
          <p:nvPr/>
        </p:nvSpPr>
        <p:spPr>
          <a:xfrm>
            <a:off x="9548461" y="4541097"/>
            <a:ext cx="1257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0" dirty="0">
                <a:effectLst/>
                <a:cs typeface="Times New Roman" panose="02020603050405020304" pitchFamily="18" charset="0"/>
              </a:rPr>
              <a:t>C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3</a:t>
            </a:r>
            <a:r>
              <a:rPr lang="en-GB" i="0" dirty="0">
                <a:effectLst/>
                <a:cs typeface="Times New Roman" panose="02020603050405020304" pitchFamily="18" charset="0"/>
              </a:rPr>
              <a:t>H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2</a:t>
            </a:r>
            <a:r>
              <a:rPr lang="en-GB" i="0" dirty="0">
                <a:effectLst/>
                <a:cs typeface="Times New Roman" panose="02020603050405020304" pitchFamily="18" charset="0"/>
              </a:rPr>
              <a:t>F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4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DB6BC70-2F33-402B-16D4-2829FDFA2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985" y="1539302"/>
            <a:ext cx="7678103" cy="520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4C53B-92CA-B4B5-1CCD-7EF8B709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BD5B28-54F2-8046-9511-575410EF3515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1AC8E-B409-77B4-B57A-EF6F16FD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2D19C-43DF-410E-A60B-197F803A4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0592"/>
            <a:ext cx="9542929" cy="458082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 Two molecules has been chosen for the start, C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4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 and C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3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6</a:t>
            </a:r>
            <a:endParaRPr lang="en-US" dirty="0"/>
          </a:p>
        </p:txBody>
      </p:sp>
      <p:pic>
        <p:nvPicPr>
          <p:cNvPr id="4" name="Picture 3" descr="A graph of energy and energy&#10;&#10;Description automatically generated">
            <a:extLst>
              <a:ext uri="{FF2B5EF4-FFF2-40B4-BE49-F238E27FC236}">
                <a16:creationId xmlns:a16="http://schemas.microsoft.com/office/drawing/2014/main" id="{07D192EA-6F6A-1D19-B204-A788E9C26A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0" t="4374" r="2565" b="5462"/>
          <a:stretch/>
        </p:blipFill>
        <p:spPr>
          <a:xfrm>
            <a:off x="7162786" y="2176651"/>
            <a:ext cx="4711777" cy="34811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37BE4F-B3F6-DA1D-33A8-7CBC5826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1" t="6320" r="2960" b="7556"/>
          <a:stretch/>
        </p:blipFill>
        <p:spPr>
          <a:xfrm>
            <a:off x="364899" y="2141775"/>
            <a:ext cx="4711777" cy="3532827"/>
          </a:xfrm>
          <a:prstGeom prst="rect">
            <a:avLst/>
          </a:prstGeom>
        </p:spPr>
      </p:pic>
      <p:pic>
        <p:nvPicPr>
          <p:cNvPr id="6" name="Picture 5" descr="A black background with green letters&#10;&#10;Description automatically generated">
            <a:extLst>
              <a:ext uri="{FF2B5EF4-FFF2-40B4-BE49-F238E27FC236}">
                <a16:creationId xmlns:a16="http://schemas.microsoft.com/office/drawing/2014/main" id="{189B5B37-5B81-EC4D-CAD2-A5B53D732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048" y="3435465"/>
            <a:ext cx="1702679" cy="1505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E26218-7DFA-BB9B-891D-F6AA23EBF2E1}"/>
              </a:ext>
            </a:extLst>
          </p:cNvPr>
          <p:cNvSpPr txBox="1"/>
          <p:nvPr/>
        </p:nvSpPr>
        <p:spPr>
          <a:xfrm>
            <a:off x="519952" y="2211289"/>
            <a:ext cx="455672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6</a:t>
            </a:r>
            <a:endParaRPr lang="en-US" baseline="-25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B7DE6A-128E-C222-43F2-4F409D2FA762}"/>
              </a:ext>
            </a:extLst>
          </p:cNvPr>
          <p:cNvSpPr txBox="1"/>
          <p:nvPr/>
        </p:nvSpPr>
        <p:spPr>
          <a:xfrm>
            <a:off x="7380598" y="2256903"/>
            <a:ext cx="455672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GB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GB" baseline="-25000" dirty="0">
                <a:solidFill>
                  <a:prstClr val="black"/>
                </a:solidFill>
                <a:latin typeface="Times New Roman" pitchFamily="18" charset="0"/>
              </a:rPr>
              <a:t>4</a:t>
            </a:r>
            <a:endParaRPr lang="en-US" baseline="-25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24A25B-0249-8C36-4259-F707971E73E8}"/>
              </a:ext>
            </a:extLst>
          </p:cNvPr>
          <p:cNvSpPr txBox="1"/>
          <p:nvPr/>
        </p:nvSpPr>
        <p:spPr>
          <a:xfrm>
            <a:off x="7380598" y="5833444"/>
            <a:ext cx="475394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clearly separated lowest triplet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 avoid expensive non-adiabatic dynamics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014CB7-F459-9DFC-B660-EE6FDB01835F}"/>
              </a:ext>
            </a:extLst>
          </p:cNvPr>
          <p:cNvSpPr txBox="1"/>
          <p:nvPr/>
        </p:nvSpPr>
        <p:spPr>
          <a:xfrm>
            <a:off x="364900" y="5833444"/>
            <a:ext cx="444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separation between two lowest excited states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Non-adiabatic dynamics is needed</a:t>
            </a:r>
          </a:p>
        </p:txBody>
      </p:sp>
      <p:pic>
        <p:nvPicPr>
          <p:cNvPr id="13" name="Picture 12" descr="A black background with green letters&#10;&#10;Description automatically generated">
            <a:extLst>
              <a:ext uri="{FF2B5EF4-FFF2-40B4-BE49-F238E27FC236}">
                <a16:creationId xmlns:a16="http://schemas.microsoft.com/office/drawing/2014/main" id="{AA25A638-FD6A-ADAA-3353-628D1E666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222" y="3237900"/>
            <a:ext cx="1649051" cy="14586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D76241-DB05-E70A-4D22-16AB9BD3A042}"/>
              </a:ext>
            </a:extLst>
          </p:cNvPr>
          <p:cNvSpPr txBox="1"/>
          <p:nvPr/>
        </p:nvSpPr>
        <p:spPr>
          <a:xfrm>
            <a:off x="4666999" y="2485355"/>
            <a:ext cx="301104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i="0" dirty="0">
                <a:effectLst/>
                <a:cs typeface="Times New Roman" panose="02020603050405020304" pitchFamily="18" charset="0"/>
              </a:rPr>
              <a:t>Electron impact excitation cross sections </a:t>
            </a:r>
            <a:r>
              <a:rPr lang="en-GB" dirty="0">
                <a:cs typeface="Times New Roman" panose="02020603050405020304" pitchFamily="18" charset="0"/>
              </a:rPr>
              <a:t>for C</a:t>
            </a:r>
            <a:r>
              <a:rPr lang="en-GB" baseline="-25000" dirty="0">
                <a:cs typeface="Times New Roman" panose="02020603050405020304" pitchFamily="18" charset="0"/>
              </a:rPr>
              <a:t>3</a:t>
            </a:r>
            <a:r>
              <a:rPr lang="en-GB" dirty="0">
                <a:cs typeface="Times New Roman" panose="02020603050405020304" pitchFamily="18" charset="0"/>
              </a:rPr>
              <a:t>H</a:t>
            </a:r>
            <a:r>
              <a:rPr lang="en-GB" baseline="-25000" dirty="0">
                <a:cs typeface="Times New Roman" panose="02020603050405020304" pitchFamily="18" charset="0"/>
              </a:rPr>
              <a:t>2</a:t>
            </a:r>
            <a:r>
              <a:rPr lang="en-GB" dirty="0">
                <a:cs typeface="Times New Roman" panose="02020603050405020304" pitchFamily="18" charset="0"/>
              </a:rPr>
              <a:t>F</a:t>
            </a:r>
            <a:r>
              <a:rPr lang="en-GB" baseline="-25000" dirty="0">
                <a:cs typeface="Times New Roman" panose="02020603050405020304" pitchFamily="18" charset="0"/>
              </a:rPr>
              <a:t>6</a:t>
            </a:r>
            <a:r>
              <a:rPr lang="en-GB" dirty="0">
                <a:cs typeface="Times New Roman" panose="02020603050405020304" pitchFamily="18" charset="0"/>
              </a:rPr>
              <a:t> and </a:t>
            </a:r>
            <a:r>
              <a:rPr lang="en-GB" i="0" dirty="0">
                <a:effectLst/>
                <a:cs typeface="Times New Roman" panose="02020603050405020304" pitchFamily="18" charset="0"/>
              </a:rPr>
              <a:t>C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3</a:t>
            </a:r>
            <a:r>
              <a:rPr lang="en-GB" i="0" dirty="0">
                <a:effectLst/>
                <a:cs typeface="Times New Roman" panose="02020603050405020304" pitchFamily="18" charset="0"/>
              </a:rPr>
              <a:t>H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2</a:t>
            </a:r>
            <a:r>
              <a:rPr lang="en-GB" i="0" dirty="0">
                <a:effectLst/>
                <a:cs typeface="Times New Roman" panose="02020603050405020304" pitchFamily="18" charset="0"/>
              </a:rPr>
              <a:t>F</a:t>
            </a:r>
            <a:r>
              <a:rPr lang="en-GB" i="0" baseline="-25000" dirty="0">
                <a:effectLst/>
                <a:cs typeface="Times New Roman" panose="02020603050405020304" pitchFamily="18" charset="0"/>
              </a:rPr>
              <a:t>4</a:t>
            </a:r>
            <a:endParaRPr lang="en-GB" i="0" dirty="0"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99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4FFB5-7DF3-4BBF-041C-728864962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DED62C-244C-46A0-EDEB-A0E8E170800F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2C93AC-B263-FDF8-8A8B-8C335082C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36"/>
            <a:ext cx="10515600" cy="1325563"/>
          </a:xfrm>
        </p:spPr>
        <p:txBody>
          <a:bodyPr/>
          <a:lstStyle/>
          <a:p>
            <a:r>
              <a:rPr lang="en-US" dirty="0"/>
              <a:t>Non-adiabatic dynamics for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F</a:t>
            </a:r>
            <a:r>
              <a:rPr lang="en-US" baseline="-25000" dirty="0"/>
              <a:t>6</a:t>
            </a:r>
            <a:r>
              <a:rPr lang="en-US" dirty="0"/>
              <a:t> </a:t>
            </a:r>
          </a:p>
        </p:txBody>
      </p:sp>
      <p:pic>
        <p:nvPicPr>
          <p:cNvPr id="4" name="Picture 3" descr="A graph of a line&#10;&#10;Description automatically generated">
            <a:extLst>
              <a:ext uri="{FF2B5EF4-FFF2-40B4-BE49-F238E27FC236}">
                <a16:creationId xmlns:a16="http://schemas.microsoft.com/office/drawing/2014/main" id="{4440AA20-FBA0-1DC3-69B8-435172311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75" y="1912095"/>
            <a:ext cx="4514971" cy="3600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EAD76D-0ADA-1DFA-292A-82A416628ED1}"/>
              </a:ext>
            </a:extLst>
          </p:cNvPr>
          <p:cNvSpPr txBox="1"/>
          <p:nvPr/>
        </p:nvSpPr>
        <p:spPr>
          <a:xfrm>
            <a:off x="4964005" y="4465330"/>
            <a:ext cx="6618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i="0" dirty="0">
                <a:effectLst/>
                <a:cs typeface="Times New Roman" panose="02020603050405020304" pitchFamily="18" charset="0"/>
              </a:rPr>
              <a:t>Average populations of the upper triplet state of C3H2F6 molecule as a function of time given by AIMC nonadiabatic dynamics calculations that use lower (blue) and upper (red) triplet states as the initial state. </a:t>
            </a:r>
            <a:endParaRPr lang="en-GB" sz="1600" i="0" dirty="0"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76C90-551C-211F-3016-D4444B1723AA}"/>
              </a:ext>
            </a:extLst>
          </p:cNvPr>
          <p:cNvSpPr txBox="1"/>
          <p:nvPr/>
        </p:nvSpPr>
        <p:spPr>
          <a:xfrm>
            <a:off x="230232" y="5638827"/>
            <a:ext cx="1135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sz="2800" i="0" dirty="0"/>
              <a:t>Even when several triplet states are initially involved, in many cases higher triplet states quickly relax into the lowest triplet state.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DD22D7-A528-F0E6-2A4F-9E9EAF1EA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6235" y="1969600"/>
            <a:ext cx="5877566" cy="2029199"/>
          </a:xfrm>
        </p:spPr>
        <p:txBody>
          <a:bodyPr>
            <a:normAutofit/>
          </a:bodyPr>
          <a:lstStyle/>
          <a:p>
            <a:r>
              <a:rPr lang="en-GB" sz="2400" dirty="0">
                <a:cs typeface="Times New Roman" panose="02020603050405020304" pitchFamily="18" charset="0"/>
              </a:rPr>
              <a:t>Spin-flip TDDFT method </a:t>
            </a:r>
            <a:r>
              <a:rPr lang="en-US" sz="2400" dirty="0"/>
              <a:t>implemented in Q-Chem quantum chemistry package (BH&amp;HLYP, 6-31+G*)</a:t>
            </a:r>
          </a:p>
          <a:p>
            <a:pPr marL="285750" indent="-285750"/>
            <a:r>
              <a:rPr lang="en-US" sz="2400" dirty="0"/>
              <a:t>500 trajectories with  Boltzmann random initial conditions for 5000 K</a:t>
            </a:r>
          </a:p>
        </p:txBody>
      </p:sp>
    </p:spTree>
    <p:extLst>
      <p:ext uri="{BB962C8B-B14F-4D97-AF65-F5344CB8AC3E}">
        <p14:creationId xmlns:p14="http://schemas.microsoft.com/office/powerpoint/2010/main" val="55316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82E24-F52F-A4C4-EE63-041E01CA6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0AAA9CF-2048-FA01-FC6E-485D7FF9D733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83AEA-B049-AAC5-EE3B-E79A8D5A0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2" y="1830548"/>
            <a:ext cx="4952074" cy="37665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FA8999-7506-80DF-CE49-DCBC24F910BE}"/>
              </a:ext>
            </a:extLst>
          </p:cNvPr>
          <p:cNvSpPr txBox="1"/>
          <p:nvPr/>
        </p:nvSpPr>
        <p:spPr>
          <a:xfrm>
            <a:off x="5744073" y="4194637"/>
            <a:ext cx="6006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Comparison of dissociation kinetics of a C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3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US" baseline="-25000" dirty="0">
                <a:solidFill>
                  <a:prstClr val="black"/>
                </a:solidFill>
              </a:rPr>
              <a:t>6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 given by AIMC nonadiabatic dynamics with initial state T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 (solid) and by the molecular dynamics (AIMD) on T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 potential energy surface (dashed). The number of broken bonds as a function of time for at 5000 K.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36F4C9-CCF4-1973-B0F0-A61C93EF33B6}"/>
              </a:ext>
            </a:extLst>
          </p:cNvPr>
          <p:cNvSpPr txBox="1"/>
          <p:nvPr/>
        </p:nvSpPr>
        <p:spPr>
          <a:xfrm>
            <a:off x="484602" y="5597088"/>
            <a:ext cx="111874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9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For all other molecules, we run molecular dynamics on a single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T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</a:rPr>
              <a:t>1 </a:t>
            </a:r>
            <a:r>
              <a:rPr lang="en-US" sz="2400" dirty="0"/>
              <a:t>potential energy surface.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BFC23D4-6B18-3DA1-B25E-6FDBE7C32E2F}"/>
              </a:ext>
            </a:extLst>
          </p:cNvPr>
          <p:cNvSpPr/>
          <p:nvPr/>
        </p:nvSpPr>
        <p:spPr>
          <a:xfrm>
            <a:off x="6205590" y="956733"/>
            <a:ext cx="4851400" cy="3148589"/>
          </a:xfrm>
          <a:custGeom>
            <a:avLst/>
            <a:gdLst>
              <a:gd name="csX0" fmla="*/ 0 w 4851400"/>
              <a:gd name="csY0" fmla="*/ 0 h 3148589"/>
              <a:gd name="csX1" fmla="*/ 702733 w 4851400"/>
              <a:gd name="csY1" fmla="*/ 3073400 h 3148589"/>
              <a:gd name="csX2" fmla="*/ 2565400 w 4851400"/>
              <a:gd name="csY2" fmla="*/ 2192867 h 3148589"/>
              <a:gd name="csX3" fmla="*/ 4851400 w 4851400"/>
              <a:gd name="csY3" fmla="*/ 2057400 h 3148589"/>
              <a:gd name="csX4" fmla="*/ 4851400 w 4851400"/>
              <a:gd name="csY4" fmla="*/ 2057400 h 3148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851400" h="3148589">
                <a:moveTo>
                  <a:pt x="0" y="0"/>
                </a:moveTo>
                <a:cubicBezTo>
                  <a:pt x="137583" y="1353961"/>
                  <a:pt x="275166" y="2707922"/>
                  <a:pt x="702733" y="3073400"/>
                </a:cubicBezTo>
                <a:cubicBezTo>
                  <a:pt x="1130300" y="3438878"/>
                  <a:pt x="1873956" y="2362200"/>
                  <a:pt x="2565400" y="2192867"/>
                </a:cubicBezTo>
                <a:cubicBezTo>
                  <a:pt x="3256845" y="2023534"/>
                  <a:pt x="4851400" y="2057400"/>
                  <a:pt x="4851400" y="2057400"/>
                </a:cubicBezTo>
                <a:lnTo>
                  <a:pt x="4851400" y="2057400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DBB1414-D37A-9432-D82F-C7538F10D816}"/>
              </a:ext>
            </a:extLst>
          </p:cNvPr>
          <p:cNvSpPr/>
          <p:nvPr/>
        </p:nvSpPr>
        <p:spPr>
          <a:xfrm>
            <a:off x="6643686" y="897467"/>
            <a:ext cx="4038600" cy="2104088"/>
          </a:xfrm>
          <a:custGeom>
            <a:avLst/>
            <a:gdLst>
              <a:gd name="csX0" fmla="*/ 0 w 4038600"/>
              <a:gd name="csY0" fmla="*/ 0 h 2104088"/>
              <a:gd name="csX1" fmla="*/ 550333 w 4038600"/>
              <a:gd name="csY1" fmla="*/ 1947333 h 2104088"/>
              <a:gd name="csX2" fmla="*/ 2082800 w 4038600"/>
              <a:gd name="csY2" fmla="*/ 1769533 h 2104088"/>
              <a:gd name="csX3" fmla="*/ 2878666 w 4038600"/>
              <a:gd name="csY3" fmla="*/ 1964266 h 2104088"/>
              <a:gd name="csX4" fmla="*/ 3666066 w 4038600"/>
              <a:gd name="csY4" fmla="*/ 2091266 h 2104088"/>
              <a:gd name="csX5" fmla="*/ 4038600 w 4038600"/>
              <a:gd name="csY5" fmla="*/ 2099733 h 2104088"/>
              <a:gd name="csX6" fmla="*/ 4038600 w 4038600"/>
              <a:gd name="csY6" fmla="*/ 2099733 h 21040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38600" h="2104088">
                <a:moveTo>
                  <a:pt x="0" y="0"/>
                </a:moveTo>
                <a:cubicBezTo>
                  <a:pt x="101600" y="826205"/>
                  <a:pt x="203200" y="1652411"/>
                  <a:pt x="550333" y="1947333"/>
                </a:cubicBezTo>
                <a:cubicBezTo>
                  <a:pt x="897466" y="2242255"/>
                  <a:pt x="1694745" y="1766711"/>
                  <a:pt x="2082800" y="1769533"/>
                </a:cubicBezTo>
                <a:cubicBezTo>
                  <a:pt x="2470855" y="1772355"/>
                  <a:pt x="2614788" y="1910644"/>
                  <a:pt x="2878666" y="1964266"/>
                </a:cubicBezTo>
                <a:cubicBezTo>
                  <a:pt x="3142544" y="2017888"/>
                  <a:pt x="3472744" y="2068688"/>
                  <a:pt x="3666066" y="2091266"/>
                </a:cubicBezTo>
                <a:cubicBezTo>
                  <a:pt x="3859388" y="2113844"/>
                  <a:pt x="4038600" y="2099733"/>
                  <a:pt x="4038600" y="2099733"/>
                </a:cubicBezTo>
                <a:lnTo>
                  <a:pt x="4038600" y="2099733"/>
                </a:lnTo>
              </a:path>
            </a:pathLst>
          </a:custGeom>
          <a:noFill/>
          <a:ln w="381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A224C43-4A8E-27DD-98F9-EC4D4105EE2F}"/>
              </a:ext>
            </a:extLst>
          </p:cNvPr>
          <p:cNvSpPr/>
          <p:nvPr/>
        </p:nvSpPr>
        <p:spPr>
          <a:xfrm>
            <a:off x="7219419" y="1193800"/>
            <a:ext cx="3953933" cy="1404041"/>
          </a:xfrm>
          <a:custGeom>
            <a:avLst/>
            <a:gdLst>
              <a:gd name="csX0" fmla="*/ 0 w 3953933"/>
              <a:gd name="csY0" fmla="*/ 0 h 1404041"/>
              <a:gd name="csX1" fmla="*/ 1253067 w 3953933"/>
              <a:gd name="csY1" fmla="*/ 1354667 h 1404041"/>
              <a:gd name="csX2" fmla="*/ 2548467 w 3953933"/>
              <a:gd name="csY2" fmla="*/ 1109133 h 1404041"/>
              <a:gd name="csX3" fmla="*/ 3953933 w 3953933"/>
              <a:gd name="csY3" fmla="*/ 1117600 h 1404041"/>
              <a:gd name="csX4" fmla="*/ 3953933 w 3953933"/>
              <a:gd name="csY4" fmla="*/ 1117600 h 14040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953933" h="1404041">
                <a:moveTo>
                  <a:pt x="0" y="0"/>
                </a:moveTo>
                <a:cubicBezTo>
                  <a:pt x="414161" y="584906"/>
                  <a:pt x="828323" y="1169812"/>
                  <a:pt x="1253067" y="1354667"/>
                </a:cubicBezTo>
                <a:cubicBezTo>
                  <a:pt x="1677811" y="1539522"/>
                  <a:pt x="2098323" y="1148644"/>
                  <a:pt x="2548467" y="1109133"/>
                </a:cubicBezTo>
                <a:cubicBezTo>
                  <a:pt x="2998611" y="1069622"/>
                  <a:pt x="3953933" y="1117600"/>
                  <a:pt x="3953933" y="1117600"/>
                </a:cubicBezTo>
                <a:lnTo>
                  <a:pt x="3953933" y="1117600"/>
                </a:lnTo>
              </a:path>
            </a:pathLst>
          </a:custGeom>
          <a:noFill/>
          <a:ln w="412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17B8ED-5BEE-591E-93CD-6742F3D6FA44}"/>
              </a:ext>
            </a:extLst>
          </p:cNvPr>
          <p:cNvSpPr/>
          <p:nvPr/>
        </p:nvSpPr>
        <p:spPr>
          <a:xfrm>
            <a:off x="5750542" y="573932"/>
            <a:ext cx="2733473" cy="6198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FC021B-1458-5B4F-906E-128C6442FADE}"/>
              </a:ext>
            </a:extLst>
          </p:cNvPr>
          <p:cNvSpPr txBox="1"/>
          <p:nvPr/>
        </p:nvSpPr>
        <p:spPr>
          <a:xfrm>
            <a:off x="10371181" y="1809345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</a:t>
            </a:r>
            <a:r>
              <a:rPr lang="en-GB" sz="2400" baseline="-25000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D2477C-44CD-6D2D-1F99-617CAE4604A4}"/>
              </a:ext>
            </a:extLst>
          </p:cNvPr>
          <p:cNvSpPr txBox="1"/>
          <p:nvPr/>
        </p:nvSpPr>
        <p:spPr>
          <a:xfrm>
            <a:off x="7413591" y="2397182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</a:t>
            </a:r>
            <a:r>
              <a:rPr lang="en-GB" sz="2400" baseline="-25000" dirty="0"/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86EBE3-ECE0-5DC7-C878-86629A9CA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2"/>
            <a:ext cx="10515600" cy="1325563"/>
          </a:xfrm>
        </p:spPr>
        <p:txBody>
          <a:bodyPr/>
          <a:lstStyle/>
          <a:p>
            <a:r>
              <a:rPr lang="en-US" dirty="0"/>
              <a:t>Dissociation kinetics of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F</a:t>
            </a:r>
            <a:r>
              <a:rPr lang="en-US" baseline="-25000" dirty="0"/>
              <a:t>6</a:t>
            </a:r>
            <a:r>
              <a:rPr lang="en-US" dirty="0"/>
              <a:t> 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A97AD55-B202-8DB3-39F0-F5BEC4E87919}"/>
              </a:ext>
            </a:extLst>
          </p:cNvPr>
          <p:cNvCxnSpPr>
            <a:cxnSpLocks/>
          </p:cNvCxnSpPr>
          <p:nvPr/>
        </p:nvCxnSpPr>
        <p:spPr>
          <a:xfrm flipH="1" flipV="1">
            <a:off x="6902826" y="2157219"/>
            <a:ext cx="147170" cy="1958038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20">
            <a:extLst>
              <a:ext uri="{FF2B5EF4-FFF2-40B4-BE49-F238E27FC236}">
                <a16:creationId xmlns:a16="http://schemas.microsoft.com/office/drawing/2014/main" id="{A28E37E2-78B5-DFC5-D7F4-98C66E6B1701}"/>
              </a:ext>
            </a:extLst>
          </p:cNvPr>
          <p:cNvSpPr>
            <a:spLocks/>
          </p:cNvSpPr>
          <p:nvPr/>
        </p:nvSpPr>
        <p:spPr bwMode="auto">
          <a:xfrm>
            <a:off x="6575734" y="1885717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45" name="Oval 9">
            <a:extLst>
              <a:ext uri="{FF2B5EF4-FFF2-40B4-BE49-F238E27FC236}">
                <a16:creationId xmlns:a16="http://schemas.microsoft.com/office/drawing/2014/main" id="{9815A603-57FC-2A02-9DF7-35C0573BC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4765" y="3664931"/>
            <a:ext cx="215900" cy="2174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-</a:t>
            </a:r>
          </a:p>
        </p:txBody>
      </p:sp>
      <p:sp>
        <p:nvSpPr>
          <p:cNvPr id="46" name="Right Arrow 32">
            <a:extLst>
              <a:ext uri="{FF2B5EF4-FFF2-40B4-BE49-F238E27FC236}">
                <a16:creationId xmlns:a16="http://schemas.microsoft.com/office/drawing/2014/main" id="{FB726F76-16F4-D0D2-DE43-BBCC1D3959A9}"/>
              </a:ext>
            </a:extLst>
          </p:cNvPr>
          <p:cNvSpPr/>
          <p:nvPr/>
        </p:nvSpPr>
        <p:spPr>
          <a:xfrm>
            <a:off x="6052672" y="3677629"/>
            <a:ext cx="939291" cy="18661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Freeform 21">
            <a:extLst>
              <a:ext uri="{FF2B5EF4-FFF2-40B4-BE49-F238E27FC236}">
                <a16:creationId xmlns:a16="http://schemas.microsoft.com/office/drawing/2014/main" id="{FA9CBCDA-D1C5-844C-716E-116731FCCD4A}"/>
              </a:ext>
            </a:extLst>
          </p:cNvPr>
          <p:cNvSpPr/>
          <p:nvPr/>
        </p:nvSpPr>
        <p:spPr>
          <a:xfrm>
            <a:off x="7038971" y="2405963"/>
            <a:ext cx="4633075" cy="562385"/>
          </a:xfrm>
          <a:custGeom>
            <a:avLst/>
            <a:gdLst>
              <a:gd name="connsiteX0" fmla="*/ 0 w 3097763"/>
              <a:gd name="connsiteY0" fmla="*/ 0 h 562385"/>
              <a:gd name="connsiteX1" fmla="*/ 186612 w 3097763"/>
              <a:gd name="connsiteY1" fmla="*/ 419878 h 562385"/>
              <a:gd name="connsiteX2" fmla="*/ 457200 w 3097763"/>
              <a:gd name="connsiteY2" fmla="*/ 457200 h 562385"/>
              <a:gd name="connsiteX3" fmla="*/ 933061 w 3097763"/>
              <a:gd name="connsiteY3" fmla="*/ 121298 h 562385"/>
              <a:gd name="connsiteX4" fmla="*/ 1427583 w 3097763"/>
              <a:gd name="connsiteY4" fmla="*/ 233266 h 562385"/>
              <a:gd name="connsiteX5" fmla="*/ 2090057 w 3097763"/>
              <a:gd name="connsiteY5" fmla="*/ 522515 h 562385"/>
              <a:gd name="connsiteX6" fmla="*/ 3097763 w 3097763"/>
              <a:gd name="connsiteY6" fmla="*/ 559837 h 562385"/>
              <a:gd name="connsiteX7" fmla="*/ 3097763 w 3097763"/>
              <a:gd name="connsiteY7" fmla="*/ 559837 h 56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7763" h="562385">
                <a:moveTo>
                  <a:pt x="0" y="0"/>
                </a:moveTo>
                <a:cubicBezTo>
                  <a:pt x="55206" y="171839"/>
                  <a:pt x="110412" y="343678"/>
                  <a:pt x="186612" y="419878"/>
                </a:cubicBezTo>
                <a:cubicBezTo>
                  <a:pt x="262812" y="496078"/>
                  <a:pt x="332792" y="506963"/>
                  <a:pt x="457200" y="457200"/>
                </a:cubicBezTo>
                <a:cubicBezTo>
                  <a:pt x="581608" y="407437"/>
                  <a:pt x="771330" y="158620"/>
                  <a:pt x="933061" y="121298"/>
                </a:cubicBezTo>
                <a:cubicBezTo>
                  <a:pt x="1094792" y="83976"/>
                  <a:pt x="1234750" y="166397"/>
                  <a:pt x="1427583" y="233266"/>
                </a:cubicBezTo>
                <a:cubicBezTo>
                  <a:pt x="1620416" y="300136"/>
                  <a:pt x="1811694" y="468087"/>
                  <a:pt x="2090057" y="522515"/>
                </a:cubicBezTo>
                <a:cubicBezTo>
                  <a:pt x="2368420" y="576943"/>
                  <a:pt x="3097763" y="559837"/>
                  <a:pt x="3097763" y="559837"/>
                </a:cubicBezTo>
                <a:lnTo>
                  <a:pt x="3097763" y="559837"/>
                </a:lnTo>
              </a:path>
            </a:pathLst>
          </a:custGeom>
          <a:noFill/>
          <a:ln w="38100">
            <a:solidFill>
              <a:srgbClr val="92D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20">
            <a:extLst>
              <a:ext uri="{FF2B5EF4-FFF2-40B4-BE49-F238E27FC236}">
                <a16:creationId xmlns:a16="http://schemas.microsoft.com/office/drawing/2014/main" id="{AA433F50-29E9-66F1-F784-F967EF80CC68}"/>
              </a:ext>
            </a:extLst>
          </p:cNvPr>
          <p:cNvSpPr>
            <a:spLocks/>
          </p:cNvSpPr>
          <p:nvPr/>
        </p:nvSpPr>
        <p:spPr bwMode="auto">
          <a:xfrm>
            <a:off x="10359623" y="2656420"/>
            <a:ext cx="714375" cy="303213"/>
          </a:xfrm>
          <a:custGeom>
            <a:avLst/>
            <a:gdLst>
              <a:gd name="T0" fmla="*/ 0 w 1204686"/>
              <a:gd name="T1" fmla="*/ 84635 h 549124"/>
              <a:gd name="T2" fmla="*/ 57506 w 1204686"/>
              <a:gd name="T3" fmla="*/ 79729 h 549124"/>
              <a:gd name="T4" fmla="*/ 108958 w 1204686"/>
              <a:gd name="T5" fmla="*/ 13492 h 549124"/>
              <a:gd name="T6" fmla="*/ 148304 w 1204686"/>
              <a:gd name="T7" fmla="*/ 11039 h 549124"/>
              <a:gd name="T8" fmla="*/ 196729 w 1204686"/>
              <a:gd name="T9" fmla="*/ 79729 h 549124"/>
              <a:gd name="T10" fmla="*/ 251208 w 1204686"/>
              <a:gd name="T11" fmla="*/ 89541 h 549124"/>
              <a:gd name="T12" fmla="*/ 251208 w 1204686"/>
              <a:gd name="T13" fmla="*/ 89541 h 549124"/>
              <a:gd name="T14" fmla="*/ 18160 w 1204686"/>
              <a:gd name="T15" fmla="*/ 84635 h 549124"/>
              <a:gd name="T16" fmla="*/ 18160 w 1204686"/>
              <a:gd name="T17" fmla="*/ 84635 h 5491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04686"/>
              <a:gd name="T28" fmla="*/ 0 h 549124"/>
              <a:gd name="T29" fmla="*/ 1204686 w 1204686"/>
              <a:gd name="T30" fmla="*/ 549124 h 5491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04686" h="549124">
                <a:moveTo>
                  <a:pt x="0" y="500743"/>
                </a:moveTo>
                <a:cubicBezTo>
                  <a:pt x="94343" y="521304"/>
                  <a:pt x="188686" y="541866"/>
                  <a:pt x="275772" y="471714"/>
                </a:cubicBezTo>
                <a:cubicBezTo>
                  <a:pt x="362858" y="401562"/>
                  <a:pt x="449944" y="147561"/>
                  <a:pt x="522515" y="79828"/>
                </a:cubicBezTo>
                <a:cubicBezTo>
                  <a:pt x="595086" y="12095"/>
                  <a:pt x="641048" y="0"/>
                  <a:pt x="711200" y="65314"/>
                </a:cubicBezTo>
                <a:cubicBezTo>
                  <a:pt x="781352" y="130628"/>
                  <a:pt x="861181" y="394305"/>
                  <a:pt x="943429" y="471714"/>
                </a:cubicBezTo>
                <a:cubicBezTo>
                  <a:pt x="1025677" y="549124"/>
                  <a:pt x="1204686" y="529771"/>
                  <a:pt x="1204686" y="529771"/>
                </a:cubicBezTo>
                <a:lnTo>
                  <a:pt x="87086" y="500743"/>
                </a:lnTo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486A2C3-484A-19EC-483A-9C55518D9BB7}"/>
              </a:ext>
            </a:extLst>
          </p:cNvPr>
          <p:cNvSpPr/>
          <p:nvPr/>
        </p:nvSpPr>
        <p:spPr>
          <a:xfrm>
            <a:off x="11077553" y="1885717"/>
            <a:ext cx="550592" cy="1779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8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44" grpId="0" animBg="1"/>
      <p:bldP spid="45" grpId="0" animBg="1"/>
      <p:bldP spid="46" grpId="0" animBg="1"/>
      <p:bldP spid="53" grpId="0" animBg="1"/>
      <p:bldP spid="5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60AA-A144-AFAF-CABF-A732152A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9AFBC9-69E7-CD39-B185-09409871E5F9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86E6D-B86D-F94A-F08D-49983A5D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02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dirty="0"/>
              <a:t>Dissociation kinetics of C</a:t>
            </a:r>
            <a:r>
              <a:rPr lang="en-US" sz="4900" baseline="-25000" dirty="0"/>
              <a:t>2</a:t>
            </a:r>
            <a:r>
              <a:rPr lang="en-US" sz="4900" dirty="0"/>
              <a:t>H</a:t>
            </a:r>
            <a:r>
              <a:rPr lang="en-US" sz="4900" baseline="-25000" dirty="0"/>
              <a:t>2</a:t>
            </a:r>
            <a:r>
              <a:rPr lang="en-US" sz="4900" dirty="0"/>
              <a:t>F</a:t>
            </a:r>
            <a:r>
              <a:rPr lang="en-US" sz="4900" baseline="-25000" dirty="0"/>
              <a:t>4</a:t>
            </a:r>
            <a:r>
              <a:rPr lang="en-US" sz="4900" dirty="0"/>
              <a:t> </a:t>
            </a:r>
            <a:br>
              <a:rPr lang="en-US" sz="4900" dirty="0"/>
            </a:br>
            <a:endParaRPr lang="en-US" sz="4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E500BF-A913-56F1-7C8C-822CE3996112}"/>
              </a:ext>
            </a:extLst>
          </p:cNvPr>
          <p:cNvSpPr txBox="1"/>
          <p:nvPr/>
        </p:nvSpPr>
        <p:spPr>
          <a:xfrm>
            <a:off x="5688632" y="1301844"/>
            <a:ext cx="5893768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C-C bond breaks efficiently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C=C bond breaks very fast initially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C-F  bond at double-bonded C atom has significantly higher dissociation rate than other C-F bonds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can be explained by the localization of the initial T</a:t>
            </a:r>
            <a:r>
              <a:rPr lang="en-US" sz="2000" baseline="-25000" dirty="0"/>
              <a:t>1</a:t>
            </a:r>
            <a:r>
              <a:rPr lang="en-US" sz="2000" dirty="0"/>
              <a:t> excitation on the double bond.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 double bond here can be called an </a:t>
            </a:r>
            <a:r>
              <a:rPr lang="en-GB" sz="2000" dirty="0" err="1"/>
              <a:t>electrophore</a:t>
            </a:r>
            <a:r>
              <a:rPr lang="en-GB" sz="2000" dirty="0"/>
              <a:t>, by analogy with the chromophore in photochemistry. </a:t>
            </a:r>
          </a:p>
          <a:p>
            <a:endParaRPr lang="en-US" sz="2200" dirty="0"/>
          </a:p>
          <a:p>
            <a:pPr algn="l"/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592B2-A7C1-5A72-B888-3A15CE4B9B34}"/>
              </a:ext>
            </a:extLst>
          </p:cNvPr>
          <p:cNvSpPr txBox="1"/>
          <p:nvPr/>
        </p:nvSpPr>
        <p:spPr>
          <a:xfrm>
            <a:off x="321002" y="5334301"/>
            <a:ext cx="1169170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The number of broken bonds as a function of time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for C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3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H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US" baseline="-25000" dirty="0">
                <a:solidFill>
                  <a:prstClr val="black"/>
                </a:solidFill>
                <a:latin typeface="Times New Roman" pitchFamily="18" charset="0"/>
              </a:rPr>
              <a:t>4</a:t>
            </a:r>
            <a:r>
              <a:rPr lang="en-US" dirty="0">
                <a:solidFill>
                  <a:prstClr val="black"/>
                </a:solidFill>
                <a:latin typeface="Times New Roman" pitchFamily="18" charset="0"/>
              </a:rPr>
              <a:t> at 5000 K.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The </a:t>
            </a:r>
            <a:r>
              <a:rPr lang="en-GB" sz="2800" dirty="0" err="1"/>
              <a:t>electrophore</a:t>
            </a:r>
            <a:r>
              <a:rPr lang="en-GB" sz="2800" dirty="0"/>
              <a:t> model can help to predict the dissociation channels 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C61B5A-5E0A-75B7-8873-7E4E657AC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02" y="1394025"/>
            <a:ext cx="5367630" cy="4026589"/>
          </a:xfrm>
          <a:prstGeom prst="rect">
            <a:avLst/>
          </a:prstGeom>
        </p:spPr>
      </p:pic>
      <p:pic>
        <p:nvPicPr>
          <p:cNvPr id="10" name="Picture 9" descr="A group of green letters on a black background&#10;&#10;Description automatically generated">
            <a:extLst>
              <a:ext uri="{FF2B5EF4-FFF2-40B4-BE49-F238E27FC236}">
                <a16:creationId xmlns:a16="http://schemas.microsoft.com/office/drawing/2014/main" id="{EA7A653B-D492-E64B-36E1-1DB851CD5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03" y="2236328"/>
            <a:ext cx="1416350" cy="130593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8417B2-A5A7-4BF6-320C-C9AF6D3D8FEA}"/>
              </a:ext>
            </a:extLst>
          </p:cNvPr>
          <p:cNvCxnSpPr>
            <a:cxnSpLocks/>
          </p:cNvCxnSpPr>
          <p:nvPr/>
        </p:nvCxnSpPr>
        <p:spPr>
          <a:xfrm>
            <a:off x="4159405" y="2609385"/>
            <a:ext cx="223024" cy="367991"/>
          </a:xfrm>
          <a:prstGeom prst="line">
            <a:avLst/>
          </a:prstGeom>
          <a:ln w="38100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8AFE9D-BCB2-B1B4-895E-872658213A69}"/>
              </a:ext>
            </a:extLst>
          </p:cNvPr>
          <p:cNvCxnSpPr>
            <a:cxnSpLocks/>
          </p:cNvCxnSpPr>
          <p:nvPr/>
        </p:nvCxnSpPr>
        <p:spPr>
          <a:xfrm flipV="1">
            <a:off x="4448440" y="2554012"/>
            <a:ext cx="249686" cy="354913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E7A2D6-4F34-009A-360A-E655DF9381B4}"/>
              </a:ext>
            </a:extLst>
          </p:cNvPr>
          <p:cNvCxnSpPr>
            <a:cxnSpLocks/>
          </p:cNvCxnSpPr>
          <p:nvPr/>
        </p:nvCxnSpPr>
        <p:spPr>
          <a:xfrm>
            <a:off x="4600840" y="3016721"/>
            <a:ext cx="327999" cy="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95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79E4-D7C3-E8C0-1C40-C392F307D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1B01FDF-B326-90F6-87EB-E31EB6DA98C5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A6DF2-9E61-2C10-B58D-868190F28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Electrophores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A68225-3DE8-A60A-1C47-4C6AF0727589}"/>
              </a:ext>
            </a:extLst>
          </p:cNvPr>
          <p:cNvGrpSpPr>
            <a:grpSpLocks noChangeAspect="1"/>
          </p:cNvGrpSpPr>
          <p:nvPr/>
        </p:nvGrpSpPr>
        <p:grpSpPr>
          <a:xfrm>
            <a:off x="1109173" y="1690688"/>
            <a:ext cx="3646534" cy="4565146"/>
            <a:chOff x="894217" y="1302657"/>
            <a:chExt cx="3550570" cy="408036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1AFC7B0-330E-029A-4CA3-7D06E5BDC727}"/>
                </a:ext>
              </a:extLst>
            </p:cNvPr>
            <p:cNvGrpSpPr/>
            <p:nvPr/>
          </p:nvGrpSpPr>
          <p:grpSpPr>
            <a:xfrm>
              <a:off x="1125018" y="1302657"/>
              <a:ext cx="3319769" cy="2126341"/>
              <a:chOff x="1056043" y="1901715"/>
              <a:chExt cx="3319769" cy="2164618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C35DE4E7-4BFF-557E-78D6-3A05906FA2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0585" y="3224678"/>
                <a:ext cx="0" cy="334963"/>
              </a:xfrm>
              <a:prstGeom prst="straightConnector1">
                <a:avLst/>
              </a:prstGeom>
              <a:ln>
                <a:solidFill>
                  <a:srgbClr val="BBC1C8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D0C6228-53BE-CF60-683A-9B013372B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8194" y="2362131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A27029A-FFBA-FEA8-282F-DFD5DEED10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8194" y="2869064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4F532066-452F-D25E-6D0D-A5129AE919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8194" y="3376651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16B58B75-B762-C2B2-A19F-BC6ED74500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18194" y="3879216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DCFCD326-C069-20F2-446D-57FC1FAFCAB8}"/>
                  </a:ext>
                </a:extLst>
              </p:cNvPr>
              <p:cNvCxnSpPr/>
              <p:nvPr/>
            </p:nvCxnSpPr>
            <p:spPr>
              <a:xfrm flipV="1">
                <a:off x="2862263" y="2675797"/>
                <a:ext cx="0" cy="334963"/>
              </a:xfrm>
              <a:prstGeom prst="straightConnector1">
                <a:avLst/>
              </a:prstGeom>
              <a:ln>
                <a:solidFill>
                  <a:srgbClr val="44556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6A473DF-0F12-4C0C-8C7F-CFC04BE23486}"/>
                  </a:ext>
                </a:extLst>
              </p:cNvPr>
              <p:cNvCxnSpPr/>
              <p:nvPr/>
            </p:nvCxnSpPr>
            <p:spPr>
              <a:xfrm flipV="1">
                <a:off x="2719610" y="3176441"/>
                <a:ext cx="0" cy="334963"/>
              </a:xfrm>
              <a:prstGeom prst="straightConnector1">
                <a:avLst/>
              </a:prstGeom>
              <a:ln>
                <a:solidFill>
                  <a:srgbClr val="44556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1ADF48D8-C696-C1A0-C406-7083313418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043" y="3080956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8726B911-C277-B65B-7E49-5D84AB4B72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043" y="3600704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Freeform: Shape 124">
                <a:extLst>
                  <a:ext uri="{FF2B5EF4-FFF2-40B4-BE49-F238E27FC236}">
                    <a16:creationId xmlns:a16="http://schemas.microsoft.com/office/drawing/2014/main" id="{DF0DB8F2-6763-E173-32D5-44AA60C7B97C}"/>
                  </a:ext>
                </a:extLst>
              </p:cNvPr>
              <p:cNvSpPr/>
              <p:nvPr/>
            </p:nvSpPr>
            <p:spPr>
              <a:xfrm>
                <a:off x="1844040" y="2354580"/>
                <a:ext cx="472440" cy="1524000"/>
              </a:xfrm>
              <a:custGeom>
                <a:avLst/>
                <a:gdLst>
                  <a:gd name="connsiteX0" fmla="*/ 434340 w 472440"/>
                  <a:gd name="connsiteY0" fmla="*/ 0 h 1524000"/>
                  <a:gd name="connsiteX1" fmla="*/ 0 w 472440"/>
                  <a:gd name="connsiteY1" fmla="*/ 1242060 h 1524000"/>
                  <a:gd name="connsiteX2" fmla="*/ 472440 w 472440"/>
                  <a:gd name="connsiteY2" fmla="*/ 1524000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2440" h="1524000">
                    <a:moveTo>
                      <a:pt x="434340" y="0"/>
                    </a:moveTo>
                    <a:lnTo>
                      <a:pt x="0" y="1242060"/>
                    </a:lnTo>
                    <a:lnTo>
                      <a:pt x="472440" y="152400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126">
                <a:extLst>
                  <a:ext uri="{FF2B5EF4-FFF2-40B4-BE49-F238E27FC236}">
                    <a16:creationId xmlns:a16="http://schemas.microsoft.com/office/drawing/2014/main" id="{93011CA9-11E5-A0D4-40A3-BED1665201B9}"/>
                  </a:ext>
                </a:extLst>
              </p:cNvPr>
              <p:cNvSpPr/>
              <p:nvPr/>
            </p:nvSpPr>
            <p:spPr>
              <a:xfrm>
                <a:off x="1838325" y="2867025"/>
                <a:ext cx="466725" cy="514350"/>
              </a:xfrm>
              <a:custGeom>
                <a:avLst/>
                <a:gdLst>
                  <a:gd name="connsiteX0" fmla="*/ 461963 w 466725"/>
                  <a:gd name="connsiteY0" fmla="*/ 0 h 514350"/>
                  <a:gd name="connsiteX1" fmla="*/ 0 w 466725"/>
                  <a:gd name="connsiteY1" fmla="*/ 204788 h 514350"/>
                  <a:gd name="connsiteX2" fmla="*/ 466725 w 466725"/>
                  <a:gd name="connsiteY2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6725" h="514350">
                    <a:moveTo>
                      <a:pt x="461963" y="0"/>
                    </a:moveTo>
                    <a:lnTo>
                      <a:pt x="0" y="204788"/>
                    </a:lnTo>
                    <a:lnTo>
                      <a:pt x="466725" y="51435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F2DD983-319C-2B5F-BC03-3A74AB7A08BC}"/>
                  </a:ext>
                </a:extLst>
              </p:cNvPr>
              <p:cNvSpPr txBox="1"/>
              <p:nvPr/>
            </p:nvSpPr>
            <p:spPr>
              <a:xfrm>
                <a:off x="1058195" y="2598063"/>
                <a:ext cx="410665" cy="3759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p</a:t>
                </a:r>
                <a:r>
                  <a:rPr kumimoji="0" lang="en-GB" sz="18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z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963ED21-992C-8513-E9A1-B183DBD2B469}"/>
                  </a:ext>
                </a:extLst>
              </p:cNvPr>
              <p:cNvSpPr txBox="1"/>
              <p:nvPr/>
            </p:nvSpPr>
            <p:spPr>
              <a:xfrm>
                <a:off x="1058195" y="3195632"/>
                <a:ext cx="551869" cy="3759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sp</a:t>
                </a:r>
                <a:r>
                  <a:rPr kumimoji="0" lang="en-GB" sz="18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67050FA-5E4F-5CEF-DD65-ED500C2EE38A}"/>
                  </a:ext>
                </a:extLst>
              </p:cNvPr>
              <p:cNvSpPr txBox="1"/>
              <p:nvPr/>
            </p:nvSpPr>
            <p:spPr>
              <a:xfrm>
                <a:off x="2350014" y="1901715"/>
                <a:ext cx="508373" cy="42820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σ*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9BEF346-6FFF-8C38-AA14-7BA3BB1D3984}"/>
                  </a:ext>
                </a:extLst>
              </p:cNvPr>
              <p:cNvSpPr txBox="1"/>
              <p:nvPr/>
            </p:nvSpPr>
            <p:spPr>
              <a:xfrm>
                <a:off x="2350014" y="2401600"/>
                <a:ext cx="510112" cy="42820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32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π</a:t>
                </a:r>
                <a:r>
                  <a:rPr kumimoji="0" lang="en-GB" sz="32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*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B981F32-81A9-CF64-1D61-F8B3A3B53F63}"/>
                  </a:ext>
                </a:extLst>
              </p:cNvPr>
              <p:cNvSpPr txBox="1"/>
              <p:nvPr/>
            </p:nvSpPr>
            <p:spPr>
              <a:xfrm>
                <a:off x="2350014" y="2908096"/>
                <a:ext cx="374407" cy="42820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32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π</a:t>
                </a:r>
                <a:endParaRPr kumimoji="0" lang="en-GB" sz="32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5CA7904-5CC4-866D-00E6-8FF63E24EB80}"/>
                  </a:ext>
                </a:extLst>
              </p:cNvPr>
              <p:cNvSpPr txBox="1"/>
              <p:nvPr/>
            </p:nvSpPr>
            <p:spPr>
              <a:xfrm>
                <a:off x="2350014" y="3423033"/>
                <a:ext cx="372668" cy="42820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σ</a:t>
                </a: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5E113E0A-982F-DDEA-B744-149F570E2D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82506" y="3080956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ED47954-ED47-DD2A-598D-679C4416C0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82506" y="3600704"/>
                <a:ext cx="7933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Freeform: Shape 147">
                <a:extLst>
                  <a:ext uri="{FF2B5EF4-FFF2-40B4-BE49-F238E27FC236}">
                    <a16:creationId xmlns:a16="http://schemas.microsoft.com/office/drawing/2014/main" id="{CF98830F-F87C-2046-61C2-158F58B43277}"/>
                  </a:ext>
                </a:extLst>
              </p:cNvPr>
              <p:cNvSpPr/>
              <p:nvPr/>
            </p:nvSpPr>
            <p:spPr>
              <a:xfrm flipH="1">
                <a:off x="3105068" y="2354580"/>
                <a:ext cx="472440" cy="1524000"/>
              </a:xfrm>
              <a:custGeom>
                <a:avLst/>
                <a:gdLst>
                  <a:gd name="connsiteX0" fmla="*/ 434340 w 472440"/>
                  <a:gd name="connsiteY0" fmla="*/ 0 h 1524000"/>
                  <a:gd name="connsiteX1" fmla="*/ 0 w 472440"/>
                  <a:gd name="connsiteY1" fmla="*/ 1242060 h 1524000"/>
                  <a:gd name="connsiteX2" fmla="*/ 472440 w 472440"/>
                  <a:gd name="connsiteY2" fmla="*/ 1524000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2440" h="1524000">
                    <a:moveTo>
                      <a:pt x="434340" y="0"/>
                    </a:moveTo>
                    <a:lnTo>
                      <a:pt x="0" y="1242060"/>
                    </a:lnTo>
                    <a:lnTo>
                      <a:pt x="472440" y="152400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148">
                <a:extLst>
                  <a:ext uri="{FF2B5EF4-FFF2-40B4-BE49-F238E27FC236}">
                    <a16:creationId xmlns:a16="http://schemas.microsoft.com/office/drawing/2014/main" id="{2B82AD22-4C11-47C3-5F97-DF7ACC16D330}"/>
                  </a:ext>
                </a:extLst>
              </p:cNvPr>
              <p:cNvSpPr/>
              <p:nvPr/>
            </p:nvSpPr>
            <p:spPr>
              <a:xfrm flipH="1">
                <a:off x="3116498" y="2867025"/>
                <a:ext cx="466725" cy="514350"/>
              </a:xfrm>
              <a:custGeom>
                <a:avLst/>
                <a:gdLst>
                  <a:gd name="connsiteX0" fmla="*/ 461963 w 466725"/>
                  <a:gd name="connsiteY0" fmla="*/ 0 h 514350"/>
                  <a:gd name="connsiteX1" fmla="*/ 0 w 466725"/>
                  <a:gd name="connsiteY1" fmla="*/ 204788 h 514350"/>
                  <a:gd name="connsiteX2" fmla="*/ 466725 w 466725"/>
                  <a:gd name="connsiteY2" fmla="*/ 514350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6725" h="514350">
                    <a:moveTo>
                      <a:pt x="461963" y="0"/>
                    </a:moveTo>
                    <a:lnTo>
                      <a:pt x="0" y="204788"/>
                    </a:lnTo>
                    <a:lnTo>
                      <a:pt x="466725" y="51435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563F12D-4597-7765-8EC0-5067D531752B}"/>
                  </a:ext>
                </a:extLst>
              </p:cNvPr>
              <p:cNvSpPr txBox="1"/>
              <p:nvPr/>
            </p:nvSpPr>
            <p:spPr>
              <a:xfrm flipH="1">
                <a:off x="3934317" y="2598063"/>
                <a:ext cx="410665" cy="3759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p</a:t>
                </a:r>
                <a:r>
                  <a:rPr kumimoji="0" lang="en-GB" sz="18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z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5890EBC-D5A9-4162-B3EA-C607A80FC0E0}"/>
                  </a:ext>
                </a:extLst>
              </p:cNvPr>
              <p:cNvSpPr txBox="1"/>
              <p:nvPr/>
            </p:nvSpPr>
            <p:spPr>
              <a:xfrm flipH="1">
                <a:off x="3761326" y="3195632"/>
                <a:ext cx="551869" cy="3759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sp</a:t>
                </a:r>
                <a:r>
                  <a:rPr kumimoji="0" lang="en-GB" sz="1800" b="0" i="0" u="none" strike="noStrike" kern="1200" cap="none" spc="0" normalizeH="0" baseline="-25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rPr>
                  <a:t>2</a:t>
                </a:r>
              </a:p>
            </p:txBody>
          </p: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F2044C6B-451E-9744-1683-59AB8B1657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0585" y="3731370"/>
                <a:ext cx="0" cy="334963"/>
              </a:xfrm>
              <a:prstGeom prst="straightConnector1">
                <a:avLst/>
              </a:prstGeom>
              <a:ln>
                <a:solidFill>
                  <a:srgbClr val="44556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1C19C956-A16B-D9A6-83D7-69ABC54D2CDB}"/>
                  </a:ext>
                </a:extLst>
              </p:cNvPr>
              <p:cNvCxnSpPr/>
              <p:nvPr/>
            </p:nvCxnSpPr>
            <p:spPr>
              <a:xfrm flipV="1">
                <a:off x="2719610" y="3683133"/>
                <a:ext cx="0" cy="334963"/>
              </a:xfrm>
              <a:prstGeom prst="straightConnector1">
                <a:avLst/>
              </a:prstGeom>
              <a:ln>
                <a:solidFill>
                  <a:srgbClr val="44556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21D3E4-E14F-7646-7907-C4B26EB1B573}"/>
                </a:ext>
              </a:extLst>
            </p:cNvPr>
            <p:cNvGrpSpPr/>
            <p:nvPr/>
          </p:nvGrpSpPr>
          <p:grpSpPr>
            <a:xfrm>
              <a:off x="987854" y="3970286"/>
              <a:ext cx="3394312" cy="1412739"/>
              <a:chOff x="6453923" y="1620743"/>
              <a:chExt cx="3675525" cy="141273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FCC7DA41-D52B-B4CB-ADF7-D042F12966A1}"/>
                  </a:ext>
                </a:extLst>
              </p:cNvPr>
              <p:cNvCxnSpPr/>
              <p:nvPr/>
            </p:nvCxnSpPr>
            <p:spPr>
              <a:xfrm>
                <a:off x="7640962" y="2193569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5E1840B-B7E7-1647-476A-81603FDFA14E}"/>
                  </a:ext>
                </a:extLst>
              </p:cNvPr>
              <p:cNvCxnSpPr/>
              <p:nvPr/>
            </p:nvCxnSpPr>
            <p:spPr>
              <a:xfrm>
                <a:off x="7640962" y="2300766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A7EB2F1-BFAF-95B2-D4BF-B10252703823}"/>
                  </a:ext>
                </a:extLst>
              </p:cNvPr>
              <p:cNvCxnSpPr/>
              <p:nvPr/>
            </p:nvCxnSpPr>
            <p:spPr>
              <a:xfrm>
                <a:off x="9065760" y="2450181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5541904-296A-67D4-CF19-8ABEF135FBC2}"/>
                  </a:ext>
                </a:extLst>
              </p:cNvPr>
              <p:cNvCxnSpPr/>
              <p:nvPr/>
            </p:nvCxnSpPr>
            <p:spPr>
              <a:xfrm>
                <a:off x="9251498" y="2450181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373D3CDB-BB38-A22F-71C5-EC39309430B5}"/>
                  </a:ext>
                </a:extLst>
              </p:cNvPr>
              <p:cNvCxnSpPr/>
              <p:nvPr/>
            </p:nvCxnSpPr>
            <p:spPr>
              <a:xfrm>
                <a:off x="9437236" y="2450181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7BA4009-EA11-288C-99FA-E553EBC5B2E9}"/>
                  </a:ext>
                </a:extLst>
              </p:cNvPr>
              <p:cNvCxnSpPr/>
              <p:nvPr/>
            </p:nvCxnSpPr>
            <p:spPr>
              <a:xfrm>
                <a:off x="9625354" y="2450181"/>
                <a:ext cx="161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149E557-B5A7-F50C-F976-0C963A51315F}"/>
                  </a:ext>
                </a:extLst>
              </p:cNvPr>
              <p:cNvGrpSpPr/>
              <p:nvPr/>
            </p:nvGrpSpPr>
            <p:grpSpPr>
              <a:xfrm>
                <a:off x="9004322" y="1704867"/>
                <a:ext cx="1125126" cy="646064"/>
                <a:chOff x="8823869" y="1493216"/>
                <a:chExt cx="1628710" cy="935229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89C6FA5B-0776-65DA-E58C-1D8E325D59CA}"/>
                    </a:ext>
                  </a:extLst>
                </p:cNvPr>
                <p:cNvSpPr/>
                <p:nvPr/>
              </p:nvSpPr>
              <p:spPr>
                <a:xfrm rot="19273138">
                  <a:off x="9078887" y="2297665"/>
                  <a:ext cx="380660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97AA6507-9ED4-5C3F-30E8-F34BF16B78CC}"/>
                    </a:ext>
                  </a:extLst>
                </p:cNvPr>
                <p:cNvSpPr/>
                <p:nvPr/>
              </p:nvSpPr>
              <p:spPr>
                <a:xfrm rot="2326862" flipH="1">
                  <a:off x="9400435" y="2297665"/>
                  <a:ext cx="380660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754B4D75-2051-CB93-94D3-6B646E590583}"/>
                    </a:ext>
                  </a:extLst>
                </p:cNvPr>
                <p:cNvSpPr/>
                <p:nvPr/>
              </p:nvSpPr>
              <p:spPr>
                <a:xfrm rot="3420525" flipH="1">
                  <a:off x="9168178" y="2063880"/>
                  <a:ext cx="211024" cy="1821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4652902C-6E1B-0D56-AB78-2B448DD3F664}"/>
                    </a:ext>
                  </a:extLst>
                </p:cNvPr>
                <p:cNvSpPr/>
                <p:nvPr/>
              </p:nvSpPr>
              <p:spPr>
                <a:xfrm rot="18179475">
                  <a:off x="9477978" y="2063880"/>
                  <a:ext cx="211024" cy="1821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503F9CE5-2E01-69F3-FD5C-3E5A3F88FCAC}"/>
                    </a:ext>
                  </a:extLst>
                </p:cNvPr>
                <p:cNvSpPr txBox="1"/>
                <p:nvPr/>
              </p:nvSpPr>
              <p:spPr>
                <a:xfrm>
                  <a:off x="8823869" y="1493216"/>
                  <a:ext cx="1628710" cy="6203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 LT Pro"/>
                      <a:ea typeface="+mn-ea"/>
                      <a:cs typeface="+mn-cs"/>
                    </a:rPr>
                    <a:t>O sp</a:t>
                  </a:r>
                  <a:r>
                    <a:rPr kumimoji="0" lang="en-GB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 LT Pro"/>
                      <a:ea typeface="+mn-ea"/>
                      <a:cs typeface="+mn-cs"/>
                    </a:rPr>
                    <a:t>3</a:t>
                  </a:r>
                </a:p>
              </p:txBody>
            </p:sp>
          </p:grp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DCB101C-585E-872E-5136-4B6BE815D6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1501" y="2350933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B9AC218-F9D7-0CDC-74D1-81AE73398D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8127" y="2213215"/>
                <a:ext cx="0" cy="21255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24E17604-89D9-B028-32CE-888D73C2D1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4316" y="2249446"/>
                <a:ext cx="0" cy="21100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C91A94D-FBA8-0FAB-7A4D-63D0E01A45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70258" y="2910615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90A1C60-AE0A-3C8D-22CE-7588B356CC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70258" y="2025934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A81E745-9CBE-7A90-B826-52584333CC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70258" y="1752192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53C557E-E7BA-35E6-9684-36C817F866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70260" y="2638027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1F1FCB2-7F57-8908-1148-321AC0E5087C}"/>
                  </a:ext>
                </a:extLst>
              </p:cNvPr>
              <p:cNvGrpSpPr/>
              <p:nvPr/>
            </p:nvGrpSpPr>
            <p:grpSpPr>
              <a:xfrm>
                <a:off x="6453923" y="1620743"/>
                <a:ext cx="1350597" cy="1201744"/>
                <a:chOff x="5840523" y="1109516"/>
                <a:chExt cx="2435305" cy="1829790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05FF88F-9BFA-734E-02A3-AE28F223744A}"/>
                    </a:ext>
                  </a:extLst>
                </p:cNvPr>
                <p:cNvSpPr/>
                <p:nvPr/>
              </p:nvSpPr>
              <p:spPr>
                <a:xfrm rot="19273138">
                  <a:off x="7168963" y="1250976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397D1DBD-843E-A2D9-7EB1-E5E59E508B0D}"/>
                    </a:ext>
                  </a:extLst>
                </p:cNvPr>
                <p:cNvSpPr/>
                <p:nvPr/>
              </p:nvSpPr>
              <p:spPr>
                <a:xfrm rot="2326862" flipH="1">
                  <a:off x="7895169" y="1250976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B04B4AA-15BB-7214-4992-E10A9B044E8B}"/>
                    </a:ext>
                  </a:extLst>
                </p:cNvPr>
                <p:cNvSpPr/>
                <p:nvPr/>
              </p:nvSpPr>
              <p:spPr>
                <a:xfrm rot="19273138">
                  <a:off x="7371293" y="1109516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2D4BD22-672F-A711-BBDB-4D0795064BE3}"/>
                    </a:ext>
                  </a:extLst>
                </p:cNvPr>
                <p:cNvSpPr/>
                <p:nvPr/>
              </p:nvSpPr>
              <p:spPr>
                <a:xfrm rot="19273138">
                  <a:off x="7168963" y="1566673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DA4371B8-0BE2-B394-4111-A7EBE8B0C2A2}"/>
                    </a:ext>
                  </a:extLst>
                </p:cNvPr>
                <p:cNvSpPr/>
                <p:nvPr/>
              </p:nvSpPr>
              <p:spPr>
                <a:xfrm rot="2326862" flipH="1">
                  <a:off x="7895169" y="1566673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CA7D6370-0FFC-65FF-7C39-79B1AD2EB234}"/>
                    </a:ext>
                  </a:extLst>
                </p:cNvPr>
                <p:cNvSpPr/>
                <p:nvPr/>
              </p:nvSpPr>
              <p:spPr>
                <a:xfrm rot="19273138">
                  <a:off x="7371291" y="1425215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21149764-617A-BEE6-F9B5-D819EC39B1BA}"/>
                    </a:ext>
                  </a:extLst>
                </p:cNvPr>
                <p:cNvSpPr/>
                <p:nvPr/>
              </p:nvSpPr>
              <p:spPr>
                <a:xfrm rot="2326862" flipH="1">
                  <a:off x="7692837" y="1425214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4DA9C2C9-DB62-16F9-9512-72303AEF048E}"/>
                    </a:ext>
                  </a:extLst>
                </p:cNvPr>
                <p:cNvSpPr/>
                <p:nvPr/>
              </p:nvSpPr>
              <p:spPr>
                <a:xfrm rot="2326862" flipH="1">
                  <a:off x="6764304" y="1788840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F43871B-5EBA-D53E-BD27-33F98B2972C4}"/>
                    </a:ext>
                  </a:extLst>
                </p:cNvPr>
                <p:cNvSpPr/>
                <p:nvPr/>
              </p:nvSpPr>
              <p:spPr>
                <a:xfrm rot="19273138">
                  <a:off x="6097707" y="1788840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1BE56D6-A0A6-2194-8BBA-C19DBB025C06}"/>
                    </a:ext>
                  </a:extLst>
                </p:cNvPr>
                <p:cNvSpPr/>
                <p:nvPr/>
              </p:nvSpPr>
              <p:spPr>
                <a:xfrm rot="2326862" flipH="1">
                  <a:off x="6764304" y="1985700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109C6580-5D9D-6D11-5976-930B202006E0}"/>
                    </a:ext>
                  </a:extLst>
                </p:cNvPr>
                <p:cNvSpPr/>
                <p:nvPr/>
              </p:nvSpPr>
              <p:spPr>
                <a:xfrm rot="19273138">
                  <a:off x="6097707" y="1985700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7068BE4-4D61-97AB-0223-5FF42740639B}"/>
                    </a:ext>
                  </a:extLst>
                </p:cNvPr>
                <p:cNvSpPr/>
                <p:nvPr/>
              </p:nvSpPr>
              <p:spPr>
                <a:xfrm rot="19273138">
                  <a:off x="7168963" y="2492827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FCE84FB1-4E21-6B8C-9CD8-36DD43A77762}"/>
                    </a:ext>
                  </a:extLst>
                </p:cNvPr>
                <p:cNvSpPr/>
                <p:nvPr/>
              </p:nvSpPr>
              <p:spPr>
                <a:xfrm rot="2326862" flipH="1">
                  <a:off x="7895169" y="2492827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67884B81-D2CE-39A3-B8B6-888A217D5202}"/>
                    </a:ext>
                  </a:extLst>
                </p:cNvPr>
                <p:cNvSpPr/>
                <p:nvPr/>
              </p:nvSpPr>
              <p:spPr>
                <a:xfrm rot="19273138">
                  <a:off x="7371293" y="2351368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E2EC2B0A-6F29-2F5C-CEB8-57C403AA8A58}"/>
                    </a:ext>
                  </a:extLst>
                </p:cNvPr>
                <p:cNvSpPr/>
                <p:nvPr/>
              </p:nvSpPr>
              <p:spPr>
                <a:xfrm rot="19273138">
                  <a:off x="7168963" y="2808526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D7CA2D8B-2F75-88B1-CE31-A4E895B1B76D}"/>
                    </a:ext>
                  </a:extLst>
                </p:cNvPr>
                <p:cNvSpPr/>
                <p:nvPr/>
              </p:nvSpPr>
              <p:spPr>
                <a:xfrm rot="2326862" flipH="1">
                  <a:off x="7895169" y="2808526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92260F15-F77E-010E-07C3-18F2A8048C66}"/>
                    </a:ext>
                  </a:extLst>
                </p:cNvPr>
                <p:cNvSpPr/>
                <p:nvPr/>
              </p:nvSpPr>
              <p:spPr>
                <a:xfrm rot="19273138">
                  <a:off x="7371291" y="2667067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29F02845-1E3D-66E3-8215-32306EB0CEAD}"/>
                    </a:ext>
                  </a:extLst>
                </p:cNvPr>
                <p:cNvSpPr/>
                <p:nvPr/>
              </p:nvSpPr>
              <p:spPr>
                <a:xfrm rot="2326862" flipH="1">
                  <a:off x="7692837" y="2667067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1BCEBDA3-EF86-7214-C883-84CC2DEBF48A}"/>
                    </a:ext>
                  </a:extLst>
                </p:cNvPr>
                <p:cNvSpPr txBox="1"/>
                <p:nvPr/>
              </p:nvSpPr>
              <p:spPr>
                <a:xfrm>
                  <a:off x="5840523" y="2077209"/>
                  <a:ext cx="639124" cy="55819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 LT Pro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9A9DEA24-2B54-E826-1555-5904C2C9A4B0}"/>
                    </a:ext>
                  </a:extLst>
                </p:cNvPr>
                <p:cNvSpPr txBox="1"/>
                <p:nvPr/>
              </p:nvSpPr>
              <p:spPr>
                <a:xfrm>
                  <a:off x="6743135" y="2077209"/>
                  <a:ext cx="639124" cy="55819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 LT Pro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599FBFD-B64E-4A80-1C4D-101176A3F28E}"/>
                    </a:ext>
                  </a:extLst>
                </p:cNvPr>
                <p:cNvSpPr/>
                <p:nvPr/>
              </p:nvSpPr>
              <p:spPr>
                <a:xfrm rot="2326862" flipH="1">
                  <a:off x="7692839" y="2351368"/>
                  <a:ext cx="380659" cy="13078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86B4526B-42AD-8F75-86D4-B6F1D7BDD63C}"/>
                    </a:ext>
                  </a:extLst>
                </p:cNvPr>
                <p:cNvSpPr/>
                <p:nvPr/>
              </p:nvSpPr>
              <p:spPr>
                <a:xfrm rot="2326862" flipH="1">
                  <a:off x="7692839" y="1109516"/>
                  <a:ext cx="380659" cy="1307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158">
                  <a:extLst>
                    <a:ext uri="{FF2B5EF4-FFF2-40B4-BE49-F238E27FC236}">
                      <a16:creationId xmlns:a16="http://schemas.microsoft.com/office/drawing/2014/main" id="{F7749684-D5B9-CF6F-C28A-011B0BD76502}"/>
                    </a:ext>
                  </a:extLst>
                </p:cNvPr>
                <p:cNvSpPr/>
                <p:nvPr/>
              </p:nvSpPr>
              <p:spPr>
                <a:xfrm>
                  <a:off x="6429656" y="1634576"/>
                  <a:ext cx="376236" cy="123782"/>
                </a:xfrm>
                <a:custGeom>
                  <a:avLst/>
                  <a:gdLst>
                    <a:gd name="connsiteX0" fmla="*/ 0 w 376237"/>
                    <a:gd name="connsiteY0" fmla="*/ 207169 h 207169"/>
                    <a:gd name="connsiteX1" fmla="*/ 171450 w 376237"/>
                    <a:gd name="connsiteY1" fmla="*/ 0 h 207169"/>
                    <a:gd name="connsiteX2" fmla="*/ 376237 w 376237"/>
                    <a:gd name="connsiteY2" fmla="*/ 204788 h 207169"/>
                    <a:gd name="connsiteX0" fmla="*/ 0 w 376237"/>
                    <a:gd name="connsiteY0" fmla="*/ 227705 h 227705"/>
                    <a:gd name="connsiteX1" fmla="*/ 195262 w 376237"/>
                    <a:gd name="connsiteY1" fmla="*/ 0 h 227705"/>
                    <a:gd name="connsiteX2" fmla="*/ 376237 w 376237"/>
                    <a:gd name="connsiteY2" fmla="*/ 225324 h 227705"/>
                    <a:gd name="connsiteX0" fmla="*/ 0 w 376237"/>
                    <a:gd name="connsiteY0" fmla="*/ 227705 h 227705"/>
                    <a:gd name="connsiteX1" fmla="*/ 180974 w 376237"/>
                    <a:gd name="connsiteY1" fmla="*/ 0 h 227705"/>
                    <a:gd name="connsiteX2" fmla="*/ 376237 w 376237"/>
                    <a:gd name="connsiteY2" fmla="*/ 225324 h 227705"/>
                    <a:gd name="connsiteX0" fmla="*/ 0 w 376237"/>
                    <a:gd name="connsiteY0" fmla="*/ 227705 h 227705"/>
                    <a:gd name="connsiteX1" fmla="*/ 188118 w 376237"/>
                    <a:gd name="connsiteY1" fmla="*/ 0 h 227705"/>
                    <a:gd name="connsiteX2" fmla="*/ 376237 w 376237"/>
                    <a:gd name="connsiteY2" fmla="*/ 225324 h 227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6237" h="227705">
                      <a:moveTo>
                        <a:pt x="0" y="227705"/>
                      </a:moveTo>
                      <a:lnTo>
                        <a:pt x="188118" y="0"/>
                      </a:lnTo>
                      <a:cubicBezTo>
                        <a:pt x="256380" y="68263"/>
                        <a:pt x="307975" y="157061"/>
                        <a:pt x="376237" y="225324"/>
                      </a:cubicBezTo>
                    </a:path>
                  </a:pathLst>
                </a:custGeom>
                <a:noFill/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163">
                  <a:extLst>
                    <a:ext uri="{FF2B5EF4-FFF2-40B4-BE49-F238E27FC236}">
                      <a16:creationId xmlns:a16="http://schemas.microsoft.com/office/drawing/2014/main" id="{59194F23-940A-A336-47D9-8CA63265F7E5}"/>
                    </a:ext>
                  </a:extLst>
                </p:cNvPr>
                <p:cNvSpPr/>
                <p:nvPr/>
              </p:nvSpPr>
              <p:spPr>
                <a:xfrm>
                  <a:off x="6429658" y="1831820"/>
                  <a:ext cx="376236" cy="123782"/>
                </a:xfrm>
                <a:custGeom>
                  <a:avLst/>
                  <a:gdLst>
                    <a:gd name="connsiteX0" fmla="*/ 0 w 376237"/>
                    <a:gd name="connsiteY0" fmla="*/ 207169 h 207169"/>
                    <a:gd name="connsiteX1" fmla="*/ 171450 w 376237"/>
                    <a:gd name="connsiteY1" fmla="*/ 0 h 207169"/>
                    <a:gd name="connsiteX2" fmla="*/ 376237 w 376237"/>
                    <a:gd name="connsiteY2" fmla="*/ 204788 h 207169"/>
                    <a:gd name="connsiteX0" fmla="*/ 0 w 376237"/>
                    <a:gd name="connsiteY0" fmla="*/ 227705 h 227705"/>
                    <a:gd name="connsiteX1" fmla="*/ 195262 w 376237"/>
                    <a:gd name="connsiteY1" fmla="*/ 0 h 227705"/>
                    <a:gd name="connsiteX2" fmla="*/ 376237 w 376237"/>
                    <a:gd name="connsiteY2" fmla="*/ 225324 h 227705"/>
                    <a:gd name="connsiteX0" fmla="*/ 0 w 376237"/>
                    <a:gd name="connsiteY0" fmla="*/ 227705 h 227705"/>
                    <a:gd name="connsiteX1" fmla="*/ 180974 w 376237"/>
                    <a:gd name="connsiteY1" fmla="*/ 0 h 227705"/>
                    <a:gd name="connsiteX2" fmla="*/ 376237 w 376237"/>
                    <a:gd name="connsiteY2" fmla="*/ 225324 h 227705"/>
                    <a:gd name="connsiteX0" fmla="*/ 0 w 376237"/>
                    <a:gd name="connsiteY0" fmla="*/ 227705 h 227705"/>
                    <a:gd name="connsiteX1" fmla="*/ 188118 w 376237"/>
                    <a:gd name="connsiteY1" fmla="*/ 0 h 227705"/>
                    <a:gd name="connsiteX2" fmla="*/ 376237 w 376237"/>
                    <a:gd name="connsiteY2" fmla="*/ 225324 h 227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76237" h="227705">
                      <a:moveTo>
                        <a:pt x="0" y="227705"/>
                      </a:moveTo>
                      <a:lnTo>
                        <a:pt x="188118" y="0"/>
                      </a:lnTo>
                      <a:cubicBezTo>
                        <a:pt x="256380" y="68263"/>
                        <a:pt x="307975" y="157061"/>
                        <a:pt x="376237" y="225324"/>
                      </a:cubicBezTo>
                    </a:path>
                  </a:pathLst>
                </a:custGeom>
                <a:noFill/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 LT Pro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0F3CCD0-89D2-A692-2A2C-E1D368745D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9602" y="2213215"/>
                <a:ext cx="0" cy="21255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60662240-D901-A67F-CDF0-E5B5CD1978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5791" y="2249446"/>
                <a:ext cx="0" cy="211002"/>
              </a:xfrm>
              <a:prstGeom prst="straightConnector1">
                <a:avLst/>
              </a:prstGeom>
              <a:ln w="22225">
                <a:solidFill>
                  <a:schemeClr val="bg2">
                    <a:lumMod val="75000"/>
                  </a:schemeClr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C83FB5A-612D-E694-1BB1-10B195904E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3966" y="2505820"/>
                <a:ext cx="0" cy="21255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ECF24C40-3FFD-ED32-8503-05D93CE220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0155" y="2542051"/>
                <a:ext cx="0" cy="21100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89FF09DC-E117-E72D-BEB7-78ACA0C42A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3966" y="2786249"/>
                <a:ext cx="0" cy="21255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2B9113C4-BC6D-2311-249E-EFA8BAB2FB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0155" y="2822480"/>
                <a:ext cx="0" cy="21100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E0BA20AA-6396-854F-8564-ADD939011A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9602" y="1899015"/>
                <a:ext cx="0" cy="212552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8553766C-A5CE-84A9-0269-0C22CB991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98698" y="2350933"/>
                <a:ext cx="3082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Freeform: Shape 219">
                <a:extLst>
                  <a:ext uri="{FF2B5EF4-FFF2-40B4-BE49-F238E27FC236}">
                    <a16:creationId xmlns:a16="http://schemas.microsoft.com/office/drawing/2014/main" id="{B3667AD0-F9FA-D1BC-AB7F-06986C801265}"/>
                  </a:ext>
                </a:extLst>
              </p:cNvPr>
              <p:cNvSpPr/>
              <p:nvPr/>
            </p:nvSpPr>
            <p:spPr>
              <a:xfrm>
                <a:off x="7804150" y="1752191"/>
                <a:ext cx="566738" cy="880291"/>
              </a:xfrm>
              <a:custGeom>
                <a:avLst/>
                <a:gdLst>
                  <a:gd name="connsiteX0" fmla="*/ 558800 w 571500"/>
                  <a:gd name="connsiteY0" fmla="*/ 0 h 1314450"/>
                  <a:gd name="connsiteX1" fmla="*/ 0 w 571500"/>
                  <a:gd name="connsiteY1" fmla="*/ 596900 h 1314450"/>
                  <a:gd name="connsiteX2" fmla="*/ 571500 w 571500"/>
                  <a:gd name="connsiteY2" fmla="*/ 1314450 h 1314450"/>
                  <a:gd name="connsiteX0" fmla="*/ 558800 w 566738"/>
                  <a:gd name="connsiteY0" fmla="*/ 0 h 1174641"/>
                  <a:gd name="connsiteX1" fmla="*/ 0 w 566738"/>
                  <a:gd name="connsiteY1" fmla="*/ 596900 h 1174641"/>
                  <a:gd name="connsiteX2" fmla="*/ 566738 w 566738"/>
                  <a:gd name="connsiteY2" fmla="*/ 1174641 h 1174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6738" h="1174641">
                    <a:moveTo>
                      <a:pt x="558800" y="0"/>
                    </a:moveTo>
                    <a:lnTo>
                      <a:pt x="0" y="596900"/>
                    </a:lnTo>
                    <a:cubicBezTo>
                      <a:pt x="190500" y="836083"/>
                      <a:pt x="376238" y="935458"/>
                      <a:pt x="566738" y="1174641"/>
                    </a:cubicBez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220">
                <a:extLst>
                  <a:ext uri="{FF2B5EF4-FFF2-40B4-BE49-F238E27FC236}">
                    <a16:creationId xmlns:a16="http://schemas.microsoft.com/office/drawing/2014/main" id="{90FA9BB6-FE57-688D-961D-49556EDA01AE}"/>
                  </a:ext>
                </a:extLst>
              </p:cNvPr>
              <p:cNvSpPr/>
              <p:nvPr/>
            </p:nvSpPr>
            <p:spPr>
              <a:xfrm>
                <a:off x="7805738" y="2017994"/>
                <a:ext cx="557212" cy="890324"/>
              </a:xfrm>
              <a:custGeom>
                <a:avLst/>
                <a:gdLst>
                  <a:gd name="connsiteX0" fmla="*/ 557212 w 557212"/>
                  <a:gd name="connsiteY0" fmla="*/ 0 h 1295400"/>
                  <a:gd name="connsiteX1" fmla="*/ 0 w 557212"/>
                  <a:gd name="connsiteY1" fmla="*/ 419100 h 1295400"/>
                  <a:gd name="connsiteX2" fmla="*/ 557212 w 557212"/>
                  <a:gd name="connsiteY2" fmla="*/ 1295400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7212" h="1295400">
                    <a:moveTo>
                      <a:pt x="557212" y="0"/>
                    </a:moveTo>
                    <a:lnTo>
                      <a:pt x="0" y="419100"/>
                    </a:lnTo>
                    <a:lnTo>
                      <a:pt x="557212" y="129540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221">
                <a:extLst>
                  <a:ext uri="{FF2B5EF4-FFF2-40B4-BE49-F238E27FC236}">
                    <a16:creationId xmlns:a16="http://schemas.microsoft.com/office/drawing/2014/main" id="{C446FFC8-66CB-EABF-6BFB-6F5BF59950F8}"/>
                  </a:ext>
                </a:extLst>
              </p:cNvPr>
              <p:cNvSpPr/>
              <p:nvPr/>
            </p:nvSpPr>
            <p:spPr>
              <a:xfrm>
                <a:off x="8662988" y="1743075"/>
                <a:ext cx="404812" cy="895350"/>
              </a:xfrm>
              <a:custGeom>
                <a:avLst/>
                <a:gdLst>
                  <a:gd name="connsiteX0" fmla="*/ 0 w 404812"/>
                  <a:gd name="connsiteY0" fmla="*/ 0 h 895350"/>
                  <a:gd name="connsiteX1" fmla="*/ 404812 w 404812"/>
                  <a:gd name="connsiteY1" fmla="*/ 704850 h 895350"/>
                  <a:gd name="connsiteX2" fmla="*/ 23812 w 404812"/>
                  <a:gd name="connsiteY2" fmla="*/ 895350 h 8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4812" h="895350">
                    <a:moveTo>
                      <a:pt x="0" y="0"/>
                    </a:moveTo>
                    <a:lnTo>
                      <a:pt x="404812" y="704850"/>
                    </a:lnTo>
                    <a:lnTo>
                      <a:pt x="23812" y="895350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222">
                <a:extLst>
                  <a:ext uri="{FF2B5EF4-FFF2-40B4-BE49-F238E27FC236}">
                    <a16:creationId xmlns:a16="http://schemas.microsoft.com/office/drawing/2014/main" id="{28B35CAF-4322-A2A7-D4F9-DF1EDF9B16E3}"/>
                  </a:ext>
                </a:extLst>
              </p:cNvPr>
              <p:cNvSpPr/>
              <p:nvPr/>
            </p:nvSpPr>
            <p:spPr>
              <a:xfrm>
                <a:off x="8672513" y="2019300"/>
                <a:ext cx="390525" cy="890588"/>
              </a:xfrm>
              <a:custGeom>
                <a:avLst/>
                <a:gdLst>
                  <a:gd name="connsiteX0" fmla="*/ 0 w 390525"/>
                  <a:gd name="connsiteY0" fmla="*/ 0 h 890588"/>
                  <a:gd name="connsiteX1" fmla="*/ 390525 w 390525"/>
                  <a:gd name="connsiteY1" fmla="*/ 433388 h 890588"/>
                  <a:gd name="connsiteX2" fmla="*/ 9525 w 390525"/>
                  <a:gd name="connsiteY2" fmla="*/ 890588 h 890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0525" h="890588">
                    <a:moveTo>
                      <a:pt x="0" y="0"/>
                    </a:moveTo>
                    <a:lnTo>
                      <a:pt x="390525" y="433388"/>
                    </a:lnTo>
                    <a:lnTo>
                      <a:pt x="9525" y="890588"/>
                    </a:lnTo>
                  </a:path>
                </a:pathLst>
              </a:custGeom>
              <a:noFill/>
              <a:ln w="158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CCCEF9-1F66-5D5A-E33F-C26D51CA840F}"/>
                </a:ext>
              </a:extLst>
            </p:cNvPr>
            <p:cNvSpPr txBox="1"/>
            <p:nvPr/>
          </p:nvSpPr>
          <p:spPr>
            <a:xfrm>
              <a:off x="914762" y="1310355"/>
              <a:ext cx="606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(a)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0D3701-5354-B1A8-920D-B505BBD37114}"/>
                </a:ext>
              </a:extLst>
            </p:cNvPr>
            <p:cNvSpPr txBox="1"/>
            <p:nvPr/>
          </p:nvSpPr>
          <p:spPr>
            <a:xfrm>
              <a:off x="894217" y="3557038"/>
              <a:ext cx="606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(b)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ACC0379B-C7FA-E90A-FB30-EB709DF46B0F}"/>
              </a:ext>
            </a:extLst>
          </p:cNvPr>
          <p:cNvSpPr txBox="1"/>
          <p:nvPr/>
        </p:nvSpPr>
        <p:spPr>
          <a:xfrm>
            <a:off x="4779075" y="2466573"/>
            <a:ext cx="640473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836614A-E3B7-D2C3-A160-7F091DC2FD33}"/>
              </a:ext>
            </a:extLst>
          </p:cNvPr>
          <p:cNvSpPr txBox="1"/>
          <p:nvPr/>
        </p:nvSpPr>
        <p:spPr>
          <a:xfrm>
            <a:off x="5253039" y="1759938"/>
            <a:ext cx="6567247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Triplet excitation </a:t>
            </a:r>
            <a:r>
              <a:rPr lang="en-GB" sz="2000" dirty="0">
                <a:solidFill>
                  <a:srgbClr val="000000"/>
                </a:solidFill>
                <a:latin typeface="Helvetica" pitchFamily="2" charset="0"/>
              </a:rPr>
              <a:t>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localized in the region with a low energy gap between the highest occupied and the lowest unoccupied orbitals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(a) The energy gap between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π-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and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π*-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orbital is low, which makes C=C bond 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electrophore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000000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(b) The lone pairs of the oxygen atom do not participate in chemical bonding, and their energy is in the middle between those of the bonding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andantibonding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orbitals.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The energy gap is lower than for promoting an electron from the bonding to the antibonding orbital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This makes oxygen atom a possible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electrophore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8C9A1C-E306-46C5-6F95-8CA3DDA7E724}"/>
              </a:ext>
            </a:extLst>
          </p:cNvPr>
          <p:cNvSpPr/>
          <p:nvPr/>
        </p:nvSpPr>
        <p:spPr>
          <a:xfrm>
            <a:off x="371714" y="4260584"/>
            <a:ext cx="11786839" cy="2718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 there other types of </a:t>
            </a:r>
            <a:r>
              <a:rPr lang="en-GB" sz="2800" dirty="0" err="1">
                <a:solidFill>
                  <a:schemeClr val="tx1"/>
                </a:solidFill>
              </a:rPr>
              <a:t>Electrophore</a:t>
            </a:r>
            <a:r>
              <a:rPr lang="en-GB" sz="2800" dirty="0">
                <a:solidFill>
                  <a:schemeClr val="tx1"/>
                </a:solidFill>
              </a:rPr>
              <a:t>?</a:t>
            </a:r>
            <a:endParaRPr lang="en-GB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86293B3-F436-BF44-3068-F2F671CC1E02}"/>
              </a:ext>
            </a:extLst>
          </p:cNvPr>
          <p:cNvSpPr/>
          <p:nvPr/>
        </p:nvSpPr>
        <p:spPr>
          <a:xfrm>
            <a:off x="2628977" y="4986584"/>
            <a:ext cx="7231834" cy="1325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5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9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3EE7-40E7-533B-8F5C-CD8C03854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CB2BF0-F863-DF68-42C2-2727440A43B1}"/>
              </a:ext>
            </a:extLst>
          </p:cNvPr>
          <p:cNvSpPr txBox="1"/>
          <p:nvPr/>
        </p:nvSpPr>
        <p:spPr>
          <a:xfrm>
            <a:off x="8167510" y="1084481"/>
            <a:ext cx="1302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Ryan Brook</a:t>
            </a:r>
          </a:p>
        </p:txBody>
      </p:sp>
      <p:pic>
        <p:nvPicPr>
          <p:cNvPr id="3" name="Picture 2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447A2A87-8E76-C5D4-52F7-D6A139622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532" y="261424"/>
            <a:ext cx="1214400" cy="1192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FD4DBD-0779-9A48-76BF-F77A166B21BF}"/>
              </a:ext>
            </a:extLst>
          </p:cNvPr>
          <p:cNvSpPr txBox="1"/>
          <p:nvPr/>
        </p:nvSpPr>
        <p:spPr>
          <a:xfrm>
            <a:off x="733774" y="130374"/>
            <a:ext cx="7315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Development of </a:t>
            </a:r>
            <a:r>
              <a:rPr lang="en-GB" sz="2000" dirty="0" err="1"/>
              <a:t>Electrophore</a:t>
            </a:r>
            <a:r>
              <a:rPr lang="en-GB" sz="2000" dirty="0"/>
              <a:t> Model and systematic simulations of the dynamics with a new code.  </a:t>
            </a:r>
          </a:p>
          <a:p>
            <a:r>
              <a:rPr lang="en-GB" sz="2000" dirty="0">
                <a:hlinkClick r:id="rId3"/>
              </a:rPr>
              <a:t>https://doi.org/10.1116/6.0004454</a:t>
            </a:r>
            <a:endParaRPr lang="en-GB" sz="2000" dirty="0"/>
          </a:p>
          <a:p>
            <a:r>
              <a:rPr lang="en-GB" sz="2000" dirty="0">
                <a:hlinkClick r:id="rId4"/>
              </a:rPr>
              <a:t>https://etheses.whiterose.ac.uk/id/eprint/38227/</a:t>
            </a:r>
            <a:endParaRPr lang="en-GB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779B42-CFB4-BFEA-7211-65684DD27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90" y="1471963"/>
            <a:ext cx="5459927" cy="520643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0E2CE4-FFA0-84A5-1D2D-79BCC1020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0249" y="1494453"/>
            <a:ext cx="3553877" cy="520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58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F5DCD2-11FA-FEBD-BAE1-92961DA1C85C}"/>
              </a:ext>
            </a:extLst>
          </p:cNvPr>
          <p:cNvSpPr txBox="1"/>
          <p:nvPr/>
        </p:nvSpPr>
        <p:spPr>
          <a:xfrm>
            <a:off x="8167510" y="1084481"/>
            <a:ext cx="1302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Ryan Brook</a:t>
            </a:r>
          </a:p>
        </p:txBody>
      </p:sp>
      <p:pic>
        <p:nvPicPr>
          <p:cNvPr id="3" name="Picture 2" descr="A person wearing glasses and smiling&#10;&#10;AI-generated content may be incorrect.">
            <a:extLst>
              <a:ext uri="{FF2B5EF4-FFF2-40B4-BE49-F238E27FC236}">
                <a16:creationId xmlns:a16="http://schemas.microsoft.com/office/drawing/2014/main" id="{550A8C32-9A2B-E592-78BF-93E60C844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532" y="261424"/>
            <a:ext cx="1214400" cy="1192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32034C-7DA2-D7CC-068F-6D1830D7163B}"/>
              </a:ext>
            </a:extLst>
          </p:cNvPr>
          <p:cNvSpPr txBox="1"/>
          <p:nvPr/>
        </p:nvSpPr>
        <p:spPr>
          <a:xfrm>
            <a:off x="733774" y="130374"/>
            <a:ext cx="73152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Development of </a:t>
            </a:r>
            <a:r>
              <a:rPr lang="en-GB" sz="2000" dirty="0" err="1"/>
              <a:t>Electrophore</a:t>
            </a:r>
            <a:r>
              <a:rPr lang="en-GB" sz="2000" dirty="0"/>
              <a:t> Model and systematic simulations of the dynamics with a new code.  </a:t>
            </a:r>
          </a:p>
          <a:p>
            <a:r>
              <a:rPr lang="en-GB" sz="2000" dirty="0">
                <a:hlinkClick r:id="rId4"/>
              </a:rPr>
              <a:t>https://doi.org/10.1116/6.0004454</a:t>
            </a:r>
            <a:endParaRPr lang="en-GB" sz="2000" dirty="0"/>
          </a:p>
          <a:p>
            <a:r>
              <a:rPr lang="en-GB" sz="2000" dirty="0">
                <a:hlinkClick r:id="rId5"/>
              </a:rPr>
              <a:t>https://etheses.whiterose.ac.uk/id/eprint/38227/</a:t>
            </a:r>
            <a:endParaRPr lang="en-GB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CDECB3-840A-A0B3-73B6-C052848DBB2C}"/>
              </a:ext>
            </a:extLst>
          </p:cNvPr>
          <p:cNvSpPr txBox="1"/>
          <p:nvPr/>
        </p:nvSpPr>
        <p:spPr>
          <a:xfrm>
            <a:off x="431462" y="1651792"/>
            <a:ext cx="112865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have chosen </a:t>
            </a:r>
            <a:r>
              <a:rPr lang="en-GB" sz="2000" dirty="0"/>
              <a:t>a new selection of fluorinated organic molecules, now with an oxygen atom.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These molecules were investigated experimentally, and several key bonds were identified to be prominent in their neutral dissociation pathways.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1DA46-01E5-44F3-EBA0-DCD2FD06FB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946960" y="3340716"/>
            <a:ext cx="1774452" cy="1600499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5090B-A3FD-C659-7521-6284F48C4008}"/>
              </a:ext>
            </a:extLst>
          </p:cNvPr>
          <p:cNvSpPr txBox="1"/>
          <p:nvPr/>
        </p:nvSpPr>
        <p:spPr>
          <a:xfrm>
            <a:off x="544610" y="5584412"/>
            <a:ext cx="908945" cy="26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PPVE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005E9-39F7-C8B3-34CD-99B7AC34D6AD}"/>
              </a:ext>
            </a:extLst>
          </p:cNvPr>
          <p:cNvSpPr txBox="1"/>
          <p:nvPr/>
        </p:nvSpPr>
        <p:spPr>
          <a:xfrm>
            <a:off x="4166741" y="4011873"/>
            <a:ext cx="1908003" cy="460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n-C</a:t>
            </a:r>
            <a:r>
              <a:rPr lang="en-US" sz="2400" baseline="-25000" dirty="0">
                <a:solidFill>
                  <a:schemeClr val="tx2"/>
                </a:solidFill>
              </a:rPr>
              <a:t>4</a:t>
            </a:r>
            <a:r>
              <a:rPr lang="en-US" sz="2400" dirty="0">
                <a:solidFill>
                  <a:schemeClr val="tx2"/>
                </a:solidFill>
              </a:rPr>
              <a:t>H</a:t>
            </a:r>
            <a:r>
              <a:rPr lang="en-US" sz="2400" baseline="-25000" dirty="0">
                <a:solidFill>
                  <a:schemeClr val="tx2"/>
                </a:solidFill>
              </a:rPr>
              <a:t>3</a:t>
            </a:r>
            <a:r>
              <a:rPr lang="en-US" sz="2400" dirty="0">
                <a:solidFill>
                  <a:schemeClr val="tx2"/>
                </a:solidFill>
              </a:rPr>
              <a:t>F</a:t>
            </a:r>
            <a:r>
              <a:rPr lang="en-US" sz="2400" baseline="-25000" dirty="0">
                <a:solidFill>
                  <a:schemeClr val="tx2"/>
                </a:solidFill>
              </a:rPr>
              <a:t>7</a:t>
            </a:r>
            <a:r>
              <a:rPr lang="en-US" sz="2400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57C968-ACAB-2543-3019-A88F04E2276C}"/>
              </a:ext>
            </a:extLst>
          </p:cNvPr>
          <p:cNvSpPr txBox="1"/>
          <p:nvPr/>
        </p:nvSpPr>
        <p:spPr>
          <a:xfrm>
            <a:off x="544610" y="4010390"/>
            <a:ext cx="1607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i-C</a:t>
            </a:r>
            <a:r>
              <a:rPr lang="en-US" sz="2400" baseline="-25000" dirty="0">
                <a:solidFill>
                  <a:schemeClr val="tx2"/>
                </a:solidFill>
              </a:rPr>
              <a:t>4</a:t>
            </a:r>
            <a:r>
              <a:rPr lang="en-US" sz="2400" dirty="0">
                <a:solidFill>
                  <a:schemeClr val="tx2"/>
                </a:solidFill>
              </a:rPr>
              <a:t>H</a:t>
            </a:r>
            <a:r>
              <a:rPr lang="en-US" sz="2400" baseline="-25000" dirty="0">
                <a:solidFill>
                  <a:schemeClr val="tx2"/>
                </a:solidFill>
              </a:rPr>
              <a:t>3</a:t>
            </a:r>
            <a:r>
              <a:rPr lang="en-US" sz="2400" dirty="0">
                <a:solidFill>
                  <a:schemeClr val="tx2"/>
                </a:solidFill>
              </a:rPr>
              <a:t>F</a:t>
            </a:r>
            <a:r>
              <a:rPr lang="en-US" sz="2400" baseline="-25000" dirty="0">
                <a:solidFill>
                  <a:schemeClr val="tx2"/>
                </a:solidFill>
              </a:rPr>
              <a:t>7</a:t>
            </a:r>
            <a:r>
              <a:rPr lang="en-US" sz="2400" dirty="0">
                <a:solidFill>
                  <a:schemeClr val="tx2"/>
                </a:solidFill>
              </a:rPr>
              <a:t>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0771BE-B28B-47D6-D9F8-6453094939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679686" y="5025354"/>
            <a:ext cx="2285014" cy="11181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A2C64D-6F1C-FAD1-3F52-73F0F89B3CAF}"/>
              </a:ext>
            </a:extLst>
          </p:cNvPr>
          <p:cNvSpPr txBox="1"/>
          <p:nvPr/>
        </p:nvSpPr>
        <p:spPr>
          <a:xfrm>
            <a:off x="4008321" y="5509279"/>
            <a:ext cx="1567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C</a:t>
            </a:r>
            <a:r>
              <a:rPr lang="en-US" sz="2400" baseline="-25000" dirty="0">
                <a:solidFill>
                  <a:schemeClr val="tx2"/>
                </a:solidFill>
              </a:rPr>
              <a:t>4</a:t>
            </a:r>
            <a:r>
              <a:rPr lang="en-US" sz="2400" dirty="0">
                <a:solidFill>
                  <a:schemeClr val="tx2"/>
                </a:solidFill>
              </a:rPr>
              <a:t>H</a:t>
            </a:r>
            <a:r>
              <a:rPr lang="en-US" sz="2400" baseline="-25000" dirty="0">
                <a:solidFill>
                  <a:schemeClr val="tx2"/>
                </a:solidFill>
              </a:rPr>
              <a:t>2</a:t>
            </a:r>
            <a:r>
              <a:rPr lang="en-US" sz="2400" dirty="0">
                <a:solidFill>
                  <a:schemeClr val="tx2"/>
                </a:solidFill>
              </a:rPr>
              <a:t>F</a:t>
            </a:r>
            <a:r>
              <a:rPr lang="en-US" sz="2400" baseline="-25000" dirty="0">
                <a:solidFill>
                  <a:schemeClr val="tx2"/>
                </a:solidFill>
              </a:rPr>
              <a:t>7</a:t>
            </a:r>
            <a:r>
              <a:rPr lang="en-US" sz="2400" dirty="0">
                <a:solidFill>
                  <a:schemeClr val="tx2"/>
                </a:solidFill>
              </a:rPr>
              <a:t>OH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8AD73E-043F-4757-55BA-B4D24A1B5C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587966" y="5154775"/>
            <a:ext cx="2285233" cy="11074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A8AC92-A829-A8D5-FD76-C928F4B848B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315" r="4315"/>
          <a:stretch/>
        </p:blipFill>
        <p:spPr>
          <a:xfrm>
            <a:off x="5777471" y="3606450"/>
            <a:ext cx="2089445" cy="1094671"/>
          </a:xfrm>
          <a:prstGeom prst="rect">
            <a:avLst/>
          </a:prstGeom>
        </p:spPr>
      </p:pic>
      <p:cxnSp>
        <p:nvCxnSpPr>
          <p:cNvPr id="14" name="Conector recto 4">
            <a:extLst>
              <a:ext uri="{FF2B5EF4-FFF2-40B4-BE49-F238E27FC236}">
                <a16:creationId xmlns:a16="http://schemas.microsoft.com/office/drawing/2014/main" id="{D656E102-2A88-A2D2-341D-EFFA2BEF166A}"/>
              </a:ext>
            </a:extLst>
          </p:cNvPr>
          <p:cNvCxnSpPr>
            <a:cxnSpLocks/>
          </p:cNvCxnSpPr>
          <p:nvPr/>
        </p:nvCxnSpPr>
        <p:spPr>
          <a:xfrm>
            <a:off x="283823" y="4864721"/>
            <a:ext cx="7210672" cy="0"/>
          </a:xfrm>
          <a:prstGeom prst="line">
            <a:avLst/>
          </a:prstGeom>
          <a:ln w="9525">
            <a:solidFill>
              <a:schemeClr val="accent1">
                <a:alpha val="5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6">
            <a:extLst>
              <a:ext uri="{FF2B5EF4-FFF2-40B4-BE49-F238E27FC236}">
                <a16:creationId xmlns:a16="http://schemas.microsoft.com/office/drawing/2014/main" id="{7E054568-8A24-2230-858C-7A17D50B1546}"/>
              </a:ext>
            </a:extLst>
          </p:cNvPr>
          <p:cNvCxnSpPr/>
          <p:nvPr/>
        </p:nvCxnSpPr>
        <p:spPr>
          <a:xfrm>
            <a:off x="3944076" y="3328350"/>
            <a:ext cx="0" cy="3146611"/>
          </a:xfrm>
          <a:prstGeom prst="line">
            <a:avLst/>
          </a:prstGeom>
          <a:ln w="9525">
            <a:solidFill>
              <a:schemeClr val="accent1">
                <a:alpha val="5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FDEFBFA8-A57D-AB75-22BC-60704DF482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58085" y="3106212"/>
            <a:ext cx="3883115" cy="35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6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F1475-6771-6D03-BD64-03AE0FDD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C1258EC-147D-96DE-E5B0-91A40B0BF425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2599B-AB4F-8467-71E4-85CFEF34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i-C</a:t>
            </a:r>
            <a:r>
              <a:rPr lang="en-US" baseline="-25000" dirty="0"/>
              <a:t>4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F</a:t>
            </a:r>
            <a:r>
              <a:rPr lang="en-US" baseline="-25000" dirty="0"/>
              <a:t>7</a:t>
            </a:r>
            <a:r>
              <a:rPr lang="en-US" dirty="0"/>
              <a:t>O  –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98C2C-11C2-8EA5-D027-1AFD000F21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764" y="1946851"/>
            <a:ext cx="4374769" cy="43747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BDB353-E986-DF98-FF9C-B814FDD2B4F4}"/>
              </a:ext>
            </a:extLst>
          </p:cNvPr>
          <p:cNvSpPr txBox="1"/>
          <p:nvPr/>
        </p:nvSpPr>
        <p:spPr>
          <a:xfrm>
            <a:off x="6765299" y="4590659"/>
            <a:ext cx="4821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C-O bonds break most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C-H bond breaks for every molecule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C-F has the lowest number of bonds broken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6B0D41-4BF6-A392-4506-575621DD13DA}"/>
              </a:ext>
            </a:extLst>
          </p:cNvPr>
          <p:cNvGrpSpPr/>
          <p:nvPr/>
        </p:nvGrpSpPr>
        <p:grpSpPr>
          <a:xfrm>
            <a:off x="7796006" y="1516686"/>
            <a:ext cx="3001041" cy="2829372"/>
            <a:chOff x="7796006" y="1516686"/>
            <a:chExt cx="3001041" cy="28293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F1A197D-80CC-A037-ED4E-CCA5FAFD9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7796006" y="1516686"/>
              <a:ext cx="3001041" cy="2829372"/>
            </a:xfrm>
            <a:prstGeom prst="rect">
              <a:avLst/>
            </a:prstGeom>
            <a:noFill/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ABC572-2B91-72EF-76D6-F924CD79E882}"/>
                </a:ext>
              </a:extLst>
            </p:cNvPr>
            <p:cNvSpPr txBox="1"/>
            <p:nvPr/>
          </p:nvSpPr>
          <p:spPr>
            <a:xfrm>
              <a:off x="8247307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38794A-144B-C662-4CA8-7FF5C1139A28}"/>
                </a:ext>
              </a:extLst>
            </p:cNvPr>
            <p:cNvSpPr txBox="1"/>
            <p:nvPr/>
          </p:nvSpPr>
          <p:spPr>
            <a:xfrm>
              <a:off x="8965640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7F3E61-8994-86F0-5C23-D79AAC481409}"/>
                </a:ext>
              </a:extLst>
            </p:cNvPr>
            <p:cNvSpPr txBox="1"/>
            <p:nvPr/>
          </p:nvSpPr>
          <p:spPr>
            <a:xfrm>
              <a:off x="9505481" y="3469171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D99CC7-9909-BF50-A94C-DBC8277FB0EF}"/>
                </a:ext>
              </a:extLst>
            </p:cNvPr>
            <p:cNvSpPr txBox="1"/>
            <p:nvPr/>
          </p:nvSpPr>
          <p:spPr>
            <a:xfrm>
              <a:off x="9715693" y="19758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106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D4DA0-214E-4495-6B9A-CA70BA359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5D24396-8E57-EBD7-FBF9-3A4CEF0A9B68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35B94E-7BEF-F86F-5C67-7D5047682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n-C</a:t>
            </a:r>
            <a:r>
              <a:rPr lang="en-US" baseline="-25000" dirty="0"/>
              <a:t>4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F</a:t>
            </a:r>
            <a:r>
              <a:rPr lang="en-US" baseline="-25000" dirty="0"/>
              <a:t>7</a:t>
            </a:r>
            <a:r>
              <a:rPr lang="en-US" dirty="0"/>
              <a:t>O   –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0ED04-6B0F-9ED3-E58B-4E34AAD4E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764" y="1946851"/>
            <a:ext cx="4374769" cy="4374769"/>
          </a:xfrm>
          <a:prstGeom prst="rect">
            <a:avLst/>
          </a:prstGeom>
        </p:spPr>
      </p:pic>
      <p:pic>
        <p:nvPicPr>
          <p:cNvPr id="5" name="Picture 19">
            <a:extLst>
              <a:ext uri="{FF2B5EF4-FFF2-40B4-BE49-F238E27FC236}">
                <a16:creationId xmlns:a16="http://schemas.microsoft.com/office/drawing/2014/main" id="{69F4AE41-6CFA-7E95-3AAA-AB368ADA07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5" r="4315"/>
          <a:stretch/>
        </p:blipFill>
        <p:spPr>
          <a:xfrm>
            <a:off x="7529639" y="1945573"/>
            <a:ext cx="3533774" cy="1935166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3E430CBD-845E-D9B0-6B60-07D73369C0E0}"/>
              </a:ext>
            </a:extLst>
          </p:cNvPr>
          <p:cNvSpPr txBox="1"/>
          <p:nvPr/>
        </p:nvSpPr>
        <p:spPr>
          <a:xfrm>
            <a:off x="6927562" y="4663656"/>
            <a:ext cx="4374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C-C bonds break similar to the case of  </a:t>
            </a:r>
            <a:r>
              <a:rPr lang="en-US" dirty="0" err="1"/>
              <a:t>i</a:t>
            </a:r>
            <a:r>
              <a:rPr lang="en-US" dirty="0"/>
              <a:t>-isomer, but other bonds break less frequently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F4AED2-34A6-6B8B-2F99-D6F467B6BE22}"/>
              </a:ext>
            </a:extLst>
          </p:cNvPr>
          <p:cNvSpPr txBox="1"/>
          <p:nvPr/>
        </p:nvSpPr>
        <p:spPr>
          <a:xfrm>
            <a:off x="8197726" y="2728490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5E285B-CD2E-BB86-80C6-10EE3889D278}"/>
              </a:ext>
            </a:extLst>
          </p:cNvPr>
          <p:cNvSpPr txBox="1"/>
          <p:nvPr/>
        </p:nvSpPr>
        <p:spPr>
          <a:xfrm>
            <a:off x="8694523" y="2585182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6C44C5-660C-6C99-6045-6185AAEA6728}"/>
              </a:ext>
            </a:extLst>
          </p:cNvPr>
          <p:cNvSpPr txBox="1"/>
          <p:nvPr/>
        </p:nvSpPr>
        <p:spPr>
          <a:xfrm>
            <a:off x="9220420" y="2728490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207CEA-100E-4EBF-149E-87F447F2A2F0}"/>
              </a:ext>
            </a:extLst>
          </p:cNvPr>
          <p:cNvSpPr txBox="1"/>
          <p:nvPr/>
        </p:nvSpPr>
        <p:spPr>
          <a:xfrm>
            <a:off x="10321711" y="3244334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51308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6E02F-0434-9882-47DF-C2A8023A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0EBF85F-9103-F411-DD0C-783130DE87C0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09ACC8-3955-D480-0F60-350A7106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 vs </a:t>
            </a:r>
            <a:r>
              <a:rPr lang="en-US" dirty="0" err="1"/>
              <a:t>i</a:t>
            </a:r>
            <a:r>
              <a:rPr lang="en-US" dirty="0"/>
              <a:t>-isomer – C-C 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0B0B92E-40B2-8518-A107-1CF3EF9481F2}"/>
              </a:ext>
            </a:extLst>
          </p:cNvPr>
          <p:cNvGrpSpPr/>
          <p:nvPr/>
        </p:nvGrpSpPr>
        <p:grpSpPr>
          <a:xfrm>
            <a:off x="4001632" y="4135318"/>
            <a:ext cx="2789470" cy="2416195"/>
            <a:chOff x="7796006" y="1516686"/>
            <a:chExt cx="3001041" cy="282937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A6C10EE-8773-03A8-C623-DDDCEAF5E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7796006" y="1516686"/>
              <a:ext cx="3001041" cy="2829372"/>
            </a:xfrm>
            <a:prstGeom prst="rect">
              <a:avLst/>
            </a:prstGeom>
            <a:noFill/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D622D4-8C4C-B383-9860-99EA97EFBBA2}"/>
                </a:ext>
              </a:extLst>
            </p:cNvPr>
            <p:cNvSpPr txBox="1"/>
            <p:nvPr/>
          </p:nvSpPr>
          <p:spPr>
            <a:xfrm>
              <a:off x="8247307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4C5D4AE-3A31-61FC-7318-0DAF35BFA894}"/>
                </a:ext>
              </a:extLst>
            </p:cNvPr>
            <p:cNvSpPr txBox="1"/>
            <p:nvPr/>
          </p:nvSpPr>
          <p:spPr>
            <a:xfrm>
              <a:off x="8965640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C0A569-EB9F-9E45-6313-199000970798}"/>
                </a:ext>
              </a:extLst>
            </p:cNvPr>
            <p:cNvSpPr txBox="1"/>
            <p:nvPr/>
          </p:nvSpPr>
          <p:spPr>
            <a:xfrm>
              <a:off x="9505481" y="3469171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D61372-87B4-E767-8723-EA85A3FD1C3D}"/>
                </a:ext>
              </a:extLst>
            </p:cNvPr>
            <p:cNvSpPr txBox="1"/>
            <p:nvPr/>
          </p:nvSpPr>
          <p:spPr>
            <a:xfrm>
              <a:off x="9715693" y="19758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4</a:t>
              </a:r>
            </a:p>
          </p:txBody>
        </p:sp>
      </p:grp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8CFC8170-6CF7-B765-0C48-74B0D2F2B16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824007" y="1407721"/>
            <a:ext cx="2613600" cy="2592000"/>
          </a:xfr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3D5E9AFA-7501-8078-32E0-658C196411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9909" y="4224965"/>
            <a:ext cx="2615018" cy="238917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DF03BBB-A120-3A7A-F583-B390BA02336F}"/>
              </a:ext>
            </a:extLst>
          </p:cNvPr>
          <p:cNvGrpSpPr/>
          <p:nvPr/>
        </p:nvGrpSpPr>
        <p:grpSpPr>
          <a:xfrm>
            <a:off x="3952971" y="1927493"/>
            <a:ext cx="2886793" cy="1575733"/>
            <a:chOff x="4741484" y="1691080"/>
            <a:chExt cx="3533774" cy="193516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7201679-A958-18D2-A970-A21104225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315" r="4315"/>
            <a:stretch/>
          </p:blipFill>
          <p:spPr>
            <a:xfrm>
              <a:off x="4741484" y="1691080"/>
              <a:ext cx="3533774" cy="1935166"/>
            </a:xfrm>
            <a:prstGeom prst="rect">
              <a:avLst/>
            </a:prstGeom>
          </p:spPr>
        </p:pic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C9A96466-226B-9670-C7CE-5192352EFB12}"/>
                </a:ext>
              </a:extLst>
            </p:cNvPr>
            <p:cNvSpPr txBox="1"/>
            <p:nvPr/>
          </p:nvSpPr>
          <p:spPr>
            <a:xfrm>
              <a:off x="5409571" y="247399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1</a:t>
              </a:r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135DE0F2-69A8-8EB0-0B0D-C955E0826B1B}"/>
                </a:ext>
              </a:extLst>
            </p:cNvPr>
            <p:cNvSpPr txBox="1"/>
            <p:nvPr/>
          </p:nvSpPr>
          <p:spPr>
            <a:xfrm>
              <a:off x="5906368" y="2330688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2</a:t>
              </a:r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89F54F90-38B9-087B-6F57-F35E99205CAE}"/>
                </a:ext>
              </a:extLst>
            </p:cNvPr>
            <p:cNvSpPr txBox="1"/>
            <p:nvPr/>
          </p:nvSpPr>
          <p:spPr>
            <a:xfrm>
              <a:off x="6432265" y="247399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3</a:t>
              </a: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3E0AF7B7-6290-1825-8D58-89940655FC86}"/>
                </a:ext>
              </a:extLst>
            </p:cNvPr>
            <p:cNvSpPr txBox="1"/>
            <p:nvPr/>
          </p:nvSpPr>
          <p:spPr>
            <a:xfrm>
              <a:off x="7533556" y="2989840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4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F37323-B096-9B38-6AAA-0237FA3B34DD}"/>
              </a:ext>
            </a:extLst>
          </p:cNvPr>
          <p:cNvSpPr txBox="1"/>
          <p:nvPr/>
        </p:nvSpPr>
        <p:spPr>
          <a:xfrm>
            <a:off x="7123078" y="2481093"/>
            <a:ext cx="47727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C#2-C#3 bonds in the n-isomer breaks much more often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can be explained by the proximity to the oxygen atom, which is an </a:t>
            </a:r>
            <a:r>
              <a:rPr lang="en-GB" dirty="0" err="1"/>
              <a:t>electrophore</a:t>
            </a:r>
            <a:r>
              <a:rPr lang="en-GB" dirty="0"/>
              <a:t> in this molecule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C-C bonds in the </a:t>
            </a:r>
            <a:r>
              <a:rPr lang="en-GB" dirty="0" err="1"/>
              <a:t>i</a:t>
            </a:r>
            <a:r>
              <a:rPr lang="en-GB" dirty="0"/>
              <a:t>-isomer breaks with the same rate, as to be expected from a symmetrical molecule.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7D01A0-2BAB-4ACF-7F67-1BDF88C4BBED}"/>
              </a:ext>
            </a:extLst>
          </p:cNvPr>
          <p:cNvCxnSpPr/>
          <p:nvPr/>
        </p:nvCxnSpPr>
        <p:spPr>
          <a:xfrm>
            <a:off x="5024987" y="2371271"/>
            <a:ext cx="436880" cy="433436"/>
          </a:xfrm>
          <a:prstGeom prst="line">
            <a:avLst/>
          </a:prstGeom>
          <a:ln w="53975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63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C33FE-8EF6-CBA9-AC9E-4A0C562F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7253E8B-5107-FD9F-A239-1EBD441C1908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BAEAE-15CA-62D7-2CD1-2739A906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 vs </a:t>
            </a:r>
            <a:r>
              <a:rPr lang="en-US" dirty="0" err="1"/>
              <a:t>i</a:t>
            </a:r>
            <a:r>
              <a:rPr lang="en-US" dirty="0"/>
              <a:t>-isomer – C-F  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93A5A056-9D76-13E2-4AF2-0A6E7B97F07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766753" y="1397976"/>
            <a:ext cx="2613600" cy="2634764"/>
          </a:xfr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321AF7C9-0D4B-0FC3-AB33-08C99F0C28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704" y="4278500"/>
            <a:ext cx="2624649" cy="228598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7118F82-4FF7-B5A1-E233-FCDC1A3B193C}"/>
              </a:ext>
            </a:extLst>
          </p:cNvPr>
          <p:cNvGrpSpPr/>
          <p:nvPr/>
        </p:nvGrpSpPr>
        <p:grpSpPr>
          <a:xfrm>
            <a:off x="3783918" y="4135318"/>
            <a:ext cx="2789470" cy="2416195"/>
            <a:chOff x="7796006" y="1516686"/>
            <a:chExt cx="3001041" cy="282937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0582757-3AD1-D47F-B8BA-65687DFF9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7796006" y="1516686"/>
              <a:ext cx="3001041" cy="2829372"/>
            </a:xfrm>
            <a:prstGeom prst="rect">
              <a:avLst/>
            </a:prstGeom>
            <a:noFill/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22DF0F-8F0B-A5E4-31D5-782F2990E72E}"/>
                </a:ext>
              </a:extLst>
            </p:cNvPr>
            <p:cNvSpPr txBox="1"/>
            <p:nvPr/>
          </p:nvSpPr>
          <p:spPr>
            <a:xfrm>
              <a:off x="8247307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62A450-5F1C-D659-F434-8FBF92BC8990}"/>
                </a:ext>
              </a:extLst>
            </p:cNvPr>
            <p:cNvSpPr txBox="1"/>
            <p:nvPr/>
          </p:nvSpPr>
          <p:spPr>
            <a:xfrm>
              <a:off x="8965640" y="3192445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05B9A8-FE8A-9A49-DF93-AF255EA32EA4}"/>
                </a:ext>
              </a:extLst>
            </p:cNvPr>
            <p:cNvSpPr txBox="1"/>
            <p:nvPr/>
          </p:nvSpPr>
          <p:spPr>
            <a:xfrm>
              <a:off x="9505481" y="3469171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D20FFE3-3EF2-EF13-B626-6F904D34C3DB}"/>
                </a:ext>
              </a:extLst>
            </p:cNvPr>
            <p:cNvSpPr txBox="1"/>
            <p:nvPr/>
          </p:nvSpPr>
          <p:spPr>
            <a:xfrm>
              <a:off x="9715693" y="19758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4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2B8FDA-7E46-F0A1-41BF-CCEB273D612F}"/>
              </a:ext>
            </a:extLst>
          </p:cNvPr>
          <p:cNvGrpSpPr/>
          <p:nvPr/>
        </p:nvGrpSpPr>
        <p:grpSpPr>
          <a:xfrm>
            <a:off x="3517547" y="1927493"/>
            <a:ext cx="2886793" cy="1575733"/>
            <a:chOff x="4741484" y="1691080"/>
            <a:chExt cx="3533774" cy="193516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FFBBB9F-EF07-A348-E1D5-8B77986BA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315" r="4315"/>
            <a:stretch/>
          </p:blipFill>
          <p:spPr>
            <a:xfrm>
              <a:off x="4741484" y="1691080"/>
              <a:ext cx="3533774" cy="1935166"/>
            </a:xfrm>
            <a:prstGeom prst="rect">
              <a:avLst/>
            </a:prstGeom>
          </p:spPr>
        </p:pic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758A576B-E2B8-09C6-1374-43F24F62FB3B}"/>
                </a:ext>
              </a:extLst>
            </p:cNvPr>
            <p:cNvSpPr txBox="1"/>
            <p:nvPr/>
          </p:nvSpPr>
          <p:spPr>
            <a:xfrm>
              <a:off x="5409571" y="247399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1</a:t>
              </a:r>
            </a:p>
          </p:txBody>
        </p:sp>
        <p:sp>
          <p:nvSpPr>
            <p:cNvPr id="24" name="TextBox 4">
              <a:extLst>
                <a:ext uri="{FF2B5EF4-FFF2-40B4-BE49-F238E27FC236}">
                  <a16:creationId xmlns:a16="http://schemas.microsoft.com/office/drawing/2014/main" id="{8A533237-E46C-4FBE-14D6-D7053C113EF7}"/>
                </a:ext>
              </a:extLst>
            </p:cNvPr>
            <p:cNvSpPr txBox="1"/>
            <p:nvPr/>
          </p:nvSpPr>
          <p:spPr>
            <a:xfrm>
              <a:off x="5906368" y="2330688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2</a:t>
              </a: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EC68873A-CE9D-2FF9-5060-A26956AC3B44}"/>
                </a:ext>
              </a:extLst>
            </p:cNvPr>
            <p:cNvSpPr txBox="1"/>
            <p:nvPr/>
          </p:nvSpPr>
          <p:spPr>
            <a:xfrm>
              <a:off x="6432265" y="247399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3</a:t>
              </a:r>
            </a:p>
          </p:txBody>
        </p:sp>
        <p:sp>
          <p:nvSpPr>
            <p:cNvPr id="26" name="TextBox 6">
              <a:extLst>
                <a:ext uri="{FF2B5EF4-FFF2-40B4-BE49-F238E27FC236}">
                  <a16:creationId xmlns:a16="http://schemas.microsoft.com/office/drawing/2014/main" id="{08504F85-0010-0159-30BA-57B71C045CC7}"/>
                </a:ext>
              </a:extLst>
            </p:cNvPr>
            <p:cNvSpPr txBox="1"/>
            <p:nvPr/>
          </p:nvSpPr>
          <p:spPr>
            <a:xfrm>
              <a:off x="7533556" y="2989840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/>
                <a:t>4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A17E87A-B6DC-13BE-1529-C981F49CEB2E}"/>
              </a:ext>
            </a:extLst>
          </p:cNvPr>
          <p:cNvSpPr txBox="1"/>
          <p:nvPr/>
        </p:nvSpPr>
        <p:spPr>
          <a:xfrm>
            <a:off x="6807905" y="2517691"/>
            <a:ext cx="5756903" cy="35086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breaking rate of C-F bond in n-isomer greatly dependent on the proximity to the oxygen atom.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 </a:t>
            </a:r>
            <a:r>
              <a:rPr lang="en-GB" dirty="0" err="1"/>
              <a:t>i</a:t>
            </a:r>
            <a:r>
              <a:rPr lang="en-GB" dirty="0"/>
              <a:t>-isomer, the C#2-F bond  breaking rate is the highest.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/>
              <a:t>Oxygen atom is an </a:t>
            </a:r>
            <a:r>
              <a:rPr lang="en-GB" sz="2400" dirty="0" err="1"/>
              <a:t>electrophore</a:t>
            </a:r>
            <a:r>
              <a:rPr lang="en-GB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638ADF4-349C-9715-E508-36CB4A75490B}"/>
              </a:ext>
            </a:extLst>
          </p:cNvPr>
          <p:cNvCxnSpPr>
            <a:cxnSpLocks/>
          </p:cNvCxnSpPr>
          <p:nvPr/>
        </p:nvCxnSpPr>
        <p:spPr>
          <a:xfrm>
            <a:off x="4857213" y="2179521"/>
            <a:ext cx="504294" cy="301802"/>
          </a:xfrm>
          <a:prstGeom prst="line">
            <a:avLst/>
          </a:prstGeom>
          <a:ln w="53975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D8EB73-1AAD-EE42-9F47-35BADA4F4F29}"/>
              </a:ext>
            </a:extLst>
          </p:cNvPr>
          <p:cNvCxnSpPr>
            <a:cxnSpLocks/>
          </p:cNvCxnSpPr>
          <p:nvPr/>
        </p:nvCxnSpPr>
        <p:spPr>
          <a:xfrm flipV="1">
            <a:off x="4594187" y="5163015"/>
            <a:ext cx="435013" cy="403349"/>
          </a:xfrm>
          <a:prstGeom prst="line">
            <a:avLst/>
          </a:prstGeom>
          <a:ln w="539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9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2A958-D627-C36F-6C7E-334C83502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5D17ED9-DE35-F92F-F51E-52FB778B7243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13D6D4-0BAD-0D0F-10AF-1E67EF7BF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PPVE –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BF763B-D137-6458-08EF-68F29BDD56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92769" y="1947562"/>
            <a:ext cx="4375368" cy="4375368"/>
          </a:xfrm>
          <a:prstGeom prst="rect">
            <a:avLst/>
          </a:prstGeom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D590FBF9-9B9B-3B11-1DDF-63A7807100A9}"/>
              </a:ext>
            </a:extLst>
          </p:cNvPr>
          <p:cNvSpPr txBox="1"/>
          <p:nvPr/>
        </p:nvSpPr>
        <p:spPr>
          <a:xfrm>
            <a:off x="6940673" y="4952560"/>
            <a:ext cx="4591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C=C &amp; C-O bonds break the most, suggesting location of localization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91A24B-1AC0-A0A8-17F2-22902B17D77A}"/>
              </a:ext>
            </a:extLst>
          </p:cNvPr>
          <p:cNvGrpSpPr/>
          <p:nvPr/>
        </p:nvGrpSpPr>
        <p:grpSpPr>
          <a:xfrm>
            <a:off x="7317716" y="1944214"/>
            <a:ext cx="3867186" cy="1957794"/>
            <a:chOff x="7525718" y="1950040"/>
            <a:chExt cx="3867186" cy="1957794"/>
          </a:xfrm>
        </p:grpSpPr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14C9B095-63F5-35DB-B82B-553976208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7525718" y="1950040"/>
              <a:ext cx="3864900" cy="195779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0C8139-BE51-ECA5-62DE-B2D019779B35}"/>
                </a:ext>
              </a:extLst>
            </p:cNvPr>
            <p:cNvSpPr txBox="1"/>
            <p:nvPr/>
          </p:nvSpPr>
          <p:spPr>
            <a:xfrm>
              <a:off x="7766043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140E5D-3AA6-70AC-1E26-8F0ADD7C9418}"/>
                </a:ext>
              </a:extLst>
            </p:cNvPr>
            <p:cNvSpPr txBox="1"/>
            <p:nvPr/>
          </p:nvSpPr>
          <p:spPr>
            <a:xfrm>
              <a:off x="8484376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E4ED398-BC3F-7442-53B2-79AD8BBD9AD4}"/>
                </a:ext>
              </a:extLst>
            </p:cNvPr>
            <p:cNvSpPr txBox="1"/>
            <p:nvPr/>
          </p:nvSpPr>
          <p:spPr>
            <a:xfrm>
              <a:off x="9024217" y="2641838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38652B-CA86-1183-D274-850C027BFDB9}"/>
                </a:ext>
              </a:extLst>
            </p:cNvPr>
            <p:cNvSpPr txBox="1"/>
            <p:nvPr/>
          </p:nvSpPr>
          <p:spPr>
            <a:xfrm>
              <a:off x="10199517" y="22725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71503B-2149-51F8-4669-67766329A4E7}"/>
                </a:ext>
              </a:extLst>
            </p:cNvPr>
            <p:cNvSpPr txBox="1"/>
            <p:nvPr/>
          </p:nvSpPr>
          <p:spPr>
            <a:xfrm>
              <a:off x="10972480" y="245717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5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ADE861B-87BA-640F-E6EB-A04AFCACEB4C}"/>
              </a:ext>
            </a:extLst>
          </p:cNvPr>
          <p:cNvCxnSpPr>
            <a:cxnSpLocks/>
          </p:cNvCxnSpPr>
          <p:nvPr/>
        </p:nvCxnSpPr>
        <p:spPr>
          <a:xfrm>
            <a:off x="10526751" y="2266680"/>
            <a:ext cx="0" cy="728086"/>
          </a:xfrm>
          <a:prstGeom prst="line">
            <a:avLst/>
          </a:prstGeom>
          <a:ln w="53975">
            <a:solidFill>
              <a:srgbClr val="00B0F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CF0B47-3508-EE03-D03E-1E0648936686}"/>
              </a:ext>
            </a:extLst>
          </p:cNvPr>
          <p:cNvCxnSpPr>
            <a:cxnSpLocks/>
          </p:cNvCxnSpPr>
          <p:nvPr/>
        </p:nvCxnSpPr>
        <p:spPr>
          <a:xfrm flipH="1">
            <a:off x="9723862" y="2210925"/>
            <a:ext cx="368013" cy="553998"/>
          </a:xfrm>
          <a:prstGeom prst="line">
            <a:avLst/>
          </a:prstGeom>
          <a:ln w="5397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C0B57-87A4-B05E-BDE3-03D60FED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1B64C-C4BA-0815-A70F-AE81F549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PPVE – C-F Bonds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8D10FA-44AA-A400-7F0C-8863FA41645E}"/>
              </a:ext>
            </a:extLst>
          </p:cNvPr>
          <p:cNvSpPr txBox="1"/>
          <p:nvPr/>
        </p:nvSpPr>
        <p:spPr>
          <a:xfrm>
            <a:off x="6731043" y="4684422"/>
            <a:ext cx="503824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Over 50% of all C-F bonds broken come from just one single C-F bond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effect of proximity to multiple 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electrophores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is cumulative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729AF1-875C-43DD-166D-F880B8DCF4A3}"/>
              </a:ext>
            </a:extLst>
          </p:cNvPr>
          <p:cNvGrpSpPr/>
          <p:nvPr/>
        </p:nvGrpSpPr>
        <p:grpSpPr>
          <a:xfrm>
            <a:off x="7317716" y="2495757"/>
            <a:ext cx="3867186" cy="1957794"/>
            <a:chOff x="7525718" y="1950040"/>
            <a:chExt cx="3867186" cy="1957794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CD84E744-B388-E769-7B88-A1B3CFBFE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7525718" y="1950040"/>
              <a:ext cx="3864900" cy="195779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898214-3569-6E45-E16A-603D0B805F1A}"/>
                </a:ext>
              </a:extLst>
            </p:cNvPr>
            <p:cNvSpPr txBox="1"/>
            <p:nvPr/>
          </p:nvSpPr>
          <p:spPr>
            <a:xfrm>
              <a:off x="7766043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CE2D6B-2464-D0B6-9FBC-78835BCAA059}"/>
                </a:ext>
              </a:extLst>
            </p:cNvPr>
            <p:cNvSpPr txBox="1"/>
            <p:nvPr/>
          </p:nvSpPr>
          <p:spPr>
            <a:xfrm>
              <a:off x="8484376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4C133E-765B-90F6-5628-05F1D28BD30C}"/>
                </a:ext>
              </a:extLst>
            </p:cNvPr>
            <p:cNvSpPr txBox="1"/>
            <p:nvPr/>
          </p:nvSpPr>
          <p:spPr>
            <a:xfrm>
              <a:off x="9024217" y="2641838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D073BF-497F-911A-89CA-5650B6B34A29}"/>
                </a:ext>
              </a:extLst>
            </p:cNvPr>
            <p:cNvSpPr txBox="1"/>
            <p:nvPr/>
          </p:nvSpPr>
          <p:spPr>
            <a:xfrm>
              <a:off x="10199517" y="22725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FD773D-E387-F3C4-384C-F5BD6C2BA6C5}"/>
                </a:ext>
              </a:extLst>
            </p:cNvPr>
            <p:cNvSpPr txBox="1"/>
            <p:nvPr/>
          </p:nvSpPr>
          <p:spPr>
            <a:xfrm>
              <a:off x="10972480" y="245717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A7BE8A0-1F59-6F99-E045-4283C555CA53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/>
        </p:blipFill>
        <p:spPr>
          <a:xfrm>
            <a:off x="945888" y="2437882"/>
            <a:ext cx="4493976" cy="40880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17B21B-5F5C-17F7-4C38-0A7F0059214E}"/>
              </a:ext>
            </a:extLst>
          </p:cNvPr>
          <p:cNvSpPr txBox="1"/>
          <p:nvPr/>
        </p:nvSpPr>
        <p:spPr>
          <a:xfrm>
            <a:off x="838200" y="1454237"/>
            <a:ext cx="10221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PPVE molecule has two </a:t>
            </a:r>
            <a:r>
              <a:rPr kumimoji="0" lang="en-GB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electrophores</a:t>
            </a: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– a double bond and an oxygen atom.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4B33FA9-56B2-53F2-C678-350584335C6B}"/>
              </a:ext>
            </a:extLst>
          </p:cNvPr>
          <p:cNvCxnSpPr>
            <a:cxnSpLocks/>
          </p:cNvCxnSpPr>
          <p:nvPr/>
        </p:nvCxnSpPr>
        <p:spPr>
          <a:xfrm>
            <a:off x="9735015" y="3372221"/>
            <a:ext cx="524107" cy="184666"/>
          </a:xfrm>
          <a:prstGeom prst="line">
            <a:avLst/>
          </a:prstGeom>
          <a:ln w="53975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77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53182-A064-7D27-3231-EFBD18C23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B8464B9-E008-4DC0-9535-9A4FF78C6E7D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10BCBD-C141-51CF-F8F1-A1847ECD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PPVE – Low C#3-F Count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68C1B7-E88E-25EB-7344-504C3CA6DE3C}"/>
              </a:ext>
            </a:extLst>
          </p:cNvPr>
          <p:cNvSpPr txBox="1"/>
          <p:nvPr/>
        </p:nvSpPr>
        <p:spPr>
          <a:xfrm>
            <a:off x="5888682" y="3665025"/>
            <a:ext cx="59730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C#3-O quickly breaks in 66% of the molecules due to the presence of the double bond.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C#2-C#3 breaks in 40.5% of molecules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Both of these factors combined limit the breaking of the C#3-F bonds, despite proximity to the oxygen atom.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4EF497-66E0-A730-CE98-D9496B3720C4}"/>
              </a:ext>
            </a:extLst>
          </p:cNvPr>
          <p:cNvGrpSpPr/>
          <p:nvPr/>
        </p:nvGrpSpPr>
        <p:grpSpPr>
          <a:xfrm>
            <a:off x="6521114" y="1627306"/>
            <a:ext cx="3867186" cy="1957794"/>
            <a:chOff x="7525718" y="1950040"/>
            <a:chExt cx="3867186" cy="1957794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3916992A-E822-B555-A256-50EAA5F29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7525718" y="1950040"/>
              <a:ext cx="3864900" cy="195779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04F735-FF35-6025-A278-CDD5C6FCAD80}"/>
                </a:ext>
              </a:extLst>
            </p:cNvPr>
            <p:cNvSpPr txBox="1"/>
            <p:nvPr/>
          </p:nvSpPr>
          <p:spPr>
            <a:xfrm>
              <a:off x="7766043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3BF47F-7790-8370-1898-A4F7B68CD436}"/>
                </a:ext>
              </a:extLst>
            </p:cNvPr>
            <p:cNvSpPr txBox="1"/>
            <p:nvPr/>
          </p:nvSpPr>
          <p:spPr>
            <a:xfrm>
              <a:off x="8484376" y="300059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332905-C235-858A-4EE9-826D4E3CA9AD}"/>
                </a:ext>
              </a:extLst>
            </p:cNvPr>
            <p:cNvSpPr txBox="1"/>
            <p:nvPr/>
          </p:nvSpPr>
          <p:spPr>
            <a:xfrm>
              <a:off x="9024217" y="2641838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6B85C4D-8B2A-9425-0C38-7FBB353AAB76}"/>
                </a:ext>
              </a:extLst>
            </p:cNvPr>
            <p:cNvSpPr txBox="1"/>
            <p:nvPr/>
          </p:nvSpPr>
          <p:spPr>
            <a:xfrm>
              <a:off x="10199517" y="2272506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78C2AE-6ED7-AC4E-4C36-F544E768D7BC}"/>
                </a:ext>
              </a:extLst>
            </p:cNvPr>
            <p:cNvSpPr txBox="1"/>
            <p:nvPr/>
          </p:nvSpPr>
          <p:spPr>
            <a:xfrm>
              <a:off x="10972480" y="2457172"/>
              <a:ext cx="420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5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93D4605-C9CB-62D6-3DD3-F2645CDB3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80" y="1729853"/>
            <a:ext cx="4908228" cy="490822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8263D0-560E-C1F4-77E7-70F6CAF67393}"/>
              </a:ext>
            </a:extLst>
          </p:cNvPr>
          <p:cNvCxnSpPr>
            <a:cxnSpLocks/>
          </p:cNvCxnSpPr>
          <p:nvPr/>
        </p:nvCxnSpPr>
        <p:spPr>
          <a:xfrm>
            <a:off x="7861609" y="2123766"/>
            <a:ext cx="202608" cy="708644"/>
          </a:xfrm>
          <a:prstGeom prst="line">
            <a:avLst/>
          </a:prstGeom>
          <a:ln w="53975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6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A00EF-5C59-BE75-D344-755B721D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A82B2FC-FD44-5FC5-6B96-DA52232D9F62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BD942-2837-C4EC-08ED-492A0BCD3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baseline="-25000" dirty="0"/>
              <a:t>4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F</a:t>
            </a:r>
            <a:r>
              <a:rPr lang="en-US" baseline="-25000" dirty="0"/>
              <a:t>7</a:t>
            </a:r>
            <a:r>
              <a:rPr lang="en-US" dirty="0"/>
              <a:t>OH – Overview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ADC2E6-3199-CB75-D4E3-7B25413BD0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25903" y="1940631"/>
            <a:ext cx="3864529" cy="1976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B1480E-76A2-BD1E-DB11-C908F564A852}"/>
              </a:ext>
            </a:extLst>
          </p:cNvPr>
          <p:cNvSpPr txBox="1"/>
          <p:nvPr/>
        </p:nvSpPr>
        <p:spPr>
          <a:xfrm>
            <a:off x="6804837" y="4134085"/>
            <a:ext cx="4591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O-H bond breaks almost immediately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Probably this prevents C-O bond breaking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26F6D9-4D0A-E2BC-DAB2-CFB43F5A08F1}"/>
              </a:ext>
            </a:extLst>
          </p:cNvPr>
          <p:cNvSpPr txBox="1"/>
          <p:nvPr/>
        </p:nvSpPr>
        <p:spPr>
          <a:xfrm>
            <a:off x="8037095" y="2744271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FABD36-9867-20E4-CA22-DDEF35777596}"/>
              </a:ext>
            </a:extLst>
          </p:cNvPr>
          <p:cNvSpPr txBox="1"/>
          <p:nvPr/>
        </p:nvSpPr>
        <p:spPr>
          <a:xfrm>
            <a:off x="8645043" y="2928937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FBCD98-61E8-E4ED-4B85-2C925C1BD4B9}"/>
              </a:ext>
            </a:extLst>
          </p:cNvPr>
          <p:cNvSpPr txBox="1"/>
          <p:nvPr/>
        </p:nvSpPr>
        <p:spPr>
          <a:xfrm>
            <a:off x="9286236" y="2744271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39CEA-429C-F38A-7EB2-51FD27C1913D}"/>
              </a:ext>
            </a:extLst>
          </p:cNvPr>
          <p:cNvSpPr txBox="1"/>
          <p:nvPr/>
        </p:nvSpPr>
        <p:spPr>
          <a:xfrm>
            <a:off x="9927429" y="2744271"/>
            <a:ext cx="420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4</a:t>
            </a:r>
          </a:p>
        </p:txBody>
      </p:sp>
      <p:pic>
        <p:nvPicPr>
          <p:cNvPr id="11" name="Picture 10" descr="A graph of a dissociation yield&#10;&#10;AI-generated content may be incorrect.">
            <a:extLst>
              <a:ext uri="{FF2B5EF4-FFF2-40B4-BE49-F238E27FC236}">
                <a16:creationId xmlns:a16="http://schemas.microsoft.com/office/drawing/2014/main" id="{6FE09DF6-DB87-A1AE-ADEE-96C6584C0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1" y="1946701"/>
            <a:ext cx="4802655" cy="437476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1FE440-09D8-06AB-7DF0-CBB37E83915F}"/>
              </a:ext>
            </a:extLst>
          </p:cNvPr>
          <p:cNvCxnSpPr>
            <a:cxnSpLocks/>
          </p:cNvCxnSpPr>
          <p:nvPr/>
        </p:nvCxnSpPr>
        <p:spPr>
          <a:xfrm>
            <a:off x="10805528" y="2692474"/>
            <a:ext cx="202608" cy="708644"/>
          </a:xfrm>
          <a:prstGeom prst="line">
            <a:avLst/>
          </a:prstGeom>
          <a:ln w="5397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11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F715-ECB7-7347-13AE-052C9221E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E9C24D7-93BA-F144-9F8B-43F1DBB0A85F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C7ECD-163D-9139-BEED-302FBA17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DD3176-D5C6-5DA3-AEDC-1577A00711BE}"/>
              </a:ext>
            </a:extLst>
          </p:cNvPr>
          <p:cNvSpPr txBox="1"/>
          <p:nvPr/>
        </p:nvSpPr>
        <p:spPr>
          <a:xfrm>
            <a:off x="9080" y="6465588"/>
            <a:ext cx="11996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0" u="none" strike="noStrike" dirty="0" err="1">
                <a:effectLst/>
                <a:latin typeface="Roboto" panose="02000000000000000000" pitchFamily="2" charset="0"/>
              </a:rPr>
              <a:t>Y.Kim</a:t>
            </a:r>
            <a:r>
              <a:rPr lang="en-GB" sz="160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GB" sz="1600" i="1" u="none" strike="noStrike" dirty="0">
                <a:effectLst/>
                <a:latin typeface="Roboto" panose="02000000000000000000" pitchFamily="2" charset="0"/>
              </a:rPr>
              <a:t>et al</a:t>
            </a:r>
            <a:r>
              <a:rPr lang="en-GB" sz="1600" i="0" u="none" strike="noStrike" dirty="0">
                <a:effectLst/>
                <a:latin typeface="Roboto" panose="02000000000000000000" pitchFamily="2" charset="0"/>
              </a:rPr>
              <a:t>, </a:t>
            </a:r>
            <a:r>
              <a:rPr lang="en-GB" sz="1600" i="1" u="none" strike="noStrike" dirty="0">
                <a:solidFill>
                  <a:srgbClr val="151515"/>
                </a:solidFill>
                <a:effectLst/>
                <a:latin typeface="Roboto" panose="02000000000000000000" pitchFamily="2" charset="0"/>
              </a:rPr>
              <a:t>ACS Sustainable Chemistry &amp; Engineering,</a:t>
            </a:r>
            <a:r>
              <a:rPr lang="en-GB" dirty="0"/>
              <a:t> </a:t>
            </a:r>
            <a:r>
              <a:rPr lang="en-GB" sz="1600" dirty="0"/>
              <a:t>2022</a:t>
            </a:r>
            <a:r>
              <a:rPr lang="en-GB" dirty="0"/>
              <a:t>, </a:t>
            </a:r>
            <a:r>
              <a:rPr lang="en-GB" sz="1600" dirty="0"/>
              <a:t>10, 32, 10537–10546</a:t>
            </a:r>
            <a:r>
              <a:rPr lang="en-GB" dirty="0"/>
              <a:t>.</a:t>
            </a:r>
            <a:r>
              <a:rPr lang="en-GB" sz="1600" i="1" u="none" strike="noStrike" dirty="0">
                <a:solidFill>
                  <a:srgbClr val="151515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GB" sz="1600" dirty="0">
                <a:hlinkClick r:id="rId3" tooltip="DOI UR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https://doi.org/10.1021/acssuschemeng.2c01705</a:t>
            </a:r>
            <a:endParaRPr lang="en-GB" sz="1600" dirty="0"/>
          </a:p>
        </p:txBody>
      </p:sp>
      <p:pic>
        <p:nvPicPr>
          <p:cNvPr id="8" name="Picture 7" descr="A diagram of a graph&#10;&#10;Description automatically generated">
            <a:extLst>
              <a:ext uri="{FF2B5EF4-FFF2-40B4-BE49-F238E27FC236}">
                <a16:creationId xmlns:a16="http://schemas.microsoft.com/office/drawing/2014/main" id="{FAA0DE47-287D-B58B-0669-F8A221124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08" y="3034623"/>
            <a:ext cx="5054600" cy="3378200"/>
          </a:xfrm>
          <a:prstGeom prst="rect">
            <a:avLst/>
          </a:prstGeom>
        </p:spPr>
      </p:pic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E3D29477-BDB9-EF85-8A02-7092E7E84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094" y="3081682"/>
            <a:ext cx="5080000" cy="330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1B6EED-4C72-E4ED-A494-BBD41670BD17}"/>
              </a:ext>
            </a:extLst>
          </p:cNvPr>
          <p:cNvSpPr txBox="1"/>
          <p:nvPr/>
        </p:nvSpPr>
        <p:spPr>
          <a:xfrm>
            <a:off x="693174" y="1332821"/>
            <a:ext cx="10515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T</a:t>
            </a:r>
            <a:r>
              <a:rPr lang="en-GB" dirty="0">
                <a:solidFill>
                  <a:srgbClr val="000000"/>
                </a:solidFill>
                <a:effectLst/>
                <a:latin typeface="Helvetica" pitchFamily="2" charset="0"/>
              </a:rPr>
              <a:t>he molecules that we simulated were investigated experimentally to test whether they would be viable replacements for the C4F8 plasma precursor</a:t>
            </a:r>
            <a:r>
              <a:rPr lang="en-GB" dirty="0">
                <a:solidFill>
                  <a:srgbClr val="0092D1"/>
                </a:solidFill>
                <a:latin typeface="Helvetica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92D1"/>
              </a:solidFill>
              <a:effectLst/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GB" dirty="0">
                <a:solidFill>
                  <a:srgbClr val="000000"/>
                </a:solidFill>
                <a:effectLst/>
                <a:latin typeface="Helvetica" pitchFamily="2" charset="0"/>
              </a:rPr>
              <a:t>everal key bonds were identified to be prominent in their neutral dissociation pathways.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effectLst/>
                <a:latin typeface="Helvetica" pitchFamily="2" charset="0"/>
              </a:rPr>
              <a:t>These bonds correspond to the bonds most often dissociated in our simulations. </a:t>
            </a:r>
          </a:p>
        </p:txBody>
      </p:sp>
    </p:spTree>
    <p:extLst>
      <p:ext uri="{BB962C8B-B14F-4D97-AF65-F5344CB8AC3E}">
        <p14:creationId xmlns:p14="http://schemas.microsoft.com/office/powerpoint/2010/main" val="1405780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09C17E-B6C8-528A-081B-F3FC21DC748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Experimental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CCF825-B48B-1894-08BF-38385FC63E9E}"/>
              </a:ext>
            </a:extLst>
          </p:cNvPr>
          <p:cNvSpPr txBox="1"/>
          <p:nvPr/>
        </p:nvSpPr>
        <p:spPr>
          <a:xfrm>
            <a:off x="693174" y="1332821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Helvetica" pitchFamily="2" charset="0"/>
              </a:rPr>
              <a:t>Real plasma etching device couple to quadruple Mass Spec.                                 Etching patterns</a:t>
            </a:r>
            <a:endParaRPr lang="en-GB" dirty="0">
              <a:solidFill>
                <a:srgbClr val="0092D1"/>
              </a:solidFill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C470E-6D1A-E1EB-DB43-94C195A93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81" y="1828791"/>
            <a:ext cx="8057225" cy="4664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BB9FDF-C1F2-890D-A6AE-EF6BEA687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525" y="1835571"/>
            <a:ext cx="1011751" cy="47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906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F597A-8982-CB06-7B71-A824E72F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1F94CC-CA09-77D5-7208-2871AAD1B6BA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C5A1A-46EE-1929-F09E-816A82807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314" y="659111"/>
            <a:ext cx="5809504" cy="55397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110D2DD-A6C5-A5ED-649C-237B5857D8B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Dissociation rules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2859E0-026C-73AE-8120-1F305F41A43A}"/>
              </a:ext>
            </a:extLst>
          </p:cNvPr>
          <p:cNvSpPr txBox="1"/>
          <p:nvPr/>
        </p:nvSpPr>
        <p:spPr>
          <a:xfrm>
            <a:off x="366647" y="1506747"/>
            <a:ext cx="50471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000" dirty="0">
                <a:solidFill>
                  <a:srgbClr val="000000"/>
                </a:solidFill>
                <a:effectLst/>
                <a:latin typeface="Helvetica" pitchFamily="2" charset="0"/>
              </a:rPr>
              <a:t>Based on the results for all molecules, we h</a:t>
            </a:r>
            <a:r>
              <a:rPr lang="en-GB" sz="2000" dirty="0">
                <a:solidFill>
                  <a:srgbClr val="000000"/>
                </a:solidFill>
                <a:latin typeface="Helvetica" pitchFamily="2" charset="0"/>
              </a:rPr>
              <a:t>ave formulated </a:t>
            </a:r>
            <a:r>
              <a:rPr lang="en-GB" sz="2000" dirty="0">
                <a:solidFill>
                  <a:srgbClr val="000000"/>
                </a:solidFill>
                <a:effectLst/>
                <a:latin typeface="Helvetica" pitchFamily="2" charset="0"/>
              </a:rPr>
              <a:t>a preliminary list of rules for triplet state dissociation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3CD2F10-7A45-7A30-36CC-06FA86F7B5EE}"/>
              </a:ext>
            </a:extLst>
          </p:cNvPr>
          <p:cNvSpPr txBox="1">
            <a:spLocks/>
          </p:cNvSpPr>
          <p:nvPr/>
        </p:nvSpPr>
        <p:spPr>
          <a:xfrm>
            <a:off x="366648" y="3010028"/>
            <a:ext cx="5047182" cy="33617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/>
              <a:t>Selected rules</a:t>
            </a:r>
            <a:r>
              <a:rPr lang="en-GB" sz="1800" i="1" dirty="0"/>
              <a:t>:</a:t>
            </a:r>
            <a:endParaRPr lang="en-GB" sz="1800" dirty="0"/>
          </a:p>
          <a:p>
            <a:r>
              <a:rPr lang="en-GB" sz="1800" dirty="0"/>
              <a:t>Double C=C bonds and an oxygen atoms are </a:t>
            </a:r>
            <a:r>
              <a:rPr lang="en-GB" sz="1800" dirty="0" err="1"/>
              <a:t>electrophores</a:t>
            </a:r>
            <a:endParaRPr lang="en-GB" sz="1800" dirty="0"/>
          </a:p>
          <a:p>
            <a:r>
              <a:rPr lang="en-GB" sz="1800" dirty="0"/>
              <a:t>Bonds in the proximity of the </a:t>
            </a:r>
            <a:r>
              <a:rPr lang="en-GB" sz="1800" dirty="0" err="1"/>
              <a:t>electrophore</a:t>
            </a:r>
            <a:r>
              <a:rPr lang="en-GB" sz="1800" dirty="0"/>
              <a:t> dissociate more efficiently</a:t>
            </a:r>
          </a:p>
          <a:p>
            <a:r>
              <a:rPr lang="en-GB" sz="1800" dirty="0"/>
              <a:t>The effect of proximity to multiple </a:t>
            </a:r>
            <a:r>
              <a:rPr lang="en-GB" sz="1800" dirty="0" err="1"/>
              <a:t>electrophores</a:t>
            </a:r>
            <a:r>
              <a:rPr lang="en-GB" sz="1800" dirty="0"/>
              <a:t> is cumulative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2000" dirty="0"/>
              <a:t>Detailed list of  rules is in our paper  </a:t>
            </a:r>
          </a:p>
          <a:p>
            <a:endParaRPr lang="en-US" dirty="0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2E46312A-D523-EC25-F3D6-FD2E561E941B}"/>
              </a:ext>
            </a:extLst>
          </p:cNvPr>
          <p:cNvSpPr/>
          <p:nvPr/>
        </p:nvSpPr>
        <p:spPr>
          <a:xfrm>
            <a:off x="4572000" y="5515431"/>
            <a:ext cx="1524000" cy="58185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a suit smiling&#10;&#10;AI-generated content may be incorrect.">
            <a:extLst>
              <a:ext uri="{FF2B5EF4-FFF2-40B4-BE49-F238E27FC236}">
                <a16:creationId xmlns:a16="http://schemas.microsoft.com/office/drawing/2014/main" id="{5E0813D1-B290-1B86-B75D-402567B02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796" y="239624"/>
            <a:ext cx="1192389" cy="1192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E72966-1A33-2C86-695E-C3C1583E6036}"/>
              </a:ext>
            </a:extLst>
          </p:cNvPr>
          <p:cNvSpPr txBox="1"/>
          <p:nvPr/>
        </p:nvSpPr>
        <p:spPr>
          <a:xfrm>
            <a:off x="8161867" y="947720"/>
            <a:ext cx="181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Alfred Stonelake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F6A116-693C-8F73-454C-BE024BDBF949}"/>
              </a:ext>
            </a:extLst>
          </p:cNvPr>
          <p:cNvSpPr txBox="1"/>
          <p:nvPr/>
        </p:nvSpPr>
        <p:spPr>
          <a:xfrm>
            <a:off x="629601" y="349161"/>
            <a:ext cx="7315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More simulations of dissociation of hydrofluorocarbons and electronic structure confirmation of the </a:t>
            </a:r>
            <a:r>
              <a:rPr lang="en-GB" sz="2000" dirty="0" err="1"/>
              <a:t>Electrophore</a:t>
            </a:r>
            <a:r>
              <a:rPr lang="en-GB" sz="2000" dirty="0"/>
              <a:t>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9B40FC-C9FA-8D7E-E5BA-A21A6E79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494" y="1551007"/>
            <a:ext cx="4168025" cy="4994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CE952-07F6-DD8A-188B-50DC84EAE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802" y="1128950"/>
            <a:ext cx="5625561" cy="2994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AC4807-FAB9-1BA9-10F1-108E1A6F4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682" y="4123012"/>
            <a:ext cx="6399742" cy="273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5901F6-31C3-4F3F-6F04-C8F85F8A7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089" y="0"/>
            <a:ext cx="8499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79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5F2B6-02FF-F36B-E5CB-3C75B187B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3135"/>
            <a:ext cx="12192000" cy="451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36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3FE7D-1CE2-12F8-3AE0-36B23D3CE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8" y="0"/>
            <a:ext cx="6620718" cy="2349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7AAB5-0774-A9BB-325D-199CB2BB1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87" y="2349662"/>
            <a:ext cx="6620719" cy="4502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821574-3C6A-B633-8E40-47260B3CD959}"/>
              </a:ext>
            </a:extLst>
          </p:cNvPr>
          <p:cNvSpPr txBox="1"/>
          <p:nvPr/>
        </p:nvSpPr>
        <p:spPr>
          <a:xfrm>
            <a:off x="7538720" y="175341"/>
            <a:ext cx="4479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Mass Spec (</a:t>
            </a:r>
            <a:r>
              <a:rPr lang="en-GB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blue</a:t>
            </a:r>
            <a:r>
              <a:rPr lang="en-GB" sz="2400" b="1" dirty="0"/>
              <a:t>) at 300 K  vs MD product distribution (</a:t>
            </a:r>
            <a:r>
              <a:rPr lang="en-GB" sz="2400" b="1" dirty="0">
                <a:solidFill>
                  <a:srgbClr val="FF0000"/>
                </a:solidFill>
              </a:rPr>
              <a:t>red</a:t>
            </a:r>
            <a:r>
              <a:rPr lang="en-GB" sz="2400" b="1" dirty="0"/>
              <a:t>) at 5000 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DF0E32-5887-8B4A-B3E1-6F67FB3E6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392" y="363011"/>
            <a:ext cx="690285" cy="6902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9DC1FD-E0C9-CE5F-7618-55609BEB21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8674" y="3036764"/>
            <a:ext cx="844198" cy="7374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D895FB-6761-D9C4-6953-E8AD877416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6760" y="4908259"/>
            <a:ext cx="541341" cy="10312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10ED17-A331-DFBD-1D6B-DA59541FF20C}"/>
              </a:ext>
            </a:extLst>
          </p:cNvPr>
          <p:cNvSpPr txBox="1"/>
          <p:nvPr/>
        </p:nvSpPr>
        <p:spPr>
          <a:xfrm>
            <a:off x="7538721" y="1814542"/>
            <a:ext cx="44796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 make quantitative comparison we need :</a:t>
            </a:r>
          </a:p>
          <a:p>
            <a:pPr marL="342900" indent="-342900">
              <a:buAutoNum type="arabicParenR"/>
            </a:pPr>
            <a:endParaRPr lang="en-GB" dirty="0"/>
          </a:p>
          <a:p>
            <a:pPr marL="342900" indent="-342900">
              <a:buAutoNum type="arabicParenR"/>
            </a:pPr>
            <a:r>
              <a:rPr lang="en-GB" dirty="0"/>
              <a:t>To take into account dissociation of radicals after ionization </a:t>
            </a:r>
          </a:p>
          <a:p>
            <a:pPr marL="342900" indent="-342900">
              <a:buAutoNum type="arabicParenR"/>
            </a:pPr>
            <a:endParaRPr lang="en-GB" dirty="0"/>
          </a:p>
          <a:p>
            <a:pPr marL="342900" indent="-342900">
              <a:buAutoNum type="arabicParenR"/>
            </a:pPr>
            <a:r>
              <a:rPr lang="en-GB" dirty="0"/>
              <a:t>To take into account reactions in plasma</a:t>
            </a:r>
          </a:p>
          <a:p>
            <a:pPr marL="342900" indent="-342900">
              <a:buAutoNum type="arabicParenR"/>
            </a:pPr>
            <a:endParaRPr lang="en-GB" dirty="0"/>
          </a:p>
          <a:p>
            <a:pPr marL="342900" indent="-342900">
              <a:buAutoNum type="arabicParenR"/>
            </a:pPr>
            <a:r>
              <a:rPr lang="en-GB" b="1" dirty="0">
                <a:solidFill>
                  <a:srgbClr val="FF0000"/>
                </a:solidFill>
              </a:rPr>
              <a:t>To reduce the temperature of the simulations to hundreds of K !!!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6E706F-8865-EBE5-2284-76A4951E3910}"/>
              </a:ext>
            </a:extLst>
          </p:cNvPr>
          <p:cNvSpPr/>
          <p:nvPr/>
        </p:nvSpPr>
        <p:spPr>
          <a:xfrm>
            <a:off x="4795520" y="3596640"/>
            <a:ext cx="406400" cy="8229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42A37C8-0057-A2F2-021F-47A8E9930304}"/>
              </a:ext>
            </a:extLst>
          </p:cNvPr>
          <p:cNvSpPr/>
          <p:nvPr/>
        </p:nvSpPr>
        <p:spPr>
          <a:xfrm>
            <a:off x="4780652" y="5678201"/>
            <a:ext cx="406400" cy="82296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2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69FABE-EB98-635D-75EF-168C35864B5D}"/>
              </a:ext>
            </a:extLst>
          </p:cNvPr>
          <p:cNvSpPr txBox="1"/>
          <p:nvPr/>
        </p:nvSpPr>
        <p:spPr>
          <a:xfrm>
            <a:off x="8201377" y="926152"/>
            <a:ext cx="128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Sourav Roy</a:t>
            </a:r>
          </a:p>
        </p:txBody>
      </p:sp>
      <p:pic>
        <p:nvPicPr>
          <p:cNvPr id="3" name="Picture 2" descr="A person sitting in a chair with his hand on his chin&#10;&#10;AI-generated content may be incorrect.">
            <a:extLst>
              <a:ext uri="{FF2B5EF4-FFF2-40B4-BE49-F238E27FC236}">
                <a16:creationId xmlns:a16="http://schemas.microsoft.com/office/drawing/2014/main" id="{301FBF54-3B42-6E15-0228-E9E91EB7C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20" y="57941"/>
            <a:ext cx="1237543" cy="12375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BB508C-C7E8-E882-CA1A-0EC873328A0F}"/>
              </a:ext>
            </a:extLst>
          </p:cNvPr>
          <p:cNvSpPr txBox="1"/>
          <p:nvPr/>
        </p:nvSpPr>
        <p:spPr>
          <a:xfrm>
            <a:off x="733774" y="279821"/>
            <a:ext cx="7315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Future developments and vision.  Potential energy surfaces with Machine Learning and simulations at low T.  Better comparison with mass spec.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3E6CAC-9159-53DE-FEF7-99CCC1A5B81A}"/>
              </a:ext>
            </a:extLst>
          </p:cNvPr>
          <p:cNvSpPr txBox="1"/>
          <p:nvPr/>
        </p:nvSpPr>
        <p:spPr>
          <a:xfrm>
            <a:off x="844952" y="1840375"/>
            <a:ext cx="10336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1)   Machine Learning Force Field instead of </a:t>
            </a:r>
            <a:r>
              <a:rPr lang="en-GB" sz="2400" i="1" dirty="0"/>
              <a:t>ab initio </a:t>
            </a:r>
            <a:r>
              <a:rPr lang="en-GB" sz="2400" dirty="0"/>
              <a:t>dynamics  will speed up calculations. Currently we can go down to 2000-3000 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E4BA2-69F6-9BDE-AF08-1288639FF371}"/>
              </a:ext>
            </a:extLst>
          </p:cNvPr>
          <p:cNvSpPr txBox="1"/>
          <p:nvPr/>
        </p:nvSpPr>
        <p:spPr>
          <a:xfrm>
            <a:off x="823729" y="3150243"/>
            <a:ext cx="10336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2)   Better ways to compare with mass spec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D847A0-B436-E3B4-B7B5-E1D96D16FB56}"/>
              </a:ext>
            </a:extLst>
          </p:cNvPr>
          <p:cNvSpPr txBox="1"/>
          <p:nvPr/>
        </p:nvSpPr>
        <p:spPr>
          <a:xfrm>
            <a:off x="846877" y="5220554"/>
            <a:ext cx="10336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4)   Vision:  Tell us the radicals you want, and we suggest molecules to put into your plasma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D84FC-EF0B-F0DE-FA2B-BE52E36270EA}"/>
              </a:ext>
            </a:extLst>
          </p:cNvPr>
          <p:cNvSpPr txBox="1"/>
          <p:nvPr/>
        </p:nvSpPr>
        <p:spPr>
          <a:xfrm>
            <a:off x="860379" y="4104079"/>
            <a:ext cx="10336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3)   More molecules, more types of </a:t>
            </a:r>
            <a:r>
              <a:rPr lang="en-GB" sz="2400" dirty="0" err="1"/>
              <a:t>electrophores</a:t>
            </a:r>
            <a:r>
              <a:rPr lang="en-GB" sz="2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6964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386F9-23AC-08BB-0F1E-407BEAEA4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7E11A32-B9D0-41C8-7FE2-2AD8B27387BE}"/>
              </a:ext>
            </a:extLst>
          </p:cNvPr>
          <p:cNvSpPr txBox="1">
            <a:spLocks/>
          </p:cNvSpPr>
          <p:nvPr/>
        </p:nvSpPr>
        <p:spPr>
          <a:xfrm>
            <a:off x="838200" y="8316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D6E55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5A514-B82C-C455-AF7C-0CD362AC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66D3B-A6B1-6517-58D5-27EA7E162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3738"/>
            <a:ext cx="10866120" cy="4032182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Dissociation of lowest excited triplet state following electron impact excitation is important for industry but has been very little investigated. </a:t>
            </a:r>
          </a:p>
          <a:p>
            <a:endParaRPr lang="en-GB" sz="1000" dirty="0"/>
          </a:p>
          <a:p>
            <a:r>
              <a:rPr lang="en-GB" dirty="0" err="1"/>
              <a:t>Electrophores</a:t>
            </a:r>
            <a:r>
              <a:rPr lang="en-GB" dirty="0"/>
              <a:t>, i.e., a small parts of  the molecule that localize the initial triplet excitation, exist, such as C=C double bond or oxygen atom. </a:t>
            </a:r>
          </a:p>
          <a:p>
            <a:endParaRPr lang="en-GB" sz="1000" dirty="0"/>
          </a:p>
          <a:p>
            <a:r>
              <a:rPr lang="en-GB" dirty="0"/>
              <a:t>The bonds containing the </a:t>
            </a:r>
            <a:r>
              <a:rPr lang="en-GB" dirty="0" err="1"/>
              <a:t>electrophore</a:t>
            </a:r>
            <a:r>
              <a:rPr lang="en-GB" dirty="0"/>
              <a:t> dissociate readily, and the proximity to the </a:t>
            </a:r>
            <a:r>
              <a:rPr lang="en-GB" dirty="0" err="1"/>
              <a:t>electrophore</a:t>
            </a:r>
            <a:r>
              <a:rPr lang="en-GB" dirty="0"/>
              <a:t> also affects the dissociation yield of other chemical bonds.</a:t>
            </a:r>
          </a:p>
          <a:p>
            <a:endParaRPr lang="en-GB" dirty="0"/>
          </a:p>
          <a:p>
            <a:r>
              <a:rPr lang="en-GB" dirty="0"/>
              <a:t>For more details see the link from our group webpage:     </a:t>
            </a:r>
            <a:r>
              <a:rPr lang="en-GB" dirty="0">
                <a:hlinkClick r:id="rId3"/>
              </a:rPr>
              <a:t>https://molecular-dynamics.leeds.ac.uk/neutral-dissociation-in-plasma/</a:t>
            </a:r>
            <a:r>
              <a:rPr lang="en-GB" dirty="0"/>
              <a:t> </a:t>
            </a:r>
          </a:p>
          <a:p>
            <a:endParaRPr lang="en-GB" sz="1000" dirty="0"/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DFAD14-80E7-C7D3-E8BB-89574D829407}"/>
              </a:ext>
            </a:extLst>
          </p:cNvPr>
          <p:cNvSpPr/>
          <p:nvPr/>
        </p:nvSpPr>
        <p:spPr>
          <a:xfrm>
            <a:off x="2504440" y="5435753"/>
            <a:ext cx="590073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3798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5.1|7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332372A4561A46A90F17691AE1D5E7" ma:contentTypeVersion="19" ma:contentTypeDescription="Create a new document." ma:contentTypeScope="" ma:versionID="4c9141291c5e94f7ecbe33647ae5f8cd">
  <xsd:schema xmlns:xsd="http://www.w3.org/2001/XMLSchema" xmlns:xs="http://www.w3.org/2001/XMLSchema" xmlns:p="http://schemas.microsoft.com/office/2006/metadata/properties" xmlns:ns2="848ff9a1-bb67-4fc9-81f1-bfa80d7b593a" xmlns:ns3="602e896e-bf10-40ae-8674-f074df40c3e7" targetNamespace="http://schemas.microsoft.com/office/2006/metadata/properties" ma:root="true" ma:fieldsID="a1e47764943da005ee45cead6cf2c745" ns2:_="" ns3:_="">
    <xsd:import namespace="848ff9a1-bb67-4fc9-81f1-bfa80d7b593a"/>
    <xsd:import namespace="602e896e-bf10-40ae-8674-f074df40c3e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ff9a1-bb67-4fc9-81f1-bfa80d7b59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52c4303-39fb-44d0-a30c-c04254fb6179}" ma:internalName="TaxCatchAll" ma:showField="CatchAllData" ma:web="848ff9a1-bb67-4fc9-81f1-bfa80d7b59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e896e-bf10-40ae-8674-f074df40c3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3730ac2-6d5d-4cbf-86bc-fe70dac5eb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8ff9a1-bb67-4fc9-81f1-bfa80d7b593a" xsi:nil="true"/>
    <lcf76f155ced4ddcb4097134ff3c332f xmlns="602e896e-bf10-40ae-8674-f074df40c3e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316CF3F-557D-4287-820C-FB307E0445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ff9a1-bb67-4fc9-81f1-bfa80d7b593a"/>
    <ds:schemaRef ds:uri="602e896e-bf10-40ae-8674-f074df40c3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835A6E-132C-4375-9C8E-D2402B44F3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066206-45B3-464F-90DB-DA7313F3D0AA}">
  <ds:schemaRefs>
    <ds:schemaRef ds:uri="http://www.w3.org/XML/1998/namespace"/>
    <ds:schemaRef ds:uri="http://schemas.openxmlformats.org/package/2006/metadata/core-properties"/>
    <ds:schemaRef ds:uri="http://purl.org/dc/terms/"/>
    <ds:schemaRef ds:uri="848ff9a1-bb67-4fc9-81f1-bfa80d7b593a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602e896e-bf10-40ae-8674-f074df40c3e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18917</TotalTime>
  <Words>2056</Words>
  <Application>Microsoft Office PowerPoint</Application>
  <PresentationFormat>Widescreen</PresentationFormat>
  <Paragraphs>337</Paragraphs>
  <Slides>38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Motivation and vision. </vt:lpstr>
      <vt:lpstr>Motivation and vision.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Non-adiabatic quantum dynamics</vt:lpstr>
      <vt:lpstr>Non-adiabatic quantum dynamics</vt:lpstr>
      <vt:lpstr>PowerPoint Presentation</vt:lpstr>
      <vt:lpstr>Molecules</vt:lpstr>
      <vt:lpstr>Non-adiabatic dynamics for C2H2F6 </vt:lpstr>
      <vt:lpstr>Dissociation kinetics of C2H2F6 </vt:lpstr>
      <vt:lpstr> Dissociation kinetics of C2H2F4  </vt:lpstr>
      <vt:lpstr>Electrophores</vt:lpstr>
      <vt:lpstr>PowerPoint Presentation</vt:lpstr>
      <vt:lpstr>PowerPoint Presentation</vt:lpstr>
      <vt:lpstr>i-C4H3F7O  – Overview</vt:lpstr>
      <vt:lpstr>n-C4H3F7O   – Overview</vt:lpstr>
      <vt:lpstr>n- vs i-isomer – C-C  </vt:lpstr>
      <vt:lpstr>n- vs i-isomer – C-F  </vt:lpstr>
      <vt:lpstr>PPVE – Overview</vt:lpstr>
      <vt:lpstr>PPVE – C-F Bonds</vt:lpstr>
      <vt:lpstr>PPVE – Low C#3-F Count</vt:lpstr>
      <vt:lpstr>C4H2F7OH – Overview</vt:lpstr>
      <vt:lpstr>Experimental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Pacifichem 2025</dc:creator>
  <cp:lastModifiedBy>Dmitry Shalashilin</cp:lastModifiedBy>
  <cp:revision>103</cp:revision>
  <dcterms:created xsi:type="dcterms:W3CDTF">2025-03-05T16:58:18Z</dcterms:created>
  <dcterms:modified xsi:type="dcterms:W3CDTF">2026-10-21T16:02:48Z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0x01010018332372A4561A46A90F17691AE1D5E7</vt:lpwstr>
  </property>
  <property fmtid="{D5CDD505-2E9C-101B-9397-08002B2CF9AE}" pid="3" name="MediaServiceImageTags">
    <vt:lpwstr/>
  </property>
</Properties>
</file>