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1539" r:id="rId2"/>
    <p:sldId id="1585" r:id="rId3"/>
    <p:sldId id="1581" r:id="rId4"/>
    <p:sldId id="270" r:id="rId5"/>
    <p:sldId id="1495" r:id="rId6"/>
    <p:sldId id="1586" r:id="rId7"/>
    <p:sldId id="1587" r:id="rId8"/>
    <p:sldId id="1593" r:id="rId9"/>
    <p:sldId id="1592" r:id="rId10"/>
    <p:sldId id="1576" r:id="rId11"/>
    <p:sldId id="1578" r:id="rId12"/>
    <p:sldId id="1579" r:id="rId13"/>
    <p:sldId id="1580" r:id="rId14"/>
    <p:sldId id="1590" r:id="rId15"/>
    <p:sldId id="1591" r:id="rId16"/>
  </p:sldIdLst>
  <p:sldSz cx="9144000" cy="6858000" type="screen4x3"/>
  <p:notesSz cx="6797675" cy="987425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7C60607-EDED-4565-A93F-350061FEFFBB}">
          <p14:sldIdLst>
            <p14:sldId id="1539"/>
            <p14:sldId id="1585"/>
            <p14:sldId id="1581"/>
            <p14:sldId id="270"/>
            <p14:sldId id="1495"/>
            <p14:sldId id="1586"/>
            <p14:sldId id="1587"/>
            <p14:sldId id="1593"/>
            <p14:sldId id="1592"/>
            <p14:sldId id="1576"/>
            <p14:sldId id="1578"/>
            <p14:sldId id="1579"/>
            <p14:sldId id="1580"/>
            <p14:sldId id="1590"/>
            <p14:sldId id="1591"/>
          </p14:sldIdLst>
        </p14:section>
        <p14:section name="Untitled Section" id="{BA1FDC5A-C27F-4B01-AF37-219A1BE952A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 Illas" initials="FI" lastIdx="1" clrIdx="0">
    <p:extLst>
      <p:ext uri="{19B8F6BF-5375-455C-9EA6-DF929625EA0E}">
        <p15:presenceInfo xmlns:p15="http://schemas.microsoft.com/office/powerpoint/2012/main" userId="7c2234bc69ac47b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FFFFFF"/>
    <a:srgbClr val="71FFFF"/>
    <a:srgbClr val="3B5285"/>
    <a:srgbClr val="FFEBEB"/>
    <a:srgbClr val="006600"/>
    <a:srgbClr val="808080"/>
    <a:srgbClr val="EAEAEA"/>
    <a:srgbClr val="EEDCCA"/>
    <a:srgbClr val="FF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928" autoAdjust="0"/>
  </p:normalViewPr>
  <p:slideViewPr>
    <p:cSldViewPr>
      <p:cViewPr varScale="1">
        <p:scale>
          <a:sx n="68" d="100"/>
          <a:sy n="68" d="100"/>
        </p:scale>
        <p:origin x="1910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814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75" d="100"/>
        <a:sy n="75" d="100"/>
      </p:scale>
      <p:origin x="0" y="-10436"/>
    </p:cViewPr>
  </p:sorterViewPr>
  <p:notesViewPr>
    <p:cSldViewPr>
      <p:cViewPr varScale="1">
        <p:scale>
          <a:sx n="50" d="100"/>
          <a:sy n="50" d="100"/>
        </p:scale>
        <p:origin x="-1890" y="-90"/>
      </p:cViewPr>
      <p:guideLst>
        <p:guide orient="horz" pos="3224"/>
        <p:guide pos="2236"/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4" tIns="47632" rIns="95264" bIns="47632" numCol="1" anchor="t" anchorCtr="0" compatLnSpc="1">
            <a:prstTxWarp prst="textNoShape">
              <a:avLst/>
            </a:prstTxWarp>
          </a:bodyPr>
          <a:lstStyle>
            <a:lvl1pPr algn="l" defTabSz="952759">
              <a:defRPr sz="1300" i="0"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294" y="1"/>
            <a:ext cx="2945862" cy="4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4" tIns="47632" rIns="95264" bIns="47632" numCol="1" anchor="t" anchorCtr="0" compatLnSpc="1">
            <a:prstTxWarp prst="textNoShape">
              <a:avLst/>
            </a:prstTxWarp>
          </a:bodyPr>
          <a:lstStyle>
            <a:lvl1pPr algn="r" defTabSz="952759">
              <a:defRPr sz="1300" i="0"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265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9542"/>
            <a:ext cx="2945862" cy="4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4" tIns="47632" rIns="95264" bIns="47632" numCol="1" anchor="b" anchorCtr="0" compatLnSpc="1">
            <a:prstTxWarp prst="textNoShape">
              <a:avLst/>
            </a:prstTxWarp>
          </a:bodyPr>
          <a:lstStyle>
            <a:lvl1pPr algn="l" defTabSz="952759">
              <a:defRPr sz="1300" i="0"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265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294" y="9379542"/>
            <a:ext cx="2945862" cy="4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4" tIns="47632" rIns="95264" bIns="47632" numCol="1" anchor="b" anchorCtr="0" compatLnSpc="1">
            <a:prstTxWarp prst="textNoShape">
              <a:avLst/>
            </a:prstTxWarp>
          </a:bodyPr>
          <a:lstStyle>
            <a:lvl1pPr algn="r" defTabSz="952759">
              <a:defRPr sz="1300" i="0"/>
            </a:lvl1pPr>
          </a:lstStyle>
          <a:p>
            <a:pPr>
              <a:defRPr/>
            </a:pPr>
            <a:fld id="{1769ED2D-B63D-48DF-9557-7BE06D2A7EFB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5815214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4" tIns="47632" rIns="95264" bIns="47632" numCol="1" anchor="t" anchorCtr="0" compatLnSpc="1">
            <a:prstTxWarp prst="textNoShape">
              <a:avLst/>
            </a:prstTxWarp>
          </a:bodyPr>
          <a:lstStyle>
            <a:lvl1pPr algn="l" defTabSz="952759">
              <a:defRPr sz="1300" i="0"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4" y="1"/>
            <a:ext cx="2945862" cy="4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4" tIns="47632" rIns="95264" bIns="47632" numCol="1" anchor="t" anchorCtr="0" compatLnSpc="1">
            <a:prstTxWarp prst="textNoShape">
              <a:avLst/>
            </a:prstTxWarp>
          </a:bodyPr>
          <a:lstStyle>
            <a:lvl1pPr algn="r" defTabSz="952759">
              <a:defRPr sz="1300" i="0"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689771"/>
            <a:ext cx="5438748" cy="444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4" tIns="47632" rIns="95264" bIns="476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noProof="0"/>
              <a:t>Haga clic para modificar el estilo de texto del patrón</a:t>
            </a:r>
          </a:p>
          <a:p>
            <a:pPr lvl="1"/>
            <a:r>
              <a:rPr lang="ca-ES" noProof="0"/>
              <a:t>Segundo nivel</a:t>
            </a:r>
          </a:p>
          <a:p>
            <a:pPr lvl="2"/>
            <a:r>
              <a:rPr lang="ca-ES" noProof="0"/>
              <a:t>Tercer nivel</a:t>
            </a:r>
          </a:p>
          <a:p>
            <a:pPr lvl="3"/>
            <a:r>
              <a:rPr lang="ca-ES" noProof="0"/>
              <a:t>Cuarto nivel</a:t>
            </a:r>
          </a:p>
          <a:p>
            <a:pPr lvl="4"/>
            <a:r>
              <a:rPr lang="ca-ES" noProof="0"/>
              <a:t>Quinto nivel</a:t>
            </a:r>
          </a:p>
        </p:txBody>
      </p:sp>
      <p:sp>
        <p:nvSpPr>
          <p:cNvPr id="266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9542"/>
            <a:ext cx="2945862" cy="4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4" tIns="47632" rIns="95264" bIns="47632" numCol="1" anchor="b" anchorCtr="0" compatLnSpc="1">
            <a:prstTxWarp prst="textNoShape">
              <a:avLst/>
            </a:prstTxWarp>
          </a:bodyPr>
          <a:lstStyle>
            <a:lvl1pPr algn="l" defTabSz="952759">
              <a:defRPr sz="1300" i="0"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266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4" y="9379542"/>
            <a:ext cx="2945862" cy="4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4" tIns="47632" rIns="95264" bIns="47632" numCol="1" anchor="b" anchorCtr="0" compatLnSpc="1">
            <a:prstTxWarp prst="textNoShape">
              <a:avLst/>
            </a:prstTxWarp>
          </a:bodyPr>
          <a:lstStyle>
            <a:lvl1pPr algn="r" defTabSz="952759">
              <a:defRPr sz="1300" i="0"/>
            </a:lvl1pPr>
          </a:lstStyle>
          <a:p>
            <a:pPr>
              <a:defRPr/>
            </a:pPr>
            <a:fld id="{778DFA99-B783-43DD-BB89-807AB0BD78DB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0092328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23BB7-370F-53A7-AB9F-F2B2F4C21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633449A9-97C5-571B-5CF5-76A0B4FF99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51DB80-523F-4ABE-A767-A076BFB74291}" type="slidenum">
              <a:rPr lang="ca-ES" smtClean="0"/>
              <a:pPr/>
              <a:t>1</a:t>
            </a:fld>
            <a:endParaRPr lang="ca-E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E7D7DC5F-10A8-5014-EB44-96BD939772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1863" y="741363"/>
            <a:ext cx="4933950" cy="37020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E04C00C8-24DA-6B30-5285-4864F91BE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459658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8DFA99-B783-43DD-BB89-807AB0BD78DB}" type="slidenum">
              <a:rPr lang="ca-ES" smtClean="0"/>
              <a:pPr>
                <a:defRPr/>
              </a:pPr>
              <a:t>2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460345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8DFA99-B783-43DD-BB89-807AB0BD78DB}" type="slidenum">
              <a:rPr lang="ca-ES" smtClean="0"/>
              <a:pPr>
                <a:defRPr/>
              </a:pPr>
              <a:t>3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819147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8DFA99-B783-43DD-BB89-807AB0BD78DB}" type="slidenum">
              <a:rPr lang="ca-ES" smtClean="0"/>
              <a:pPr>
                <a:defRPr/>
              </a:pPr>
              <a:t>4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254469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8DFA99-B783-43DD-BB89-807AB0BD78DB}" type="slidenum">
              <a:rPr lang="ca-ES" smtClean="0"/>
              <a:pPr>
                <a:defRPr/>
              </a:pPr>
              <a:t>5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237242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13645-50C8-02CD-FB00-930E08BF7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C238FA-3053-931E-019E-7A80B4EF9F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7C071A-37C1-D42E-54BC-4A9C86448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AF2A17-AC2D-1EEF-2CE7-D3D1D39278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8DFA99-B783-43DD-BB89-807AB0BD78DB}" type="slidenum">
              <a:rPr lang="ca-ES" smtClean="0"/>
              <a:pPr>
                <a:defRPr/>
              </a:pPr>
              <a:t>10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308170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8E207-D56B-1CF1-330D-01E53B1C5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>
            <a:extLst>
              <a:ext uri="{FF2B5EF4-FFF2-40B4-BE49-F238E27FC236}">
                <a16:creationId xmlns:a16="http://schemas.microsoft.com/office/drawing/2014/main" id="{1BBDDC60-CB5C-BE8F-AAD1-33A0CE8963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>
            <a:extLst>
              <a:ext uri="{FF2B5EF4-FFF2-40B4-BE49-F238E27FC236}">
                <a16:creationId xmlns:a16="http://schemas.microsoft.com/office/drawing/2014/main" id="{CD84D690-C642-FDBE-4AE5-F5B6AC972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>
            <a:extLst>
              <a:ext uri="{FF2B5EF4-FFF2-40B4-BE49-F238E27FC236}">
                <a16:creationId xmlns:a16="http://schemas.microsoft.com/office/drawing/2014/main" id="{FBF5B1B0-1B6F-DA62-D3D5-9135DFA6D2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8DFA99-B783-43DD-BB89-807AB0BD78DB}" type="slidenum">
              <a:rPr lang="ca-ES" smtClean="0"/>
              <a:pPr>
                <a:defRPr/>
              </a:pPr>
              <a:t>11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293687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BE346-9851-1B1D-1C79-1DEF20A4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>
            <a:extLst>
              <a:ext uri="{FF2B5EF4-FFF2-40B4-BE49-F238E27FC236}">
                <a16:creationId xmlns:a16="http://schemas.microsoft.com/office/drawing/2014/main" id="{4702C3A7-EDF8-7DA3-1E2D-1501E38A3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>
            <a:extLst>
              <a:ext uri="{FF2B5EF4-FFF2-40B4-BE49-F238E27FC236}">
                <a16:creationId xmlns:a16="http://schemas.microsoft.com/office/drawing/2014/main" id="{CAA3DB0F-04A2-6A02-4E1D-101AA74E65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>
            <a:extLst>
              <a:ext uri="{FF2B5EF4-FFF2-40B4-BE49-F238E27FC236}">
                <a16:creationId xmlns:a16="http://schemas.microsoft.com/office/drawing/2014/main" id="{5A19E141-340B-5C55-7623-41550C7078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8DFA99-B783-43DD-BB89-807AB0BD78DB}" type="slidenum">
              <a:rPr lang="ca-ES" smtClean="0"/>
              <a:pPr>
                <a:defRPr/>
              </a:pPr>
              <a:t>12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857226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55D94-5FEB-DE3C-D96A-D12420ADA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>
            <a:extLst>
              <a:ext uri="{FF2B5EF4-FFF2-40B4-BE49-F238E27FC236}">
                <a16:creationId xmlns:a16="http://schemas.microsoft.com/office/drawing/2014/main" id="{428F8B21-AA0A-234E-9716-246D39C01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>
            <a:extLst>
              <a:ext uri="{FF2B5EF4-FFF2-40B4-BE49-F238E27FC236}">
                <a16:creationId xmlns:a16="http://schemas.microsoft.com/office/drawing/2014/main" id="{601A2BD6-7087-3756-5867-8B019A245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>
            <a:extLst>
              <a:ext uri="{FF2B5EF4-FFF2-40B4-BE49-F238E27FC236}">
                <a16:creationId xmlns:a16="http://schemas.microsoft.com/office/drawing/2014/main" id="{9B91F7DB-D2BD-0D39-4FDB-701C94EA09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8DFA99-B783-43DD-BB89-807AB0BD78DB}" type="slidenum">
              <a:rPr lang="ca-ES" smtClean="0"/>
              <a:pPr>
                <a:defRPr/>
              </a:pPr>
              <a:t>13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900577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8C506-8309-010F-B063-D34CCB565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>
            <a:extLst>
              <a:ext uri="{FF2B5EF4-FFF2-40B4-BE49-F238E27FC236}">
                <a16:creationId xmlns:a16="http://schemas.microsoft.com/office/drawing/2014/main" id="{58660928-ADBE-3577-41DA-5CB17E790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>
            <a:extLst>
              <a:ext uri="{FF2B5EF4-FFF2-40B4-BE49-F238E27FC236}">
                <a16:creationId xmlns:a16="http://schemas.microsoft.com/office/drawing/2014/main" id="{CF5A6027-D184-C6C9-11A3-BF120DC7EE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>
            <a:extLst>
              <a:ext uri="{FF2B5EF4-FFF2-40B4-BE49-F238E27FC236}">
                <a16:creationId xmlns:a16="http://schemas.microsoft.com/office/drawing/2014/main" id="{F4D33F25-C225-5ADF-66BB-DC473774F2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8DFA99-B783-43DD-BB89-807AB0BD78DB}" type="slidenum">
              <a:rPr lang="ca-ES" smtClean="0"/>
              <a:pPr>
                <a:defRPr/>
              </a:pPr>
              <a:t>14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721056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D0FA3-0063-4680-AAA6-95000C37372A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DD225-89F5-4BE1-9BB5-1B49E3FF94FE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554DD-4DA3-4E25-9913-A9A762DF3017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04017-C7F8-4306-84BB-0CB557D4B335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6E249-BB24-4835-925C-78E2585137FA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5EA60-24DA-40A5-B54D-F32018391646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DCDA5-4A65-49CF-9062-374AD2373D7D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44ECE-CE76-4E68-AC4F-6B11A8080B46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14030-5B42-4419-9E6D-9E2BEDC6958B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455B0-D17F-4993-A7C4-59E685EB8205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6DBD4-F09D-4454-BB07-7024CA172F35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el estilo de título del patrón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i="0"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pPr>
              <a:defRPr/>
            </a:pPr>
            <a:endParaRPr lang="ca-E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pPr>
              <a:defRPr/>
            </a:pPr>
            <a:fld id="{8A85436D-FEB7-47E7-AC55-2AAED6995728}" type="slidenum">
              <a:rPr lang="ca-ES"/>
              <a:pPr>
                <a:defRPr/>
              </a:pPr>
              <a:t>‹#›</a:t>
            </a:fld>
            <a:endParaRPr lang="ca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8.emf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8.emf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8.emf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80.pn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49.png"/><Relationship Id="rId7" Type="http://schemas.openxmlformats.org/officeDocument/2006/relationships/image" Target="../media/image5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gif"/><Relationship Id="rId5" Type="http://schemas.openxmlformats.org/officeDocument/2006/relationships/image" Target="../media/image51.gif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jpeg"/><Relationship Id="rId7" Type="http://schemas.openxmlformats.org/officeDocument/2006/relationships/image" Target="../media/image63.tiff"/><Relationship Id="rId12" Type="http://schemas.openxmlformats.org/officeDocument/2006/relationships/image" Target="../media/image68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11" Type="http://schemas.openxmlformats.org/officeDocument/2006/relationships/image" Target="../media/image67.png"/><Relationship Id="rId5" Type="http://schemas.openxmlformats.org/officeDocument/2006/relationships/image" Target="../media/image61.jpeg"/><Relationship Id="rId10" Type="http://schemas.openxmlformats.org/officeDocument/2006/relationships/image" Target="../media/image66.jpe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4B437-A630-55A5-4357-BB0571AB9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>
            <a:extLst>
              <a:ext uri="{FF2B5EF4-FFF2-40B4-BE49-F238E27FC236}">
                <a16:creationId xmlns:a16="http://schemas.microsoft.com/office/drawing/2014/main" id="{F10B7B9B-7708-6671-6D29-DAA8A56A6C67}"/>
              </a:ext>
            </a:extLst>
          </p:cNvPr>
          <p:cNvSpPr/>
          <p:nvPr/>
        </p:nvSpPr>
        <p:spPr>
          <a:xfrm>
            <a:off x="536220" y="1628800"/>
            <a:ext cx="80715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0">
                <a:latin typeface="Helvetica" panose="020B0604020202020204" pitchFamily="34" charset="0"/>
                <a:cs typeface="Helvetica" panose="020B0604020202020204" pitchFamily="34" charset="0"/>
              </a:rPr>
              <a:t>Nonadiabatic excited-state dynamics in nanoscale TiO</a:t>
            </a:r>
            <a:r>
              <a:rPr lang="en-GB" sz="28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GB" sz="2800" i="0">
                <a:latin typeface="Helvetica" panose="020B0604020202020204" pitchFamily="34" charset="0"/>
                <a:cs typeface="Helvetica" panose="020B0604020202020204" pitchFamily="34" charset="0"/>
              </a:rPr>
              <a:t>: from size and environment to fluxional nuclear motion</a:t>
            </a:r>
          </a:p>
        </p:txBody>
      </p:sp>
      <p:sp>
        <p:nvSpPr>
          <p:cNvPr id="2" name="AutoShape 2" descr="data:image/png;base64,iVBORw0KGgoAAAANSUhEUgAAAX8AAAB6CAIAAADYnMQ3AAAAB3RJTUUH3wkJDzoipDHxAQAAAAlwSFlzAAAedwAAHncBvWWtBQAAAARnQU1BAACxjwv8YQUAAG7tSURBVHja7L0HgFRF1jZ8c6eZnpwTGZkhgwQJAoICBoyo6IqLrmtE17RmXcMiZtaIoK7ruihRchSQHASGzAATmMDk3Pmm/1RV95073T09g+//Lvi9fXZt7nTfW7fiU885deoUraoqFZawhCUs/3VhLnYGwhKWsPwflTD6hCUsYbk4EkafsIQlLBdHwugTlrCE5eJIGH3CEpawXBwJo09YwhKWiyNh9AlLWMJycSSMPmEJS1gujoTRJyxhCcvFkTD6hCUsYbk4EkafsIQlLBdHwugTlrCE5eJIGH3CEpawXBwJo09YwhKWiyNh9AlLWMJycYRr8xeVomj8gS8oSlFVGkShVAa+U2WaYrXv4ZOmWbgb/kdTCkXDNwzc43G7DUajvaGuIn9PWrfLjZGJjuaa4sNbDDFxCel9K87sjrCmRCamuF3O6JTu8DZIH9JDj6I00avhXxr+Y+AtDI1fh9+v+HDTe4Hyg55lVBonQilhYA1LWC5xaRN9yMCHYQ1QgsGAwVgD/8BfCGtIVDIaLhlACVZVJIetXhLdgErVZ36lVDkypVvZsW1dht14/vBmxmzxiE4DQ9ubat12m9NRJ9qbHfUVUamXVZ856miuqi85EZHUqbEsLyI+S7BYY9J6yi4bbzAj5GNYlAHaBzEYelSML7TCIJBBeWQV9CmjjOFnLnbFhiUsYWlH2kQfzCDwp0qIjUKrCHkQCsFf6CfF7bKzrFBVeNzTWGOOS67KOyBKrpQuAxyOhti0y5y2eophXA3njUmZzSWnVBnwQWUZRXQ1G6NjzJYYW3mR5LGLlKQwvCiKtsYK0SPzgrEy71eXrdFRVawonpQ+oz0upzUqgWV51hhBqBiiZChrioqghyZZJZmmvLiphrlPWMJyiQsX6keic9EId1QMRIhaULTsdjTVljdWFjRWFloTOzlqSiwJmQxv9LgdgmCKzspurj0PTzRVnIZHastOx2T0aqLVpsrSqMQuQJtMMfHZY+6qK8mjBcZojG4UT6uSgzGbOXiT5DKYYwSjpaHsRGxan/IzO8uO7jIYLbV5B92iI733KEUSAYYiE9N4weIFG0SFEDvD+iBNeUlaOFxsWMJyqUvbmhcZytjOwiBjDLLIVBfus0SlAASVndhO80ZFplhekBiGZQ3AYARTJIBOc1WZOSqWpZn41J5RKd099npRVVJ7XB6b0ReQIjIxwxKdCOlGJaR36juBUj3JXS8XzNGN50+r6LYhkUmZjfWljrPnTXFJxspkd3OdYLbSPJeQNaDs1B5KclsTspy2Wkd1sTWla0KX/jTNIdRhMBAhZqRgtStMfMISlktd6BBR5Qn1UUFlomB0o/F8dudP1rTOptiUin3rZJaXKNnACpIqsRyX3KmPolBCUgYniYLJiqkSMjyjd9CsgskIpidIU/K+EhmV0H+Miq05Kv5XVWRZ8jiaaJax1Ve7GmpcjlqPw8EbDC5bg0IzJqMlo9/V+Xt/AtqV0Xc0VrqIKZrCFmusfKlqizoWlrCE5ZKUEFZnrwB21OQfhsGc2KWvwqhOexMrmCjQjqJTVMmT0HOIYDAwigr0hKZYZHMR8CoZMvM4kBlYdItuG6263R6HKns4SpVVimVAA+MYhuN4M82ZZc5I8QaGFiiKlWme5QSDNQ5SirdEU+ndRcltr65srjoT37lf9am9giVKZeBpNjoly9VQ0VRfndA5myGrYD7ECUNPWMJy6UvbVmcCP9h+W3JwbXRWdnyXPhZrnL2uIi6pa9aQSYIhAtukJUplVRYuPKKnSnU02hvPO10Nkq3Z42h0STTDMApSzXiONaOlMZaRGcWg0DLwHFbhJA9Fi4i0MLKRMxiMZt5k4YxxgiWeN8RSfAQ8wrHG6ORO0Smd4DZLVHxTeSEtSxZLHMcJbltd+bGtsZm9QDkkJipMfnxUKCxhCcslLCE1L2L6oSmPp4nnLXjlHS1+A6CQh1TV5rZVuOqLG6pLXc2NDrdHUfnIyCTVYIyMirZExvC8gQV4op0sIiOyouDXgaYGaIW5DwCKTAuKBL/zLsnmabI7nDbF3WR31nKUIpgEsyU6IjZLsMQZLKkqbcJLXOjdioIW4uBa8YgMbyCeR4j+eJWv3+jvo6lsF6S7/banwhKW/+MSAn0U/Ml4LTUyRRN+QUmSo8peW1Rfld9UVSlRDGdIiExIjYiIiIwy05LHbq92NDaXl5eXVdsr6p3n69z1zUqdXal1UqBVyTRld3MWA2XkFeAnVoOYGMmkxHBJMabkWGNqUmxKfLLZYhQiEzwK5WwW7ba6+qpSVmnmWSkyPiUyJt0Sk0WbExlKwDmnFaLvoawSB0g/d8Q2RQ8Z3rqg6RA40vr+lh/J4/pnwxKWsHRE2rU6YxdnGN4MLdqLbZVnqkpO1Tc0G82xptiMtJRMziip9qaSstNn8isP59ceLaVO1bG1aoRNiWoQLJ3jBYUznrNbDCbp7t6eX6qsZ+u4h/o2bT8rHWuMmZbjPFPh3F9iMhukTIO9ttYpum2JgjORtfWIE/uk8YO7JaZlpaSlZqmsxSOyFRWlzoZit70h0myOTcmMTuzGRWcytBlwh8IuSJTmEd0x8QGHii8YPwTxQxPNgt4RhApLWMLSrrSNPthpz3uT1HDuyMrzxSVCRHJCSrf4lCTZVVVxvujQoTN78hpzK4TTdmsllxIRYx7T09QzQ9hQajxSLiis+vf0Hfddk3rHzxmbj9m3jjn0c03ivLJuR6eVTP+yIj9hyI4bi2Z8XrbKNHrxlKYe0qnpS2JyzX04Qfxz98Zml3LiTMPRYmcq09grsr5PojSkm7V/Ts/ElEw+Iqa+xlZdXmCrLzYb1axBkyNjc7zbQbybQoiHdvuFJ2ABShzDMNqfGpcJvJNqBVi0hlZhzSssYfkN0ra3IdJpvGpX8eEfzpe4skfczjlLz+YdWbTs3IZT0jF3YpWhu2yKo+Mj1CwgDqrZXX6lZ/edaTGP9019bk/Cv09a/3YovYtwbM4VEYPOxc8/wo2ML6TtaeU2tcHNDE2nT54sXl2V9acp7uHMmelf1R429UtJcv5jZP3k6JJth0s/ccUcSB9aYLQUOl1rq0SluDptY2Ev4eAVmer4gYm9s3PUrhNttbUF2xZmXflgTEwSoj1kCV/v/dyGwE1Hjhyrra1tKS4tEzWzV69eycnJfvfn5eWVlpZyHIftTZgsqWp2djbcqUecMPSEJSwdlza5D/5WwZu96BNr3xAS+/NUw+Nztu139TRnZA3qET02qylVcG+sjFyVby5uwPoIxyp1jaOUAy+P9Yy8vPP7p1Je2RsbV35ow23VG9gRH62uej1z619PXHFfVsGC/IT7RgtVR06vsEzYfOv5D/99dF79mEEDrPOHl5ubzs5dU/HluV5N6dmMEUY7ZTIwo1KcU7Ia443SvirLrny5rKC8E13y1JXyFVdPrzq+PS57YlJqZ5xrpV3o0djKPffcs27dOoOB5wVWkfHuNSTUBx98cPvtt1MalCD/RfX55//6zfyvAH14owG+k9wep8szd+7c2267Lcx3whKW3yZto0+LNiHnbZzFJvb31BcP+5TK7JP6ePzh/gmu5ESzxRTBGQ21qmVLZcSSAuO28xF2D0WJtLU67+Eup5+5Pmmrs9u9m+K61+ydPbJm2s4Ban1tjTWdkjnaYDA7y512ZdYtJv7EjqeODrn92qRZOadz9595c6v5gPFyKjmBZuSeseK16bbJKTXd+EbVbXfbHHanq6CeXlOXtcSW/Xnvw9dcMaascHdKz+viUjMxpmhWn1BWZ1xkJTf3yP79e7+c90VpaQk826N7rz//+c9JSSn9+vWLi4trrVWpZ06fzj18eO++3cuWLHU63WPHjZs4cfK4ceNSU1O99RgGoLCE5QKl/TUv+O/4lr8L1t6qrXz03ObK1EFMbVW0q7q3oXZQSuOQLK5f58jUlCjGFHnSZlyRH7UsXzhZZ6bqGgbKB9+dKEZ07XHbUosjv7TGmqHGJHaJtiUZaLeonG5k7bKpi1pUed719M2JU62HP19V9cm57mp6jjWempAMZKd5eES1UWqqq204U+E+WezaX24+7og7xyVKEYkx6VFf9tw/eujoqvx9ydmT4tO6auE1OkBG8C55vF314YcfXLp0KVw99NBDr732moKig/gbdDTzEMiUKVPOnDmzdu3qrl27h809YQnL/0RCxPdhiN1ZURWWZTmacXOcIrO0gaXSkpuUzG2ie0ejU9hTl7mzdGBUxRWdy4Z1Mz3dI/6pvlG76yJ/yItYcnbMxBVnHu2c26Xasi31mrgo18v9i69Ld1h4WRTFvFru3YPRm6rSzN3VyHNbbtumnIge12d09J1dGybGVsYr1RXldVsP2Q8UMQcbI0/L3RsikpjoGCXNxDESo1CKFxwpGa1FeWN/4I1pHaEhjIa5eLlLxh5MaNmLwQFENDTRPomXE2SbZUG/pH27/FuZe+CevLw8h8MB1UUYU+fOXSMjI3UoRtXV1ZaUlKAdJyzyA5cUd2Zmp/j4eEoHYU1NTQUFBRQOKgC3sSotq4rJZOrevTuxjoPk5+fDbSTbOOiSbDZaevTooc+PLx1UKsBNUBt79uwJn+SG0tLzVVUVLMtjTVVSkCeX7KsEBuuwSNLS0hITE/1wtrGxsaDgLMNwLeuDsqLSjCBw0dao2PgEg0Fo2ajTujJ1JSVzgJqfX3jixLG6ujpZls1mY3x8IuQzOTmZ4wRGx19Jk5WWllZXV7MsDjWFpwp4Kj09PSEhQcuh2+0+k39WkUhxvCyYxquapG3hS8i8okgM8oNloWINBkOQ1Qbkls8cOnT4xMmTGenJo0eORZFddN4VWtGgQoqKiqBXyLLoyypUuICvIYMqqVK8YCobjWYoYHi6okLvcddGHXapgZpnOAbveFcVSXWwPKtYDZ6o9NNUp9NOzw+nGqMOVfQy1oxIKxvTg3+9e+SLfWNWliW9vWFoPWuMMDsWXFl1eXyjwyW7PDAa5F5Rni9GNT+22ba6PuvZioFTr+Xf7lLbSTxafq5y5U5pF9Ace3yZoS9lTVIzLSqHMyMrLOWRPCoFY4hmoXexKo/cpAPYm2/t639X/LogYNMrr7xy9OhRSZKgT7tcnjfefPnuu+5FxiQ0BhAk7dix7fnnX1RkN3KfUjiWp954461bbrmFdH2S1PHjxx999FGbzYZ6P4NuA6wbPnz43LlzUaMA4ijKe++9t3H9BgYBIXqQZZjeffp9++23RqNRW8XLzc2dOXOmiAW+ycjIWLhwIYxS8q4lSxZ9/vmnJIobJIPAAyMvA7iqcioaNKLT6XzhhZdAIdUjCCR17Ngx4Ixut0hAlrBFGGMoKZ5KTUkfNXrE3XfdA+BLYTBr7ccgk+BQ8MXp06c++uijn3/eAtBjNpuhVR0OG9wDmu/o0aM//HAOz/MM00qD/v7776GYPnBEacI9L7zwwp133qndU1lZ+cfp9zQ12aAV8NMoA9BnZQUUcxn7uBJEliDP8N4VK1ZkZmb6NSiuJAbXwHN7dm9Pz+i8cvWqTumZNMtQracl+Ny1a9djjz2GgsCwXgSE90I3wBXD4ipCn5KkeNz2y3rlLFu2HPDuf7+HXuoSYs2LwhG8VAU7wqDJAkYCLXGsYlJhsqXdsqIgSy3c5YFhQEXF26IT9krKngrXBwWNSXLpoNiycanHc2xR22LGz+xdNTiuod6pImQQYdKhXJJqpNkXetfs2GoVkq2D6jYvPdi8ozKmgOolW9KZSCudaFQYkZYVhHfQTVTGwCksw3KCDJwM+gAMA1ERgRcodGDe/xvi1wUFQXj33Xerqmqee/7JY0dPQP/+7NP5Y8dMAPoA+IDvVMeOHfvDDz8sXbbw008/nfHHB6ZNu6NTpy56ZgHSv39/uGf37r2vvPy8w+kcecWoF19+CVADhpmCywo48dxzz910003PPffs+bIyg9H497dnXTlqDPAjyusFjrI0ePBggJv58+d/9913AIvjxo2LjY3V3nXHHXdcddXYOXM+Xr58Oceqb7z5dv/+fWHA4HxCbpm33npj69bNMHFj9PQKwTWSw1Wr1rz//vvw3V13/eGuu+6y2+1A60An3bhx46FDh1YsX/Xxx58OGzaMFEpXXSz588SJU/feO+PMmZPdu/d67bVXevfuCxXY0NAAuV2w4Pujxw57PB5B8A5RLYU//vGP119//RdffPbjjz9Cl3zqqaeuu+46skZJ8kbudLtcUJZZs2Z17twZigBs6Mm/PF5YVJySkvTxx5+bTIjxVVXVPfEERnnfs34cDWTPnj3Ay6xWa01d7dqVqx965GHtJ+/aqq/hmpsbAW2hAwCsoGXi4iLIG4DXiBFXvvTSC1AWaD5o09ffeMntcoRjMBAJFVmVpjHVUWge7/ZSGbHZY35qkG1GVk2tKLhlrkmma9xck4dziqglXBLrkZV6D3deslY5B1Q3qf9sbD4RSQGrHZPqcLglSuVlCbDEw7hZmCkdlDsxShkRXb+uOe7DhmFJiXx0T+NoC9WJdVjoRitby7CqwMLAVU2cx0y7YmnRQisC5y6vtL18so+M9pBxtKqNf5zri2GC0QAoKysLKAbhF6Csgnry8suvzps3FyZhfBsbGRnVp09fmJznffkVjMy+ffvrc0uuAUS6desGg8dostjs9tSMpIEDB1Fe1uDttTBXZ2Vk7rrhxk8//4fdaaurqktLS/fdQxH4hXS6du16+vTp3r1733///ZrORVKATIJK1alTJzQ7s6CU9Ro4cDAehIAOCG4ge+vWrYOhq3+KDG9I+bLLsouKilHsFYWCIgMekRqYNm3a66+/+cUXX5SUnoPBv2DBAiAXev6iNRAM1MLCfMgGcLo+fXJwFSFNzWSyrFy5kucMGLUUrcikkuH+pKQkyDaFWXnfvn1B3yTAodfsgO6lpqZOnDzJZDAiUqdIEREROOeWoUOHGgw8XuKEnGcVFhZqDl/67JGAnouXLuI5mPGMnqamZctX3H3PHzRVWl8iEGivfv1zRo4cCY/B+wHoQfNSFDtU8oABA3CMYDo2Nv6d2W8paljn8koo7oNExTYWtHucZpCNwJ5gpjpFiSkKzdFupDbTksIoLOgHkupxyy4RZmtZFFWnW7K5pVo79dC+ns2cHMO6ZJmXJDensojvKshE7FFpjpJSLA7VzkzrWjLeWmCAdmYxjwBtQ1UY5PKIFGlKpDwK0g5AheApprCowuHqBlhGY//jS0F0NiBQKynoc6mpmcdPHFqzZsUXc/s8/NBM3Q0UzIRwgewBwVyryQXcg8CVZeE2H7C2mpahdm6++cbv/vVPmGAXLVk4/Y/3whRNPLZhXGE1St6zZ9f+/ftfeuklmHj9lhfI2zRiQgiONpfDf5MnT66tre3Tpw8xG7V2tkQiSagUDNbFNFM9CADQjwv+U9/kOXXqVFFRUXZ2tn54EwFqkJt7EL7r1Dmzd+9s8isKzK3ISUkJMMKBrZAkdRlW9RDjy4Ok9xQl3wPOpqSkDBg42GwyExdUACNZQtoQ1hChR/GQcUBjoIfwIlI5/p7utFJQULR544bbpwGtcy78979O5eVt374dqoXyQaGWJYBjgOAhQ4YQlQ3wHJoPfgRIVRQPDk2Opu+oqMh+/ftHWCz6cv1flhB2HxKzAroXQAwPtSUpHPyVV9K0MO9MuYd2ioLNozjdXL1NbIALkXHRZqdCOyW2WWLtngiHinRye2oEJ8k1dibOIqqSDPAhQWvgLkDL0NvUikagN8yXx1PmVHO0IkZQUiTvMDKSURF5ysOrjJmWIgQqglMNrMvCKRZebKpzKbGAfDJqfJ8e7tc7/2viZ63EbkPAOyJff/21xx57pLi4+KMPPxk0cChQCe0RvHUFgY8f8dEXAQVFQoYJQGrEmwgroXSDEN7Tp0+/YcOHg6Zz5vTpLVu23HDDDb78qBiA6CVLlsBIvvbaazWA0OdBgzM8jmTN9uRyecrKyoB/vffee75XtyIglA+t8J5hWYMw8k1EhFkwIFsh3ENsH1QrTopSsNmbMLxyNVgArIkyAi8CdgOkCS4MBpOmoehHO0lNQXp/ywY9fYsA61m0aJEAj/vugHmLRoucki/bOEgnRb/yyktQWOApgToXvHr5yhWAO7dPvcvW3Lhi2dJme8OSJYugMv10LrgAyrNp02ZCr7TgNAB03tdRKjkfISYm5t//+h5aFHTM/3IvvTQlBPp4pxR0SAWDQsdDh4jgxLlHYuc2D6JYI8XJtCqoKKqPgYY5hkYGYMSTBDbKIg2JU8d1dg2wVszfXbKwotfGc8ac7BqPwiqSiNNlKFkClaq01rGjrntElH3O6CI2Km1DdVxuBX+yiZdcCgW6GQf3ygyiSiIFjEIRafjSLqtGNSHCytDnGBWQkbm4VufWe8G8A1iU7Dk5Oa+99uYDD9zf2NgM7GPhwoXQ+bwTNSVTAcFfA9bvFd+Fd1iSkANk+BO7JlxMnToN+r1CSYsW/ThlyhRfllDa5eWV69dvHD9+PKhpgX4V5F0aiGADLYP1LObAgUN33XXXRx99cNNNN5Flh8B8+tgK8rEiy2QYTNHNdXV1DocDwKVz564ABBpv0hKAP5OT0iMirLW19RUVFY8//tgLL7zSr18fkjAkct111/nVqn60B7ZCa9RGn/EJCX6nnpBC4yIDIJrJU4AXiIgEc5tobm5etmTpkKHD+/TOBurUp/+AfTu27di189ixY6DJ+lUjoEl8fLyGdV4Gqkq+DONwm/hXa3R0WO/SpB3rFzLXyyrPsipDKyyeMawmLiWRSYjkYmOoGAsbaeGMPHTGSJPSJ8U2c7Dtx8lVu24o/LT3rvTCNZ98c3TTEZoyq18WJu8sMZkoEXVTChiQyAH8uOz/OBTXaEqkKeGtFc6D636+w7bs25wta0Yd+9vQyht62NKsEgOKFgAcaO8WgbFa1dhINjmaS4qRTEYGcwfgPhfR6qzBjfaNz0OaAbI/adI199xzD8DzkSO5b731hhaZhAGNE3FKf+7T+kKhWU5VvFCiG3WMhghwMXbs2J7de8Afe/buOnz4EGH+eDGIWb16dVNTE/HGpgIIgl5dAugByAAOUllZWV9f++uBXQ2NVUQ9DBzzxBCDjhfwmXh53uthAKna7fbPP/8cYAWYy4MPPkz8Nv3qDagHAPH9999P8O6XbVtuv/2Wx2Y+tGXLzzDmfbmSqSC80h/uaZ3o71GoVuClWZTxIzx5UANQ/Z3a9c6d28/knb7l1qkMrRoEw403TJFppqGuftmyZYE3a4Ol1UtbWpnSzQoqDsAQFiRcO7+jJV+0UonCyiNVCbuhSAAgKAoqNGlWjDIg2jk20z0oQewW1czYGo7kVc9dZV9VnHiGGtojJ+mzEbU/bjv8U2OfPx3o9kT62QmpDRZBkkSlsJaadzJhk5RtNLs/7Je3p9eAj/YP+XxHwfBdeVennL2ym+mm5ITGrLhTrpjDjbG/1puPNgh2N7yTUymgUJg8s8gozqDzfBg821xYyf1sh3Tbboqt+xkKyxjiKbLIiuKc4e9ffPHFI8cOH9i3f+EPiwYMGnzXndOwDgB6E03UBz9mQbVMwgyie3QQ/cIHPegLqzViyk03zp6d19RoW7joB9DFcBdHS8WLFy+EWRo0vtDaKBmHL774MoAIyU9DQ4PA8T6ahqO2tSYvFLHRqFirounc3Nyli5c12RqLi4t27txddO7sNVdPuufe6ddccw0VgCD4AqmQgD6AQR9/POf06dP19fU/LFi8YvmqHj0uA+IzderU5OTU0EcD+MGin1eRLrgcozdvYdEP/lbeAHoIA67atUenKTdcJ6PbxZtvvvHrr+efOZu3etWKBx98IC4ugcHnqaiUfj8zPt2JYnS8Esd7aelFBCVb4R1IdXU19GfsUCbDTBAdHW00Ct4j7XBrYicmsba2kufRIiA2nCKDl8lkgpsDes7vRkJEVsWDjGYUleUo1cMgtxoWalOiIgW+V6JrZKJ7dKorO9KdGOlRXY7S0roFWxqWn+B3OzOc1k5q56hH+jsf7Xxy9ZrDv5waMGG0uLnK/HpBzlfnGmNop0uRi8QImY8f3NlV6eC+XHf+rVGFV08e/NKx7lvP99naUJX6y4nRQsHYtKKeqYbBcTHTY6Or6NgjzvhDDZEHasxFdqNCeZBvhW5OuyAhfitUwLwa1H25tYlRpRl/U2jrC5lBx4rR5PQxiyXirTfevvvuu6ury9+Z/daAfv1BI0M/Ij8CReM1+kT8StQWPGmPgH40b968hoa6tWs3P/JoZWpSCiS6f/+Bo4cO/u2td4hfSdB+6R2QtCTL3J133padne3xSKBErF69dtnShbh6WsV40p4iJI7kgae5Xbt2HT+WK8pSeXm56PBcPmLEw48+NmLE8BD1TxK89dZbx40bt3LlyiVLluQe/tXpcB47dgR44qJFi2bNmjVy5BXaSKZazwF6RA7K7IIUs3Xr+2G61vrkmzxkYN6Znd37p59+kiQJfgRojoqKYmgBEHbDhk2gmZIlOb/lPL+3+GWsNc8itifK7XZ//PHH27Ztgw7ZuXNn+LKxsb5r184zZszIyemjGUCKis6+8cZbRUXFBgOflZUF7z137lx6evqXX36pWZFCzKCXprQdWZXSpj7gFoA/rEIzzRL9hxzXS30qrSbVwrhhYoZ5cuPBmjWHlfUV8SXC5VR8MiMYeifZ/z64tJ906vVvqufXjH7w5vgHkg7eVt47prP5cG10mZRA0WxOmr3SKV8dWTqut/MWz+S7N+76+2XrFw7tPzep+7yziec9CQtcQ38qKemVf2RcbMWwrNq05OrJUeevTeWkLrF7qg2zTnSSWB7mF2SwoNULDWao9bMW62nAT62/IY6qqs991ldLAdMm8itT8Eqxt1sr/fv3ffrpJ59//sXKyopXX35twY8/YFM5S3tPfA2+RV7ru8S8GnTAECDo0qXLmDFjliz9sbTk3Pr16++9+x4Ys0uXLoyNjZ848WqqzSnR92o8OY8de9XQoUNxHSpGo3HBD99i3YchhmWabrGk0T5vRpIBt+y8/54Hn5z5hN3pyMs7+dabbx48sHfGPXe988GHxAru9+oWqzkuDkzd06dPv/322/ft2wegA/m32WwFBQWPP/7Y0qU/wTDTPxVYOVpjBZYx0Mea8mlqWv79Zg4tweXLlztdzVVVFR9++D7ldYCiQA8GDBI9niVLlt1661RB4PwcKf1mMr/u5Ed1NXd5qO1HH310zZpVNbVV7777br9+/Xbv3v3000+vXbv2008/hXYhee7Zs9e0adP++Mc/9u3b+5133omPj//ggw/gzkDI+x0BUNsjVsG1pmC66FsQAQI0MNnVPcrNeprz8sr+sTjv9s8b79zU7SvxqvLOQ9n0dGME9VT/mpVXFidWHJjxVcM/7ePHXZ0xM/nQ4/PKrGZ1Xs6hDLHhixHnRkSU3hJ59u2+ZbMPmPL37vt4aGlll1GP5Q9fvPbAA8KWfw45dXmcizawUka3Q1k3vqdMffxY3/d/oXcfrmisrTO46hOrjsqgHUB3aK3zd1z8umYg39FTenzShnewoQVmteWeQNjSnP30iUy/995bbrkFfty1Y/NHH73HcgImUC2rdX6JaInr+27gkrNmeQFVxSiYWEZZunAp5O78+dKNGzdeNWlSWnqqPmV94tpeCgJDwPkpbwQ1gMv+cz76ePDgwdojaiv1gdKKiS5oDsaP0WyKjY0dPnzE27PfBUBptDXPmTMHcERbnPIrI0z4dXV1LpeLLOcDQRsxYsQ//vGP+fPnp6SkAastO1+yZs0a7RGtBqhg2hZFtRih/H7y+5J4OQSihpYyCEyoP/20dML4a1avXr1mzTpggquw/LRsBQA0qFKHDh3Yv38vKZovNJ1/JWv1E7Tt/G7mAdVYnmUMJpMFqgL44F/+8hSoY7PfmWW327U6gGqGGw1GPiEh7ujRo3FxcZ988olGfAIp3qUvbaMPQzZP4dUXwGzoQ5Ko0IrT7Vq97eSjn5+94fuIV/NH7EoYJ3bqocaY4Kdh6e6115Q/3S3/0O6D078XNllv6DUg9h/9zixbf3Y7d8WfBsobtx232+QcpcxTeGLRPkdK5S7BYnrvbNfOFTteGVBty+j/luO699bWpZ/b8lnO/ucHNEbweEk9Lq48ffiSqBsfLRj78IaYBdurSisbYOaQsXUVLjRNqOMNoFlttQdFUdTPpfquiYNbewXqQL8M3NaErFk0vWZgSn311Vd7Z/dXOfrrb+avXrWKg4mT8h40FHTOBPH5KNKUbtLWl1S7H4buZTnZUCGHjx4BErFp0+b62oY7bp2K19ZapaB/ymfZEdGePqQIkMywSUlJM2bc361bt8bGxtzcg/ooSPqCkzywREdnvOysT58+Y8ZOAJp8+vTp/fv3a36AfogMg3n06NFfffWVn8I7atSo++67D7UFxVZWVmuFDaoRa+J3g1bkQDclUqUhdDHI8JYtW4qLS6dNuyc2Nhq7ZCYlYklKSgVVkeN4u6MRaJoP/enA5tNPDH550OfZdzNxRFIZFmBaJI2SnX1ZTGxUQX5RSUmZz7dAxesDfEV51dtvv/PCC89t2rQBchWIoX7z2aUsobUVXGyawhMGKBMMT1MfbqZv2NB7ETu5vMsgOTkG9Ax03peo3pp8/gnT1poTe79cdmLGxqzTXa/mYvh7YnN3bPjlvbM9hKxkS/nBtadNkiUqv7TO3ug6w2duP1CaUrK7MHrku78ovUrXX2E+r8ZnfWec+trO2J3bjvQoXv1Cyp4k2gaJK4pTFVQltevxzIl/b7r+rwUjXFwEOiyD/o0kU1vxgfmE9F0yxoJaGYj2Af/CZF7fiCyyxJii34Kgfyqw+aF3xUZHvf7GrAhLTFNz85IlPyLDIeUXudV/usZ+hrRGgrRlGj/iBn/CBHjrzbexMnAK59dff7140YJ+AwcNHDyI7KsMzGGrvNEcsWSpaos/Dvlpw4YNEyZMAKSg6VbKpreYaOcaWZyCyYnxbU+lrpkwHuZxQJDt27frGZz3degWxem0l5WVHT9+PLDOY2KiyEVKSpLfZBAIoIHqlb5KW5nMsOKsNZlfzevrHJCle/fuI0YM172NqNvqVVdd1blTd7jYsnkTcZLW16SWpv77tuw+OjimoZ3RBTK0clqh4E8cVUEiCE4yCX9CW/fq1Qt7SFF4BaMl8yEA+tKUdta8vHYHdDIgWvhOtvA1MclpCQqryowC/Q7GP1q/ZCj5dJXppTM9oMYk2hA5KCUK7lblb48nOewTI3KSoo30O0e6O1L7RFv4t872VdNMKTFRS2pvp9O4lFj1qOmmV/Ir2QghwyKqUZF59us/rq9Qm2iToEaZKS5a5WRWpmEkSSolqaDCZQwyCxLPFlEqpy2mXhDak7VeeDAyMhJai+O4iooK8k2gsUCT5ubmmpqaKGsEwSw/93xfqyto0ydLEYSivfsVKZajrxg5/LFHZs6a/SZnQPt00RZxTIuCan9kuxDJG9328px2MXny5C8+mVNZW7d27VpJdL456x2W54i5Sp/JVvYpmsLb8RGCCILRlw3sro3ypZ49e1bGDs36/ux7I01chGE+hgv8C7HiMyNHXZGZkZFfUATa38yZM7VFmdbYiqCqvr6+ddEUUVRWrlwuK2JaasakSdeQ3bnae7VEyJY3+EHbPqIfcn47J+AT2ovCcEnmG7/U9I+fOHFi9+6dzzzzjMViwV9q9YYSjI9PnDJlyvvvnYTeAqD82GOP+fUQbVYjChFmK6w2jvw6le9PyK22simRzOMYBrbu3bsmJydS3onByx+jY6yQh759+0LrFBTkA1GNiIgI6IS/Dwm1zwsvsiOPBUn20KLolKgvb7KpQq6M9wFJ6Px0hZFVkVhhVVTNUMGyBP29FC8qA6eXgexS4nl0Q08ct0E5LVH46AlJprvRMkMx4hkV0kFn7JxnaOIowTIcK8OErICmUokUAhYdXUFTyMaMNnah32nKZacEA0WMzhcomvKfmZlJCHkeluzsbCpg9tBmnl27dtXWVvfs0YVs9vG7AT7zsZwrPg86y6pVa3r3zkZBLXg8fmhWkaSHH30IlKNVq36CLwrOFmrGbP3U7XA4CgoK9uzZ4/F44M+SkhJ4L3SyLl26UAErKdpFenr6+InXfv31fMEgp6V3mXj1NaiiGFafSX0NVFaWnT9//syZM8hrUWEPHTqAQja63SQ8CDZ1Udu2bSM7wnVIh3602SCHRaDi4ZSUvLwzB4/kZmVkxsTEQLMnJqTecuvUWbNmwfB49tln77///tjY2ISEBB8ModmCbB/Lzc199913Bw0aBPUpSUppWcF/vl8ML01OTn3nnfcyM7voPWhIHs5jgZYi4/nAgQPAAqAR4+Li9C2rPQUvgjICz2pqaoJH7Hb7pk2bMjIyQK/UdpmT+odqP3z48LfffuN0OmE8w1OdO3fG0M9omm5RURG8yCBYXG7Hjz/+2LVr1wEDBqSkpGpVC+nAi+A2yBiwP/gGmg8qCmoG+FRQ0zg25zM+AxmCGMjGxx/PAfx64oknfeUiBiYYhTKuf1tWVpYgcJMnX/f++++PHz8+sGP8LiS0iui1cRTuel829kzufoXYXM7i09LJSojMkPOR0V4wRVIMPCepBIloWZU5tFwGuIK3q8qURKusgl+IPIgkVmYBpRDZVGTk0kijE3sAVYDdyAAyKtrIDrwKTdEiKytutPzCURwofwoKuyJTIktFRifElhxaYskaH5uYdaH1TrpCbu7Bm266CSZbl8s5/Z77Z8+epfezoHQWBLvdeccdd+zatePpp59+4YUXAj2AKezDAuoGi8PPkLgzCxYsICRZ63nFxcXTp08vLS2FMTl37lxtf6bWEIA7MKnCGCADicyZw4YN+/zzz2HOb6uYcPP+/fshhzDAZsyYAYM/9DT4ySeffPbZZxpuMlgwxraoe/BqwKM33nhr2rRp+iLs3Lnz4YcfJqOLoABk7MUXX5w6dSq5AYbHc889t2bNGhiKZrMZcOell1667bbbtGICnv7tb3+DkQlcEqoL+AgkAjUGIDtq1Kg///nPZBoIlNmzZ3/77bd6GgWPw6tvv/32wJkf/gTcuffeeysrKwneUZh0Qc3/61//6tSpk55CAqJBMSHnhMoBQoEOm5KSouUZKhba98iRI5RvvoHKeeSRR5588kl9jwLGB5grYdHsazk5Of/+979Jyn6ZhIYGCF62bBnUQL9+/QB0oIfEx8fDu8aOHavdCRPSq6++evDgQavVCn0G0sRWuVxoxzFjxgR27N+MCP9NCX2ijkhTPPxTsOt9yZSTnGw8f2q/QvEq7XNCA/6D4kqh+F5G3thUU+NwiryZi4qNgTqFX2EUApVUFQ7IiypLaNOGJBuMURyL2qamtlJVmChzjDXRzKiCy9bY0GhnBLRFkzeZ4cmaqgqX6LHERCXGJwDfsTfb6mvqYTpKSE2wRlidshiTPrqmYEtk2rjopKwL2l2h+sIVwvWf/nTfihUrBKOJpZmnnnoGxhXHec0rZPDDdV1d3csvv7h48eKEhKSFCxdin50gy70w6cEUqhlZyXK4TzFp0QiAt0OCcAHDAMab37AB/Q6wifINbBhdUFcwhmG6C7HAR8Di0KFDUPO9evUK6mSsFxiQMPL1NgVV50JN6WbR5ORkgA+9ogc5hBGi9xUmwEF2G2h4ffToUXgLXMCAgSwhZqQrJjC7wsJCKCkMeAAyslkBCEIC2iTRZqtB1dXW1hKFS1tehA6jf7X+fkgZ3qJtRiWzAjwOlUlUMK1QLpcL7tRqA+4BeIJcabUBr4MbfNtfvbUBhdLOIFB9odeAnXlHl69yTCYTCSfgZ6Im7wKSSH4iW17jsGi3UT5KBXUFfA1Swy5IXo0S8BH6xv8UBi6ShIjrTA7nQ9ent7/Pmy9jqepmOTG92yBVdKGmR27HKMoFqG+q1Fzw6+Itf5mTWC7GDO0Ref+VPQdOs0QniAqoVog0Sir2T6YNkqfm7Pb/OG3u6vKKsi9+SbJTcTOGxl6RQ6nigf/8zG85F90psecbt6qcoa66Jvelf8c1UBl3XZE1YwIlyvsWb274dktcfGKfD++NyUxtrmuI7TrW1Xg8IunKC0UfSmd/BciA6fHkiWOCABjJDRkyZNKkSTAMYmPjJclTXl5+7NixVatWnDp1ChSEN9544+6779Ez3MDVlqA2Gr9P7Ve//ASCWtCbQ5SI1p0R1O79+tf5fdOql7ThkRAUgrVf/SxNfi8KtJ1rsBU0837p+6UTtJ71rawvlx5ng5Yo8EVUa8OKX7KB9+jbK+iffm0aNJ9BV/eCtpTfl78X7hPC25Alx6JTyFojiUACRCYmLjkqJp6i9YZAshMp9bwp0kSx3ViD1RLTZDLHpXYRIsw0w/lSw70KqV1xVYesklxPC0wyxXbl+Ji41CaTEV7FiGwWZY7noyKjowDd62glVuW7M1yMJZ7mBQYZgpQMKSKZi4CpmOUZReBpDpgBi1YMOnaAF9W6P5GmAvUeWPGbb76+Yf1aYC47t+/YtfMXwRBpNHKiLHlAxXc4YM4ZMGDQM888c/XVV+MH/Zs/6Ipv0A4ROHICO1BgPgNTDlo0MqiCUpjAm9samVQA9gXacf1wJ3Aw6D0SqdaL9IGopJnh9JkPOnq1MGAdqeegFRtYXr3t2e+C1sUPCQoxgTn0a19tVUSrw6BTjl/mg0JM0AYNbN/fEQCFju/j7XCMhB378JEzyHqqep2BfC6wcJtHRsEzFBn+D0RHZjyyy8hY8dM+Bxl4BtEgWuFojjHyqlFSOVEF1JGNNCMxZp4HHAGypNAsD63GcwaGYt0ourRsFBjZLbNYD/LQLLL+8JyAPH2YjkzyQVtLP8DS09Pnzp3366+/rl+//siR3HPnylwuG97mSSclJ/fqlQOqNSjhOIQC5XWyo4M4yxL1B0d1Ufz836iAEaW2sX2cau24SAUMpKCiNxL5Dad2qyKQten7PbEEaff7ZSlwGGuJ61d5AiftQAYRmJlAQNFqlW7tPRw4MvX51H/qbwikSIE4Ekjf/HDHj2yG4D5tZZLSaZH6XPlVuFZ2/czhl5N2p6hLSkKtuOMdctgXFnv8QNcmex4Z9A+uF+9uDBQ9BTCClVW0Lq7wFOmveEWeYskoxc7CMGJlN8uieNssB/q3TLkEYFYsaNeKJFHYDxXRLRQCnWMUmRZp1QDvR3ZcQcHRnEkrSzzLGjiDjHaB0Jw3nPwFiF8joQ5EqYMGDR48eKDkkZ1OtyiKkiKCXi0InMFgCkAZGq9MB26z8Pqz+c1yQaejwEne76It6h5UNANnUGIf9P52ebsvGy2dxG+YBWZSP3ICSYffU0FHS9CxF/SNfhgRsgj+9qCgSekL4pfJtrLkN4sEfV1oMqLqPLm0jhE4sflhU2CaQV99iUso9MGhBfHiFuCAjGKBqdj5ULehHLt4oBuRU5CCdsFLFOtBVjEF+TAwLHFnwcwceVsAngGEACSxKiAJ8ioBtQmdKwD1zbMci/x5ZA6tE0OfRwHoMBiRRSRBgZuBfCkSoBfcDKohmu19Yw1hpdpRGAocGAzZ7wXUjucieC7oPbqmDfWaoF2trR7Z1sCggg2SdqUtm0WISvD7M/RQ8RtmHXm8LeUoaPHbzUCIIoSurjbaMcg9IYrQwQwEliWEXaYtehiYfkdK93vRuYiEUlvIRgYojEdG0cyxOwJLt/LrY7x7cGF6VGgc/IpFOKVKHLLEcGSfPOInNDI64wdY0LsMHEAL2WaJgtZTvELxNA58AmyGBy6EPOXQerxvlZTADYPgiazSszyCGlTXsoI9RX0H6iihdA0/acVsoYBoYwKxYnjj9Wl7UPVcV/U5oYVOtu1a9Vej/NhKR/Ssjrz6N/fC/2H3bevxEHSj4xn4zdXekUKFoEKhddgQr+g4PelIzYROuePPXiISOqo8rR26BGM+wmg0CB5FamBEEsQQRZxnVAZxH9qlouOTJAofdxFtsdCqHWAIeeGrxF1LQUesw5Vox76FyEsVQ5MCz3OsUaRFhoAXDSRIlQWe5wxAbgCNWBr7+4Jmx1ESObGLgTfRWPtTRBU5Xrdkm/ntQw7oFg6zQmvV8ttGSLAN9612h4VOqr0OdGG7+YM07P9gnvzvTq0tJdVbZ/833tRWuS6Ufv5OOcjFktBWZ0VTvxTaA3wkb+dCCfkFKuigKeBDMoM0IUYExDhffI538xQfYW+228rKty96h+MNOJCNimLPA4hwPApRz6pWIYozmYh9hMLOigzPCKBOMSigPAuYxoEmxgNC4SjgmDEB+NAC0CURIRgK2055UIxoWvmNDdzWiqzP87jN3YxUhzpicHRot4u39TotFgxJvN0F9dBd38/aErBOpGhRdXS1JGsRIYIu+rZlQva7ITSpCUiNpig16Bs7jgVUMNUm8Cd9Z2jLdB3UEB5Yt9q1ziIu6z3aSeiSdoug3e/X3L8vu3JoCb3PiyHFBU0KMKK+wbX/jUWxNkVGzvgyIyPuQ1aygH7wHqqzh6OMovt0Zd0b65pZO+vdeciptITPkVRUWY7slBr3t9sBaWgBK1AKPieQA9ULewapskRxNMPxgiqwgqKyaLsFQ3OcUaZFkiVkXQLcgzGCjilQA7d6tiut+wGF47e32juOl7QofLBMq8Vdur1VpLbf6LVSB3Zcv2/8YFEHPV43/KCDnwpmgg1dfG3ByA+FfeGsKM2srgW0116kfwuti31BBdMcO15pviJ7b/cFr2i1z+uCOEVA0bzpaOtHoe07gYv0fp9+sfrbNmn5WZFZKqS0NhX5d5uO2/UufWlnlynq+gyLQ0RCPbgj7XL3RqOMzhVE/s00UCAKIwvNSqpHNaAQ87SkpkkemjZTMuWN3UcbkcGYYhlZsLh5g8mIVr8YjkFcSGU4dOAkLxiA8qjIPOQBEsTwQKMQuimUwKIQwooqks4CQIeP1FNESVXwDsnfaBzRmA7+piUwK0YiMs4VrIW1cmmhOtDqfsvAmom6LaAJzBtJxpc9xrul3LctSLM6BV3iCcxn4KhQfZ41flsftZKieLVefZYJXILxYxCtkiWbAwlxUUjrd5Q1+H71FpBsrQysmXY5lD7BYBUbeLxqcHYWdGVASzOglYM0YgCXDNX0+p8C25T6f1FCRFalaDIAKLw5lFKjIqJynrnZ2OzBHY3ULNo4CigiskbV4az4bpupwSXER8b/YaJiYoEdsRKF7dRoeOPdYIwQEwFURmUl4iwPmCRTqolnkDKHHagZmqfxEjvHeE08cI9bVBmPhFe18GgRZSIoo/KFcZ9Ahx3cjagW5yYcNlT1Rk1v5VjYwdlG6y4qDlUFn5GRkYIg+I0fPTUIlqw3einVMgGSZmmVH7LsiKOetblc0tZPekypr68nWYV2sVgsMTExcBFINwKLoLb2G/aOExIWynsMd4c0Jr1R34f+/vXZERNM4FiFb2w2W2VlZW1tLdnSERcXl56eToIH6FhGOyuVejBS29iVEoxMaQcikRmu/SJo1eXEwvM82cUetP/8riWErzNFZh+VxjGIVdrlcNqskWKXdFVWsD5A4V3UaCkd+IjbVlzGu7p71MheqbYhqR451mi2SCoCJ56wTXQGBeWWJINcZzaYCf1EsxvLCJxBoUR0dB6No97wnInlFYGnGGQFAt7DKLKoitjXES/tU2j/mCyLtNLqXKeOoQO6fd++/R9//LHJZCB9iCSCksdCgvgmJyd37dr98ssvhwv90OqI/YJc/Prrr4888pDb7b7//gdmzpzZUrdtdHeNyR84cOCTTz5BhzUiJyuOpQBoaQqpv+gho4E1R5hSU9Ihe/36DcjKzFCpIHYWv/z4TeAqOrfLtWPHjq1bt8LrqqurYYiSPVAEfXr1yunfv//gwQN79OhhMpkC5/+5c+fu3LlTj6qKgs+QoSlyJoVuhCAC5XG5R48ePeP++4LW21dffbN16yajER98Cqo68g9DBxbyvOHZZ5/t1q1bxzUvcgOUBeYwyOFPP/20d+/e8+dR4AHIIXwZFx+TnpY5fvzVN910U/fu3fWA5Rd0lbzx0KFD0FtQc2DXD3SEtyjefPPN5OQfWudtSJKCmnzllVcA0H2BBxH9cblt48eP/8Pdf9SHPWkr86QnvPzyy5s2bUhISJg//+tOuj2x/w/gDpG2uQ82NxCHQwmrXqLT0W3YzZ17DvGuxVO01ukBEI6sez/PI1KUoEiq6FH6jp4aYY3FP3k3umMHaVqSbfXHFjhEhWXx3ksGHQsAl4yEAy+oKo/7gUirLNyjioBsMkt7UKRkdMQDcmpE/5dVWaKReyL2Ab0wWoq6gt3uPHv2bHNzY1V1BYPN2GazOSYmzmg0Qq9tamqorav2eDwWc2RSUgr00cceewwGZEdMnr57UH9eunRpQUEBw1LLli27//77/cZwoLqk+QoCLsCDdTW1FbVlrCIorNssWKxRccBG3R6puanB6XbIomIyWuIS4idcNf7xvzzZuXNW0Ckx0F5LPmFMAnwcPnzYbreTzYrQvwF64NUVFRW5uQcPHtq3aLHAscIzz/z18ccf9/WKFpgDrnT8+PGaulqn3UFhgCGRj8gNLEVMcsjdFEZjc5Pd5XFbIiNmUMHRp7a2+tSpszZbU119FVF74TMpMTU5ORXgmwpFEoO1saLk5+fPnj1748aNZJ89YOiwYcOMRqGurq6wKP9XLN9++8199/3p0Ucf1WLv691EtcJCBgoLCyEdqBlygivZ3w/oozWcVj8kn+fOnTt58mRNTQ0hqQaDKTbOOnDAYPxrh5Ys4Y0bNqyrqa0qKyuDUvzpT38Kqlb/rqVt7oONDgyFN1Ogfeww2BWDjBz+WJXMFcShGdtuKIWn0JoVeZbnSLwkFYML8QlSyLZVtHmM4wy0hGcRmsVGZoYWKAHgBy2uS5R3MsGKFYtMyyh4HkCaN7Y0p/IoOq+MjuxDa/kXuOxFpp1x48Zs2bIFZieAlZ07t7OcfOONN77++pukUZub7dB3f/jhh9WrV1dVVcG8B5PnN998ow9kGfIVaPCAKrN582aDkYcJ88yZM8AyyB6xth9pYfUjRoxYt24dDNonHn9k8+bdtOy59rob3vjb3z0ScsK2N9vyC4vWr123es3y+oaqf3//z+07d82bN3fgwIFBE/dTfAA1YGZetGiRJElA8W677TaAV7IHHeZqt9tZUVEFI/Nf//oXCVIDo06L8qUv/jPPPAOEbt++fQ8++CDcAwrC27PfvfLKKwFl9MQBugUQq/vuuw/gPsQZnk8//fSjjz7c0GC79957jh3PhT5z45Spb731BhCxwGM52qWfmzZtguwB3wE8nTRp0sMPPzx48GCMjOip8vKKdevWfPbZZyUlJW+//TYUds6cOUAxgpp+KHyk/fr16wGD5s2b9/7775KQIBs3rv/xxx/vvPPOQEQARfs///lPc3Pz999/P/udt1JTOv/jHx/l5PTRKVCh3Caw2we7YcMmqDdeQMMQ+uH06dMJzWxtk/59Y1DbMKx6rX80jqOOzc8coANDo3VwpMQihsxS+IxTZN0RoJsBnQH04FgOpmts68E3oCojWyRQJFSWZzma4wUOKWQKMVmAAi6wCoPi7KFTrBC4KCiGmYLex8HbRQloDtKPFAbFLBNRkAHsXKRiz0DaF1jvAlqCTPjp6amS7AFYg14OQzE6Oho+09JSRo8e+fnnnz7zzFM0IxtN3N7dewCDKKp9+5/vBgagp7i4WODRsZnQcZevXIGNsm0ePO9nWyHmibT0TorqgXoD3hQTF52QEJeRnnFZdq/JkyfO+fijjz/5LDIi1miKLC4589xzzwKL0Zaf/NahfHmTa2rqZsyYsWDB99AcXbt2nT9/Pgy8MWPGJCUlkWiKoPtkZWXdcsstH330EWQAn/ypBu0n5Dypyy7rYbVGSwrQEyUGS0pScnJiEnzC/1OTUwCyc2Dk9elDQkeGKD4wlLS0pNTUdKCikqh06ZoObaHFAAu9ONVyLSsbNm0EIKuqqIQ6fOihP3/33XcjR44kxBMv5FGpqclQCYsXLx4wYAB8tXHT2ocffhDAwmdE86qQ+haBpKxWK5QCDQdJVWRRUj3vv/9+YeE5xfd+PSJA7wI4A+ATeGP37p2vuOKKqKhIhmnpHiH6DyQAHQbwkaZR9EiA9dzcI8BGsTkyeBCC36m0RwIZYnRGjcHLPqZBNFOyquG1hcrIGVr1oPjitOJbQML+w/hndAFQgvZ9SXCPQUBIRLFIW2ZpiuPQ36zKKTh+MHJfxgBEI19nBtpaRNvAXGjo0jwmUxQjKrIiUkQJROaQ3zIDqN5jCbxsiwrYv/fII48MGzoSdBzeZNi0cW1l5fnWZ9EFT5PCHXH5iiUMLU+bdrfJGAnAvP2XrShqjze6sNTxRWiyDOSzebP6PR7QuR944AG302UxWY4ePfrzzz+T7/VHlWnGafhTkpTnn39+27ZtHM+kpaV9/fXXJH6VfiFMm04zMzPhHmLaD5FbIEcAaizN6TU7v5qEi9TUVKfTSc5Hba/IMjntU5HbvbelirSXAuK/9NJLjY2NKj7p7OWXX8bGGv89sSAAsqB7pqdnAj/65ZdfZs2a7YsnRwXaZcgrSMyw/gN6p2WksTRTVJgP1AlXV0uR9egA5SV9TDsWqd0JkiwRHjlyDIjnsGFDxo29RnQpDnv9ypUriQ+Efpnyd018qFAYTJZ18VDnkFLESBziKfg3vMpC6ewIKsWhXVw8Q3ZOINjAihLGJGzBxp6DyHdZZgUDQ6FN6sRXECgM0BlFBF3Lg/QyeK8kArmhJEYlHo80K0s0Pr8R54xFlzAj4+3wxGdHoS8wuqo2PjVrS1v7QoF1S4oINVDf0FRf39guzJHU8vML9+ze16lz1yeemIkiorISaHAwm/ney17I2lnLeZi+ysf/Ypk4cWJUjFVCwQWUw4cPBy4S+zAILSGBtrVq9VJgATAhv/rqq0BJ9FzJz6IJYzI5OdnlcgEAhXBuRPG+Ve9isoa8ekQjKV911VWgoAEHaa83MlrTyHKoNvVbWdcyD3ykqCAfMp+ZlQ5Qq6pBgmloDwLCPvXUX1QFUZUFC7775ZctgSubfi8C9OnVK+eRR+Epxmw2rlr108IfftQX3E9DbMXLWv/ZdrlQcGubrem66yfeeedd+LwddsuWLbW1tf9XuA9NNC+CNmj/JyOghVQDOkAFbZtgMPnBtgAEPsBheGAsipNSnDLNU6xqRIZHGrsZokCoEnwAaLCUgaNUzsgIDMuKiuqUGFGFfuYBfkPJspNiXMjvEAAIfpDdsuqQVcmlqi4EMqLMuTyUk0Zn6aBpRaRCTsshRN8/9BeqTyhfZ7JGmmja+wNeFGuHLaITPigFgKamunrslePi4+MnT56sIMKHjpEBmOhIF2yd15ZjGFS8y5fs3CUC9B7UE2gSAAitdwYtbGNjw7x5cyGDwFZGjhxz7bXXtjUba10cuBXQh+zs7BAZxtO6RPBRf4wMpRvtcDFq1ChQ5W6//fYOFBjP7XQ7qnQgWYOLI0eOrF2/RjBwouS++ZZbQLP2RYxtAVa1NVBef/212dl9AWGdTve8ed8Qpunnwuqnw3pE+Q93/eGaaya53ei4lfc//KCkpEzfcwLVXn2PCl14mKUbGpqAxiYkpIwaOXb48OHpmRk0wxUUFABB88OyC+hFl6S0aXVGJheVJpvG8dSnGGOsPFNhqzuKPEFwPHl0sIUiAe4wghoZyQ+671pzmd3UNUmIsgpqgWSPUEUPqXR0CAGL2IrqbALYATBK6pIqPTLRUOsw9U6WnW5GlQdNGeOJyzTGRQLYQc3GZyQPePRmY02DZXBn0SZSbnfP8YMVzmKJtAJzQusgHgZRLJk4BuhB4QJ2QmlzZtC1TEi6rr4Rbz9Vo6zWmJio9lNkGdHjWr16tSnCdO316DDPq68e/+lnc5x2FLQ899CRywcP1NS3DroIaP6++oxRuv6nYNuD2WwOBiVe/6bNmzefPn0aH/0q3HbbLXpiEtTUCp9TsbTby1lWW3FvBRkkZSB90PqxsbEdGC1068fZ0E2p5VMb24DvDY11BoPBarUC6GM9BS3/By0dqcCICOuECRNOnDwkGAx79+4+ciS3X78B+pwGriGSmQiIVW5ubnVlzbnCorff/jsJkh2iTTusJSm7du06e+bkhKsnd+vWDf6+6qqx8+fnw8WKFT/dfPPNWlVfaGSrS1DaRB+82oUjOPsieHGcUHl0azVvPr0/11Zaa0iI6j16gCEy0l7XnLd5tygpWcP7p9wwDGr57I7cbd8sMZr5IdeNM8fHOOy2o6u2OWzO9JxOvccMVxWusqxWpSMtU8YprNpgl+kqVVQZY0YX5e4uDOP4dcWWhpLqqMToblcNdyjAkAxyg0uhzEyUoN6R4ZBZxeGQ3W6Xx6mymjtp67xfiOhHsn4ipXAb//prLsCr6JZGjBwJc6nXDTOEyMrBg7mHDh3qndN70ID+8MVll102eOCgnzdvpWXHyhU/DR40gG45p6X9uT30T/X1tTabDQG6KPbs2VNvyfIljgkTzQL6gNbA8UxSUsLAgQP93IIoHeXxG0VqQBS0QMGWwZZDNbXKrKmpue2223r37v3JJ590ZMncj5iEBiy/1GBC2rlzJ8vwsqh0vqxr167diUWGpoM3merzNR058orPP7dAmzQ3N2/fvrtv3/5tZdKbH3zyYvfuXWfOnPniiy8aDfzylT+BaomPq22VuF8RAus8mLAwdcFouuaaa8jNEyde9/3330Pp9uzZc+rUKeKg5OeU9DuVUDstCP1Fe9i9NhEorhkUofKf89L2VMQM6WK8diyAVFVled38fRkiF9c5Gy/SK/kb91l+OmNIieZvvk4QzJXlNee+3JFc5jLMjFGu5qX6ZpVP7375FGIuAJ2EZAING4YqPPhNwbdbUvKao8b3d410dOo7PTouGZ17rhCDXEsHPbH5A3wwLjFOKppFpuMmFS0pv8B02vT4zTff7N65Axq+f98Bf3nqad8NcqitOgzMwCtAaZ84aRJv4hkMhdffcOvPm3fQtPjz5vWPP/44CfneTjr6dqAUfT/WujN8uX379saGBlCBARnHjRtHUeSILr13MlIYHQ7HyZMnGeS2KHfq1Ck1NVUPMXo6EGg5Cg09ZEkUGX9Uf2MTPAjoU1JSkpmZqepC87UtwTdJhHi1/s9z586VlJxDQfhFsVuX7sAEffWghn48KyvLao1obKqjGeX48aNUa1xrXZl4fxymjJDB6dP/sG3b1tWrVvEG7t133x02bFhaWlqrlgrYtddu5zx3rmj7ji3p6ZmjR48mNTZo0KDefbL37ztQV1cHGn3Pnk8ShP+9Qw/VDk3AsTNQv2GJcyDDCiojGHgDa40Qoi1Wg5FlgOYyRkuEKTLCbDQbjILAs0aW46Is5mijxSgYoF+yAm8y89Fmc6RVIMeiotO4EJwAYMgcdgVCWhwKkEijTV4cGxUVGWExUiraAoZO2gRuBFoWLfkGBszmIk0Z8Io7rYUZ8rWu0vGVKb/pnXzv8XhASXnllVfeeuutyCjr9Hvu+fa7f2empvtGZijIqK9v3PTzhpiYmAnjr8UnfCK7+JjRo9IzMuD6XGEx4AVZKwydjn7y9NeMKO8GumPHjn3xxRcAKEaz6YUXXkhPT6d0NhdfOoi6VsIMUVfDoA0t6IwKLcBAB3WEEFjgJYl42w1ZU5flln0wR44csdvtSN3TBZwO1eO8m8WYjg8wraJAxcOuSUg6deqi7S8L3cnhnqioqMTEREVB783Pz3e5XO3UBq1g9gF1yDz//Itp6Z0YmQbsmz17trZ4GhTKO2Ly27p5S2lxyYjhIwETyYqK0ShMGD+JwgdSAi1yOJyUb4P071249m9Bx2ohQw+NgvIIEkuzCDRwGFXKgGw4PK5QRWVp5IouYa6Ezs8BTOEodJqgKqtkN5aMfBbdkigjos5gOkx82LwrOajDSGjNnpJEEpMMdUO8OI9Ww9SW9WYGn7eJzx+HASVjuNFoywVoXuQRnud37Njx17/+VRTd9fX15eWVhYX5MNVcfvnlf/rTnydMuMpiifRVBtl+yWp90m+QbN++pSAvf/jwob1691BwWEhZZZNTU0aNHPbv70+zDLti5dIbb7yBDtghHSJ7QC0AEEFvwtjthuuqqpqff9742WefQFZBU3jqqaeuvfZaLYetU0D13tRkszua0WZaRiaHz4R4XbAu0GYmcVA3hVE4VRVfe/XFD95/V0WuFdB8aA2+rKyM3KYPd91ed8OcW6X1fLbdRqTweVva8lxMXDTpkzRDh1aV4RXIThQVgW5meVC+gOqG8Iqk8Y5koqTCfz169HjyyScA+llVXrzkB6CfN954o+YXFhituS1k99qzPZ4Vq5bDTH/NpKsRlKtkg6pyzdXjP/t0TlOz/eTJM/v37x095kqy4KN2+DCFS1M6gD5QRB6dIArgwvAMPjxUQRFRaYbn0L5R4D8k0DNgEvJA41QOQYOMD1imkMHWQ7oRwBUnKV5Dsc6giOdqiiywKWhtXaEY1UChE8DcmncDjWJr4G0baPEexbFXFQl7AXQojHEbJfPORZDtgoKC4uJSq9VKFjgjIiJEUQQG9NJLL3z2WerYsRPuvfce0G586lJLl/azkixfuUqSPDfc7Ds5D/towmC68cablyxZAt/s3bP/7NmCbt264S3moXoPGXvwCPBJ4FPXXjsJRgV0ysam+rraJkDJCROumTXrttGjx5DzoKlgdhxSz+g8cNFLD3ne0JYJ5jeQeWyR9y4qYY4DWiJHU4ymatG+PZmBFiV9VjvSWFQQbFW1UU3OXyTFQHuY0cJsR4wjCsdBG5lREWAqU6SOzF56y90f/vCHX375ZcWKVfDSWbNmDR06NCUlKTARPxUsaMGBzB4+fLhHz56jR4/Es453j3HPy7KHDrti3drVMiWtXLl8zJgxeJPT/zTO3EWX9tEHT70sWbhES1cyGvKEGyvocFGmZa8wihLGExChFB5tQwWSI7rRoeUoMCsgCzqRWUFnVeP988j1E3n7YNdp36Z5CZ3MjK2Y6JQdGW+mUAjooJHPeUc9Dj8PXV9bHP0NI0dTbWDOueH6G5999gUDqJUGtPXU4XBUV1dv2LBhwYIFublHDh06tGrVT5988plmr9WLNqUXFRXt2rE7ISEpM7NTWUmp6PaAtor0SZYDgADNqLikCFQz4M+PP/44TqdNvQBPrS0xd1iGFwQjcE9FcaHNFo5GAElQpkpLz2vDO7B02ifAltFg9og2yCpoFmrAgVZBLR1BV8QCuxAKn8KJFGV49bU3x44dJ8veMzwBjL7//vu//OUvehjS6tzP8BSajoVALu170nAEj8iZfx1bk1bw+XweGvvxczzTlm+3lh99u5N9p8B99u/fX1NTU1hY+Pbb78yZ875fn/Rz4wjMPCkXdIy6uoaxY69qbGyuq2vyEmSWMvDCgAED1m9YAwX8ZduWivOVSSmJvv7zOyY/7aOPSuIbMuT0dAGgx0AZcOgVCSgi8B+GVSTF2y0YTqAw1nA0jsuFAmegXel4xwTLS4xISRIyEmAao6ATJlUG71ZVCQMCusTDfyoDTAumazeHNiui+IdI82I47ABNOIUqyyLacnqh7jNYAhcjQB/p2rWztg4SGxubkZEBWDN58uQHH3y4tCy/oKDoueeeW7hwcVRUpLbvifLZjAhHA7RqaKwCNfXBh2bgg+e9sySF04TJmcGR8NevX/vAAw/4bTr1r3ZfQDIK+xOPHTv2gw8+wsYUtGnz4MF97733wf5fd//668F169bNmzcP8h8CKaA41ihzYzPKZHl5WaAiEDgkqNb4FboykdrSYqWGDxR/DooMYwaKqTlMBwJQhxJvIyqA1lgkHeCtULdIYUHWt3oVsWVKO3e3bWGcTndTUxNMo/BohCUaz6ZtPuRbgfHGYCFfdu3a9amn/vLccy8YTdzSpQvHjRszZcoUqjU1C7GORu5pbGzcunWrxSBs3Lh+2y9bWLzTHzvywyxMg+YNr4Xpv7S0ZOPPG4BwoUWa37Xe1QH0UXCNc5jG4sNriLsz6m2sgcUmZfga4EFm0UHreJ8EjmqIwp4C0rAyCkdAMRLan0ojRUyRZFMkVG0dXCGVDMfo8PqDsVDRkkfBNa7KkVYjpzRTskFVZGRbQOofiufDYvSQJRe6T2ln40xQ8dPXtE5MuoLGC+Cid+/sxx577JlnHxcEw4kTx7Zs+Rkr9kGIBvT7NWtWqQo96bqbktMTvciIzFWkNyvNzfbVa35yOqQTJ07s338A2LUexYJm0gttsswLaLsATLQsy8XERF911YScnH533HHr6dNnt23bOnv27Pfee49qO3ZHApK4oqICbIGuBPqjHb+r1wX0PnIdXlUh/J/F22IoHBASlZdBu/YQpnfq1Al4HxUMRzq+cOOXST+bLvkyMTHRao2urq6EMubn53tnpfbTZ5qbG6trynHEXleXLl2gZkLoX751UsqvnqdNu3vr1h2r1yzjOPbtt98eMmQIOQNef6RiUNGwePfu3Xl5J1MzMyZMmEC1Vl3xbSjQBwhcr1i1/K677kKmT1Vh2nN/vZQlBPqQXoXARuEYsqoEWpYA+hCHo0epKCIzMiVyAm4JWVHdKuIjHgXFB8NBS0GPAh6O40zhAa44ZdAieFv1sb3LftVC86hkWwY+8qumsop1ItLuqXQ2FdVVFnyOHkPzGaJRND5NTARFRJU8djrjsv9/vM71bewLLap9w44ePTo5KbWiskwSUcgejD6tHiTaX27uQegcaWkZ77z3LvAjPxUDG0TZ0tLiXbv2uN3i8uXLR40aEcJzGmte3pwgvwRUnQxZPCY1mZycOHPmE48++jCQC2DsM2fOBLIWlCnAvzBnDh48eN++gxxDw8gEGOrVK4dqWxGgLgSAvKHmWryTVWKYh38A8xYvXowOZ2O0sviv8XdENK6qd8vyW8+G4mdmZgL6wN2gATlsdmIOC/0OyCqw2qaGZqTe0lxOTp/Qy2S+/FNa7DciUEDQv3Jzf62uqSgsROtfH374IQERfZ6DWp3JTzB1Aau9/bY7nnrmaZxtmji1E/Imq9K2rdunT/8j0OdDvx44duRo3/79Lvgcu0tM2o2simqB8Qp2WWZkBm0HBSojMozACDzxdAW9DJkcQVlSKA8lKehsCHzOhUfC+9Nl0oVY0S3SzJ6PVzu3n9ZiwZAVaLJ2zspiF9FAG1hnQUXls9/X0R60mkb2fyHVC22zgHQEqyXh4atkEtqnYwFT9KJBhvan74LV7NCUt2fIACUg5RWoU1ZVVeFnJXLGnl6DQI62DQ1Tp07Fu5kZbMIkkV+0+NDU9ddP2blzL3y5ffsvkBQMTm3xO6DmSaZI0Rgtz0TbJ37AoI5lZqUXnyutq2vYu3dvBl7U9yuU6g2TqgJd+uc//yWKbsjk9u07s7N7U22YcrVCwevcbjdgR+g1ILKGQFO87ktWG2lQxsAsXRDxoVrzHQobXOz2ZsgX2ZdPUoPuNGLEiL17d0NuCwoKTp06BYDb7ougLWA+8Hg8vCBYLP9fe9ceXlV15c/jnvvK6+ZFSAgxIQ/COwaIRNAoFQigY+mMOpVqUdsZa535qiLjZ9uxnfZTPsbq2DrjzOcTO9WiHTuIoFJRREAEqiDhIY+QhLxzk9zc17n3PGftve85OffkJmA/5ov47d8fenI5j33O3nvttdZe67c82N2rj6GQEis7Fd2yXlEx5b77Hli3bi0IW5C5y5cvmzKliujUxD00cqU0v397e/tHH32Um5t73dIlxpKcoBhPFKnT2Pnz50+dOvXY0c9CsdBb27bOrJnNfJlv+BUEN/Y/Yd8D4+JxnT6ewyVGnbi3YWkTQMHhGGQR4a0PHpRuVUUFthwyMcWRy0bDP6o6XswxUbOignSSKyNCVchRGWTLQzocV0fc06KuqSJfGfNkOp0qoj1VC2Lc9JgwQ/ZMi3umS+5ZMWdljIeDqoh7JuvNS89g2BTVii/ktW3RNLaIMtsxan8i41FLS0vDC7tdaoPRvmPHDlDaV668gcXRAFoiEIZkeJJH6IsXLy4sLMBb0ef+9N7bFzB0NCw+yIsmioIbSapcTk7O/HkLFbBvNWn//v0px7f5Y319/YL6eTjLXHv99dcxocSo8W/kqhdeeOGaa6559tlnx/yqmDOUEUjBZatNZDsPtL89GMQN9KWmje2Ge/fuBfPk0UcftUhkhBtuuCE7Oxu+eDQa3fbO24ZSNtaD4Du88842pGtLUl3dgpkzZ5qELaONnJEVJjDQj2AQNTY2KqoI69Ojj/0SdExYsEkjR1QuSALhYwFxSbLqLMB0n1iBg7G3bNkSMCZ4h/Pdd98NB4KXtOhhzsvrbNDxMzjwD0kfGRH9KDohRUY8J5qMmC5ABMkwQFCqqBxHlUz1hM6pKJIqS9hpzKIr0Z9a3W2N/LIwr5E4VMT3jO6Fq4PFgpH25z5wxySPLyfnjkW6W1VknMiKo30URPqDWsd5HL2oSAZWuhKdqlpyx7Wx7XbGupyihU7HqVJEnTaFUcL2BEnR19cPdhO0kKgMxCtpuIqQJxgm1fHjx2fNmgUGPwmvBUXNeCYJ/AWtSisuLl648KrXX9+kM/JbW7bdcvNtTqedmdwcUmRe6Sh5AhmduC9U64sAGhrgbq9C1xw6dAimnKlO2pydZM7c84N/PLD/z6IoHj16BGTKj370I8bCLY+HuEK8NkSd2blz55Ejh0FHs9pijN3hgo7BLtB1lznH9OSiEeSqjo6Ou+++Oz3Ns+WtbWbMkW3vGb8szlw1+DWs/WUewKduajpWU1Nr/kIkAsiOldcv/+/fvgLqzxt/+J/V374VEQzoBhe/8XktYTj6G2+88cUXx9GeoCDcedf3R9Kq2t4atRBUbn2YI4GcaXIk/PSnjxw69Hlvb/fpU81PPLmBsNOk3GS0WOX6tm2I/2DFir8iO8hMslOJLDnw0BWNy6HjwtGh5pNf7Nr90fLly62h7V9KnfwqYIwcd43wFjIkrBNVFmVYh+5EVBo8o8s4OIdXVZmkO2DiJB0EDR5+qH4O9gyDgJDJpgTMJAeaTzwjxoJurzq3Pj5/bnTeFeF5CyJ1teLcebGaenFO7cDU3FZPXBC5tKmFA9Py+6dMj9XWhebOEy+fPzSnNlgzV5y3IFo7N1A5KxyOQofyiIVVMd7FrGR6ntREJpGQjZdrTifqPGIA4czOJlGLaE5u3rwZ7aFoLOgaDQ0Npq1h3AcNly1bNsuy3Ni4wvTmEljmTKJ8zQ03rBQE3uVyfvrZwaamJsvwsudMGuVudMOQGd5kMYULrJYkbwNsjVOnTpk3IdfaltlFixbdeef3QFeCf/33/3jqj3/cbJmKKmJ/4xyYAUvFWzCRtrZ2b5qbT1hRo1YQt5pFrIVm1DzGBwwoAoOBPpt729ovODoZN5tJcAmknN5w0NXVxTt00MNHbtj/w70PlJWVw5CE+b9+/aNWnjBze8EUMSdPnv71r/8N/hTF+E033QKa6cgiH7YD3BLG/Ly2nVP4vays7P777yfH0L8xUbL1mnlvziAjOXas6eDB/SWTJ117bUNK0UMEJRxPmzFj/vwrVLxzvPnNt8y++MssgHHH6LoP3twiZGwOHLSCRqEASgmSL7Cwo5rqeozV3TjOFZ2rMLpLRWYATFS0t87gUENUIFQxWaIZRZLjUnrOnJlXfnO4J8i3wirDsZ2/OUaoFBlVikTmLPu7nLwinO/KkhOIn19npQNvPq4pMqYsExhSyFnHW5Dnk/5sopoVikrjETEIimEnNTbMwWc6Pl5++cXnnv9PGOigtd1xxx1VVRVo3ODhRKjqANho31NQUACSxbakWycPiS1cuHAhst6PNwUCge3bt9XW1piXWAUQ/mIOUwBBC7HtopulJghgrNfW1m7fvj0SCb3yyitz5swxiayYVNbN2rVrQZf5/e9fESP6Qw+tg+M1a9a4XIKRhEUIz9HrwQzv7GxHAYQ8Y3sX621BacAyy2HKGiPgWDN8ruh0aFR3d68U17jklDrzPiinB22sIiHo0PCOD68Nm//J/uaenp7hgZrszS0rKwWL7Ic//AGYVKBQ/PjHP37kkZ9jsvrhk8k9T58+fe+993Z1d6iKftVVV//kJ/+cUnewTm9iRplyx2a3mne+/fbbd+z4Ezzd4/EweEfF2rPGJTiGH1Gp8dB9/X7/9devmTx58ui7eyqOwADrcuV7778Lw2DPrg9h4JmXMMlL18UWFP8vGKOSMsl8wOoiomxGm+KapGiwcqJoG4ZX0Oa3pkqyHkcxOwpiecGBWyqKhMY8qoiCUoWLVA0mElaK4ARZibvUCA5+TjhTMJkHg0N+OBmnaPC8U0YEl7gGIS5lgYUBKuqAQxRVnILGw3MVxCatop7EO0KaIXzOE9+qaWCnDA0Ntra2cpwThJvfH+jsTFAXxuNqd3f3iRNNYF3v3rMrHo+7XV6wGsBUsa38kiSBEPnd714F0wxkitebCXYNcYXawv9weAgTiUTh8mnTZjQ1nXAK7i1bti5ZsqyioiI9Pd3mfsZBKP0obZJzwgNbzrZ3dnZnZGTAmdZ0TXiR1atv++CDD+B406ZXi4qKbr311szMzJEFfHQjp2TDhg0+n++FF54LBgO/+OXDb7+z+Vur/ra+/oqCgkK324lDL5Wenq6nn/51LB5GC4mcpA6YdwNdD049fvxIKDREYiODweDAwICqDs83U2TAbAE7jhlBi2EiLiuSFAsNBXu6u1nBoSpMNKLA/aAx1tlFMlcPHz7s4N3WiqDWWf2Nb3zjqad+89BDD4EA3bjxt6DgQN/V19fDZ8FePBWE19tvb33mmf9qa2uBXxYvhvOfItuUNicgY8RShEHTjkZBTGBV5RiYrsXFJWlpaWYKm9kM8l8QedDIvr4+q/3LWCU4zsYYGgqdOXNmy5YtgtNbVlYZCUVBjJv5sclChNMUVZQjYEvmZuUOhQL+gb6XXnrh+9//e2gGvJrt/pcExqikbDg+8CgCqaMzHsTXo7MKKq2FShrjuEJGI2yZHCoJKoFgkkiVG55D2VxIWjl0lkf5h9htoaGUL4XlsSKZcKzgtD0+sdGgEbmkIlMNr50oyzQRcc6QLUgQQ1KkOdLf58GsyejqxKY+qe6OQ7HH7IVdu3atW7c2EongqgMwvJitWze///77hIUTJGQkGhKjcZ53+XyZixbWrFnzvcbGpSM7+Omnn37mmWfC4SDDqidPNa1YeZ3HnQGK9+rVqxm7pq0PDAzeddcdYCIFAigZEmdynFi1alVhYeFLL70EwsucmXv37n3wwQdBOPb1DSJ3Gct++OEHIKfS073r168nuexmS8D4//a3V2/c+CKYVI899tiLL75YXFwMI/jhhx+uqalJPNuyXQ3v+LOf/WzBggVgfB06dGjP7o8/3vtJfn5+Tk4evCx0B5iZfn9vf38/iLCMjKwJEyamMgTYxx9//LXXXgsM+WFawgyMRKW1a+8HyWtbvclVMCTgttBCEOUpk92ffPJXID1B5g4O9mOhom3c+Pwf/vAaSaeyClC4w9DQEF7nFCIsrPOfnLZ0aWNp6ZQNG9bv2LFj58739+/fV1FRVV5eDp/F7x/44ovjoNbB5ZNLJn1n9Zp77rmH+MtGs2LApL3rrrtgqMArwAkgVm688UbQp9atW/fd7343edIktuRKS0sfeODBBx64DwR0PC4zyR4fMojbz3XcdtttLWfPiGKE4/gnn/zXjS8/W3pZxfPPP5+dnT1SCG56/bUnnngiGgkNBgIq9kXD8Hv11U1ZWVn79u2zNvhSkUFj1fMyXM467y7wxgY1Z1Vr76nM9Hj1ktroga16NI7CBVVjx0FHzkunxEp46XPoyKfM66ys83EF1SHVEK0qq8VRiDOpnGXZ1xxe9onhoKC8RZUl/hzQcVQUb45sK6TghDqO/unYgU+KZixzC9Govzc9J4+4xjFdBzf2JgfpG9Ag5s2rI0oKUr6QG5G1EtrBxAMFobq6evr06ZWVlcS3x4xYW0BwNDY2kg1pbM1pMNoQ2eCI0UYAWg+IBsHJk+AmnE6JugBGv3UKgcYO9hQPH5ETzJvAd1XUGKmLwCSHwICtMW3a1O3b3+vo6MA63RCcBmqO9cxkh5e+bNmyhoZrd+/eBfPzyJGjHR2toLbAWo3qODocMHkaG1fMmDEDhBSIRevXMz8C9qAvhHc3Uy5JfDM6AUeQms5d8li4M7xCbk4maZjNuCgsnLSgvs4roPhvVDWFQTQ9DBtHvsbkmGbyCiC7yYb6SD8UPoEBG/m5557bvXv3m2++CdKns6u1+exJUKwFwQUfp67uyoaGq1at+msS4I4XwtSsAyymlK+rq7PqIzquhkaCCWwdbf4JSiho021tbTCKGEsMR6KpOgctWbDgytmzZwsCfCvUKYosZmZlk+35keM2Nzunrm6e0+XgWTSV0E6OluS2v1SEzvC3Hd1BZRYOZ2JisP3IljS36LtsUV9bVyhwxNXczp0c9H6rVuX10wdPtP7Ta6WKZ9IvVgnzyiVV/PBXr5a815NelFXw9O0xTenq7G3+l03VfiHnB9dKS6rEvv60gvk1S24d/rIWQ+nQOxs+vPuJ2QPuzKurhm66vKbxXl9BEcla0LSw//SeE3/+iPcUVtddKwdOH9m3c8rC75RPrSXRESyrnVfrsfUo/gIadsooKKTbGOIWb7HJapykYNtsbPN065pvG5QGd1/iDlZ3j9W4SHz94ZYwuHgRb1vnR7p+YUKC6IElHaY32Gg2149NehLnKxEWYC2CZQE6BaneB6IQxB9mSuRsnDsj/4sPOMt7JfYNyaOszhrj6ZotntPavMTNsDjA9U1YK2N38ocijx6uFDraZ4E/QWcBVQ7MSVlWwU4pKCiYMGGC0+kwN0lTbhvZpInNwZzSC5ayDdZrU9xcNwhTjPFje27iH1TMmJ7IayHLLN4YSrVJd6ETYLwxRrQhjnLGs9njzSybf3Nn08ctn74zcUp5TuHSvuyz4dJTajDiSncLXieqeizFNU2Ns2Cc4urIuk4+lgbGlqrwmlPlZJQYitz1CqldkZiOFl1FR9SAPCx9iJQDOXFknkFVfPRoe8eZfS3HP9edE6qv+BunK37ykzfismvuyvuyCyaTfWKDu/78ib/mWmr2N57qPPnBspGh4dFJskB0G6WGOa+MlZOzxCKzNhlkaAGaIU3s7bG1Df/CER4rPLx4a2ykOcJssw50FmtOA5M8MWyDEhuYiZcCcYPTC8xZQPKHVHM7gLR8lImhaYkkr4Q4MPK/GfK71ejDr5MUbGWZNoQ8QGF0Ui+U1HJXrPl01m9LXh0LO3v1URuPB/xTFkZ5eQXZKTc719hL4ox+Sc3BmnKFTukeZkYRZCP7DkdsKKgNwwODDCQ+lYua8KMnBD4Og9ZUXTWDY63tuYQcz2PGOrOEvQUd8qxQMnvRYKC65/gHWvztopJp+ROv6+/sDHSf8ub6Ln/om/HtRx0eV1yLgz2ObC8O705hznGNURXEIoY27eOahIpV6Drx9mMJpJlDGn99VY1prKRAyzIzM6NDhzuPbeluP5eWe9nU+psEJtjctD0wIJbWLCudXmcMMkeimcPBwWO+lqG9235h7Zdbj1MMSma4j7lUlyRteDEp5v+o48O0MIw/GWtOhvlo6x2+LMsvjr9Nei/bn1Zz2Hy6TZ/CTXBYThvjEzGjnWa0n8SOO5JfZ4zIiaQvk9yk1J1lfRHrbprlhuwoz2LH/iWllB9D9Bstd1hbxSaCPEa97XALUYgaKhKb8uRLQu4QXAC/TwJoicj25WXX3zLo7+o+sUuKvTWhsDxvzhWRqNaT3cLNqghLIjM4xKWnFVVO5nb1MgrmwlJirIQ8IhIs4AzZD9ETMWkJtQeTdWD5AV/U5XGX1Ffl5RYocy4b7A1ExENFFTVzr1sUC7W3HngjIDumTG+YvXQB2SC/YHJSCgqKrxzOk2Vq6H6IjAebD8iays6ZmL3oluCQv/f0wY6DO9J93kmTKrnSxZG+SH9PS8jfUnj1bKGsxO0PKrrCqpozw5mek+7oj3CIiYOPK/EswcMQrmZCBsSqanxQDHWHu5r9LW251y8M5BXn5FfMLy5h9Eh/y+HPduxxpBdOnnnj3Ko5SFXWiMXGUNFDQXHpYqwccTNFhgS/Gs5C7NxlSKAwL0sxf8fpruYDqtiTmeXNmVgpZBRJUTEQDoUGzoW6u7XoEMup6bE43xNzlvh61bgckyZPm5ldNEVXY2IkFgn6o4F+lfForCMtuyC3oCwzN1OLBfq7z/jbmmXGm1syq6R6Xnp2AYtrWeFWM6yleRQUFJcixpY+qVz3LAmuYcn/sSRAHpxIsH+gq2Wg/agUOudwObNystN8kzwZBZKmaxIbjgzGY2FRFJVoTFFlgeFZl8vB8bzH4/NN9HhcHIeovMM9rQP+zqH+fs6RmT1p2sTKmb4JJQ7MFMPgQvIWjYyQSbPEt01BQXHJ4S/ix9H0xIYYLvPOGhUayK6GIsnBQOdAV3Owt1kM9Ds4RRAcgpN3Z+S603xOpxtF93EySgiLSdFwTyg0BIIFUXkL6WkTKnz5xfklVd60LMIykNgS03WDShczz+OnGqKQgoLiksT5pY897oBJWD2DXacCbUdLF9zIYYf0UG9bqOdMQfWVJEmXRB5rjC4GByLhgBwJS+JQLByMySFUDYPReKfT48p2pGe7vR6P15eWlcsLbsznweDIBr2/65To75w8vZ5xINbEzuaDSsg/uaaRTQglfaxdCgoKiq88xtrzSk42MVL+jN9dzvRQsFsVRdaNKp23fL5Dk+JSPD6hbEZP8+fFsxq0WNTjy0vLyPVm5BI5YShKLIlaNhIQdQ0XTmXjUZBKA52tfa0HJs1Y3Lpva/60Wo0TEFkHqwV72jJ8+ZYcrvMwaVBQUHzFMWYt0+QkN9vvaXmFc5bePfzPipZXfrn/7GFPRl7PqQOKzoQ6TpYv+mbX4V0TZy7UZM2V5mO0WEZe0UD3WW9WgceLUv7EgY5oJCwIQn/XSUbnHE5Xb0tTWe1SXvBoalQXFRyCLDAsV33lt5IbZ28VBQXFpYWLNntzSmd0H98jON284HB5M2P+c6yD12S1v6e57bMdwZ6TYKb1njgoRmOn3n+55/h+wto31N/RffaAOzN/4NzpeKCPd3pACfJm5Wp6DFXgUaOqJjPEhqOgoPh64cKjDc+Dwur53sx8d3aOOOjPmlAqx0WHouqK4sstFiMBhpms86zudIa7mh1Z+WLUjwl5EF8Zx/C8NwNTW8ZyS2Z2H9178qNNpQtvrqq/2eXzuQQnTh69lJn7KSgoUuHi1ISwQNF1XlFjjKKE/B2CMy3Ydy4WHUQ0KK4MSY5ocVkMdGux2IwVa5yOtIG2E2c+/d/i6gaHF+wyKa90tizLiF/K4dCxZwgnrjC4dCoNLKSg+FrhokofPUHEj7IE0ZHCI24eDpUzlSU5GpAlSYz2ZU4oD5w7mVc+x+nyKDExHg4IvhyX4MX7+IT/j0VVCJHBlaDIM/b4KSgovj64aNLH4Edgh6k5mERFHi4RoYyDg3Rz88u4jKTSk8LBZvQgFmRWegUqeygovma4aO4U5Bg2qCFIKXcW87xgzlTMPkH4K5A1JRvEthqhatYRfR+WMxxi6CEiSTf21VmS1kVBQfH1wsWzvCwUYck6ToLzFCk2iJjZiNBJlOxROZPABf1HYw2BaNzPyOqgoKD4euGie50pKCgoLgh0I5uCgmJ8QKUPBQXF+IBKHwoKivEBlT4UFBTjAyp9KCgoxgdU+lBQUIwPqPShoKAYH1DpQ0FBMT6g0oeCgmJ8QKUPBQXF+IBKHwoKivEBlT4UFBTjAyp9KCgoxgdU+lBQUIwPqPShoKAYH1DpQ0FBMT6g0oeCgmJ88H+FY5Y/Fld7zQAAAABJRU5ErkJggg==">
            <a:extLst>
              <a:ext uri="{FF2B5EF4-FFF2-40B4-BE49-F238E27FC236}">
                <a16:creationId xmlns:a16="http://schemas.microsoft.com/office/drawing/2014/main" id="{91A5515B-36DF-8046-B82D-E272D061C7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457200"/>
            <a:ext cx="30480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69">
            <a:extLst>
              <a:ext uri="{FF2B5EF4-FFF2-40B4-BE49-F238E27FC236}">
                <a16:creationId xmlns:a16="http://schemas.microsoft.com/office/drawing/2014/main" id="{7FAF71AD-48D0-CB1F-2C87-5A9FE1128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721" y="2578870"/>
            <a:ext cx="8170553" cy="1938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50000"/>
              </a:lnSpc>
              <a:spcAft>
                <a:spcPts val="1200"/>
              </a:spcAft>
            </a:pPr>
            <a:endParaRPr lang="es-ES" sz="1800" i="0" u="sng">
              <a:effectLst/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s-ES" sz="1800" i="0" u="sng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Miguel Recio-Poo*</a:t>
            </a:r>
            <a:endParaRPr lang="ca-ES" sz="1400" i="1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eaLnBrk="1" hangingPunct="1"/>
            <a:r>
              <a:rPr lang="ca-ES" sz="1400" i="1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Departament </a:t>
            </a:r>
            <a:r>
              <a:rPr lang="ca-ES" sz="1400" i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 Ci</a:t>
            </a:r>
            <a:r>
              <a:rPr lang="ca-ES" sz="14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ència de Materials i </a:t>
            </a:r>
            <a:r>
              <a:rPr lang="ca-ES" sz="1400" i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Química Física</a:t>
            </a:r>
          </a:p>
          <a:p>
            <a:pPr eaLnBrk="1" hangingPunct="1"/>
            <a:r>
              <a:rPr lang="ca-ES" sz="1400" i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Institut de Química Teòrica i Computacional (IQTCUB)</a:t>
            </a:r>
          </a:p>
          <a:p>
            <a:pPr eaLnBrk="1" hangingPunct="1"/>
            <a:r>
              <a:rPr lang="ca-ES" sz="1400" i="1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Universitat </a:t>
            </a:r>
            <a:r>
              <a:rPr lang="ca-ES" sz="1400" i="1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de Barcelona</a:t>
            </a:r>
          </a:p>
          <a:p>
            <a:pPr eaLnBrk="1" hangingPunct="1"/>
            <a:endParaRPr lang="es-ES" sz="1400" i="0" u="sng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sz="1800" i="0">
                <a:solidFill>
                  <a:srgbClr val="0000EE"/>
                </a:solidFill>
                <a:effectLst/>
                <a:latin typeface="Helvetica" panose="020B0604020202020204" pitchFamily="34" charset="0"/>
                <a:ea typeface="Songti SC"/>
                <a:cs typeface="Helvetica" panose="020B0604020202020204" pitchFamily="34" charset="0"/>
              </a:rPr>
              <a:t>*miguelrecio@ub.edu</a:t>
            </a:r>
            <a:endParaRPr lang="es-ES" sz="1800" i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grpSp>
        <p:nvGrpSpPr>
          <p:cNvPr id="5" name="Grupo 11">
            <a:extLst>
              <a:ext uri="{FF2B5EF4-FFF2-40B4-BE49-F238E27FC236}">
                <a16:creationId xmlns:a16="http://schemas.microsoft.com/office/drawing/2014/main" id="{D08F3410-D502-1989-CEA6-8770B05085CA}"/>
              </a:ext>
            </a:extLst>
          </p:cNvPr>
          <p:cNvGrpSpPr/>
          <p:nvPr/>
        </p:nvGrpSpPr>
        <p:grpSpPr>
          <a:xfrm>
            <a:off x="346230" y="5990042"/>
            <a:ext cx="5696441" cy="623652"/>
            <a:chOff x="402026" y="6101024"/>
            <a:chExt cx="5870188" cy="628988"/>
          </a:xfrm>
          <a:noFill/>
          <a:effectLst>
            <a:outerShdw blurRad="50800" dist="38100" dir="5400000" sx="1000" sy="1000" algn="t" rotWithShape="0">
              <a:srgbClr val="3366FF">
                <a:alpha val="40000"/>
              </a:srgbClr>
            </a:outerShdw>
          </a:effectLst>
        </p:grpSpPr>
        <p:pic>
          <p:nvPicPr>
            <p:cNvPr id="6" name="Imagen 15" descr="Imagen que contiene exterior, señal, cielo&#10;&#10;Descripción generada automáticamente">
              <a:extLst>
                <a:ext uri="{FF2B5EF4-FFF2-40B4-BE49-F238E27FC236}">
                  <a16:creationId xmlns:a16="http://schemas.microsoft.com/office/drawing/2014/main" id="{55A3E00D-136D-440E-7281-C85F489A9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2026" y="6101024"/>
              <a:ext cx="2096626" cy="628988"/>
            </a:xfrm>
            <a:prstGeom prst="rect">
              <a:avLst/>
            </a:prstGeom>
            <a:grpFill/>
          </p:spPr>
        </p:pic>
        <p:pic>
          <p:nvPicPr>
            <p:cNvPr id="10" name="Imagen 17">
              <a:extLst>
                <a:ext uri="{FF2B5EF4-FFF2-40B4-BE49-F238E27FC236}">
                  <a16:creationId xmlns:a16="http://schemas.microsoft.com/office/drawing/2014/main" id="{06CE5116-1B23-70FB-0439-44BB971A6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35786" y="6133188"/>
              <a:ext cx="2736428" cy="564660"/>
            </a:xfrm>
            <a:prstGeom prst="rect">
              <a:avLst/>
            </a:prstGeom>
            <a:grpFill/>
          </p:spPr>
        </p:pic>
      </p:grpSp>
      <p:pic>
        <p:nvPicPr>
          <p:cNvPr id="3" name="Picture 4" descr="Logo University At Buffalo, HD Png Download , Transparent Png Image -  PNGitem">
            <a:extLst>
              <a:ext uri="{FF2B5EF4-FFF2-40B4-BE49-F238E27FC236}">
                <a16:creationId xmlns:a16="http://schemas.microsoft.com/office/drawing/2014/main" id="{31B19EAE-7571-3014-D175-2979D9F3C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167" y="5970569"/>
            <a:ext cx="2176850" cy="56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A55CFB-BB37-1097-BB7A-45F0F4A4685E}"/>
              </a:ext>
            </a:extLst>
          </p:cNvPr>
          <p:cNvSpPr txBox="1"/>
          <p:nvPr/>
        </p:nvSpPr>
        <p:spPr>
          <a:xfrm>
            <a:off x="1062670" y="693218"/>
            <a:ext cx="70186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>
                <a:latin typeface="Helvetica" panose="020B0604020202020204" pitchFamily="34" charset="0"/>
                <a:cs typeface="Helvetica" panose="020B0604020202020204" pitchFamily="34" charset="0"/>
              </a:rPr>
              <a:t>Virtual International Seminar on Theoretical Advancements</a:t>
            </a:r>
          </a:p>
        </p:txBody>
      </p:sp>
    </p:spTree>
    <p:extLst>
      <p:ext uri="{BB962C8B-B14F-4D97-AF65-F5344CB8AC3E}">
        <p14:creationId xmlns:p14="http://schemas.microsoft.com/office/powerpoint/2010/main" val="1283604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tge 5">
            <a:extLst>
              <a:ext uri="{FF2B5EF4-FFF2-40B4-BE49-F238E27FC236}">
                <a16:creationId xmlns:a16="http://schemas.microsoft.com/office/drawing/2014/main" id="{A52FBF57-5052-F6EF-C6F8-09B15B6C6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1566045"/>
            <a:ext cx="1847871" cy="1911074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AE18B922-3930-A6A8-FDC0-810C15897E62}"/>
              </a:ext>
            </a:extLst>
          </p:cNvPr>
          <p:cNvSpPr/>
          <p:nvPr/>
        </p:nvSpPr>
        <p:spPr>
          <a:xfrm>
            <a:off x="5667352" y="3531601"/>
            <a:ext cx="282551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sv-SE" sz="1200" dirty="0">
                <a:latin typeface="Helvetica" panose="020B0604020202020204"/>
                <a:cs typeface="Helvetica" panose="020B0604020202020204"/>
              </a:rPr>
              <a:t>Lee et al., ACS Omega </a:t>
            </a:r>
            <a:r>
              <a:rPr lang="sv-SE" sz="1200" b="1" dirty="0">
                <a:latin typeface="Helvetica" panose="020B0604020202020204"/>
                <a:cs typeface="Helvetica" panose="020B0604020202020204"/>
              </a:rPr>
              <a:t>2018</a:t>
            </a:r>
            <a:r>
              <a:rPr lang="sv-SE" sz="1200" dirty="0">
                <a:latin typeface="Helvetica" panose="020B0604020202020204"/>
                <a:cs typeface="Helvetica" panose="020B0604020202020204"/>
              </a:rPr>
              <a:t>, 3, 10225</a:t>
            </a:r>
            <a:endParaRPr lang="ca-ES" sz="1200" dirty="0">
              <a:latin typeface="Helvetica" panose="020B0604020202020204"/>
              <a:cs typeface="Helvetica" panose="020B0604020202020204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302DC6F-0F7F-E920-2AF6-49A7B28C63FA}"/>
              </a:ext>
            </a:extLst>
          </p:cNvPr>
          <p:cNvSpPr txBox="1"/>
          <p:nvPr/>
        </p:nvSpPr>
        <p:spPr>
          <a:xfrm>
            <a:off x="-77196" y="332656"/>
            <a:ext cx="928912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0">
                <a:latin typeface="Helvetica" panose="020B0604020202020204" pitchFamily="34" charset="0"/>
                <a:cs typeface="Helvetica" panose="020B0604020202020204" pitchFamily="34" charset="0"/>
              </a:rPr>
              <a:t>TiO₂ is a benchmark photoactive oxide</a:t>
            </a:r>
            <a:b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used in photocatalysis, environmental remediation, or solar-energy conversion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AC5BB66-AACB-6727-78CF-C7D5A8472055}"/>
              </a:ext>
            </a:extLst>
          </p:cNvPr>
          <p:cNvSpPr txBox="1"/>
          <p:nvPr/>
        </p:nvSpPr>
        <p:spPr>
          <a:xfrm>
            <a:off x="4936772" y="3890384"/>
            <a:ext cx="3973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Real </a:t>
            </a:r>
            <a:r>
              <a:rPr lang="en-GB" sz="1800" b="1" i="0">
                <a:latin typeface="Helvetica" panose="020B0604020202020204" pitchFamily="34" charset="0"/>
                <a:cs typeface="Helvetica" panose="020B0604020202020204" pitchFamily="34" charset="0"/>
              </a:rPr>
              <a:t>nanoparticles</a:t>
            </a:r>
          </a:p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realistic, but structurally complex</a:t>
            </a:r>
          </a:p>
        </p:txBody>
      </p:sp>
      <p:pic>
        <p:nvPicPr>
          <p:cNvPr id="79" name="18 Imagen" descr="Surface-photocatalysis.png">
            <a:extLst>
              <a:ext uri="{FF2B5EF4-FFF2-40B4-BE49-F238E27FC236}">
                <a16:creationId xmlns:a16="http://schemas.microsoft.com/office/drawing/2014/main" id="{98F13E09-4C92-150B-9930-97BEE874CF7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5507" t="36895" r="18109"/>
          <a:stretch>
            <a:fillRect/>
          </a:stretch>
        </p:blipFill>
        <p:spPr>
          <a:xfrm>
            <a:off x="460527" y="1350010"/>
            <a:ext cx="4432155" cy="2200128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B178C99B-8079-D271-BECA-37AB34C1EE4E}"/>
              </a:ext>
            </a:extLst>
          </p:cNvPr>
          <p:cNvSpPr txBox="1"/>
          <p:nvPr/>
        </p:nvSpPr>
        <p:spPr>
          <a:xfrm>
            <a:off x="179420" y="4836651"/>
            <a:ext cx="51856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>
                <a:latin typeface="Helvetica" panose="020B0604020202020204" pitchFamily="34" charset="0"/>
                <a:cs typeface="Helvetica" panose="020B0604020202020204" pitchFamily="34" charset="0"/>
              </a:rPr>
              <a:t>Nanoclusters: Controlled finite models</a:t>
            </a:r>
            <a:endParaRPr lang="en-GB" sz="1800" b="1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C4FAD25-200F-643F-3258-2C13CA616D93}"/>
              </a:ext>
            </a:extLst>
          </p:cNvPr>
          <p:cNvSpPr txBox="1"/>
          <p:nvPr/>
        </p:nvSpPr>
        <p:spPr>
          <a:xfrm>
            <a:off x="44730" y="3890384"/>
            <a:ext cx="5351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Extended/surface models</a:t>
            </a:r>
            <a:b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simplified, periodic… idealized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6894313-0308-3B13-E91D-2438B936BA3A}"/>
              </a:ext>
            </a:extLst>
          </p:cNvPr>
          <p:cNvSpPr txBox="1"/>
          <p:nvPr/>
        </p:nvSpPr>
        <p:spPr>
          <a:xfrm>
            <a:off x="96261" y="5229059"/>
            <a:ext cx="5351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known size and structure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size and finite-temperature motion effects?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DAD02756-ADAE-25FE-46A1-D2545D6347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0552" y="5128571"/>
            <a:ext cx="1030704" cy="839335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1632EBEC-55E2-226E-81D8-4FB232A8B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8025" y="5128571"/>
            <a:ext cx="1089672" cy="8148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110EF8-4F51-E715-5B0A-51C505551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2</a:t>
            </a:fld>
            <a:endParaRPr lang="ca-E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034809-6AD7-DC0E-191B-804BFE2E26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FF43B9-38FE-B959-42F0-ED6FB15EDD1B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42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89" grpId="0"/>
      <p:bldP spid="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icture 174">
            <a:extLst>
              <a:ext uri="{FF2B5EF4-FFF2-40B4-BE49-F238E27FC236}">
                <a16:creationId xmlns:a16="http://schemas.microsoft.com/office/drawing/2014/main" id="{B5A7AF6E-930A-F95D-4798-3FC5B8AD6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492" y="868719"/>
            <a:ext cx="1678908" cy="1603873"/>
          </a:xfrm>
          <a:prstGeom prst="rect">
            <a:avLst/>
          </a:prstGeom>
        </p:spPr>
      </p:pic>
      <p:sp>
        <p:nvSpPr>
          <p:cNvPr id="134" name="Arrow: Right 133">
            <a:extLst>
              <a:ext uri="{FF2B5EF4-FFF2-40B4-BE49-F238E27FC236}">
                <a16:creationId xmlns:a16="http://schemas.microsoft.com/office/drawing/2014/main" id="{A928A7BF-67C1-447F-8EE2-CF62E007832B}"/>
              </a:ext>
            </a:extLst>
          </p:cNvPr>
          <p:cNvSpPr/>
          <p:nvPr/>
        </p:nvSpPr>
        <p:spPr bwMode="auto">
          <a:xfrm>
            <a:off x="6012662" y="1529065"/>
            <a:ext cx="584933" cy="283183"/>
          </a:xfrm>
          <a:prstGeom prst="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359BC928-E21C-07E5-5B46-7BDC215A2C98}"/>
              </a:ext>
            </a:extLst>
          </p:cNvPr>
          <p:cNvSpPr txBox="1"/>
          <p:nvPr/>
        </p:nvSpPr>
        <p:spPr>
          <a:xfrm>
            <a:off x="6156176" y="4465587"/>
            <a:ext cx="2440250" cy="92333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800" b="1" i="0">
                <a:latin typeface="Helvetica" panose="020B0604020202020204" pitchFamily="34" charset="0"/>
                <a:cs typeface="Helvetica" panose="020B0604020202020204" pitchFamily="34" charset="0"/>
              </a:rPr>
              <a:t>What controls these timescales in TiO₂ nanoclusters?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2AEE1F34-208A-53F7-98EB-BE821CA2AFD5}"/>
              </a:ext>
            </a:extLst>
          </p:cNvPr>
          <p:cNvSpPr txBox="1"/>
          <p:nvPr/>
        </p:nvSpPr>
        <p:spPr>
          <a:xfrm>
            <a:off x="4841643" y="2426413"/>
            <a:ext cx="2926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O</a:t>
            </a:r>
            <a:r>
              <a:rPr lang="en-GB" sz="18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2p</a:t>
            </a: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 → Ti</a:t>
            </a:r>
            <a:r>
              <a:rPr lang="en-GB" sz="18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3d</a:t>
            </a: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 excitation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E0F5130-0812-B924-4732-0177847F5AC6}"/>
              </a:ext>
            </a:extLst>
          </p:cNvPr>
          <p:cNvSpPr txBox="1"/>
          <p:nvPr/>
        </p:nvSpPr>
        <p:spPr>
          <a:xfrm>
            <a:off x="313913" y="937751"/>
            <a:ext cx="334003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 u="sng">
                <a:latin typeface="Helvetica" panose="020B0604020202020204" pitchFamily="34" charset="0"/>
                <a:cs typeface="Helvetica" panose="020B0604020202020204" pitchFamily="34" charset="0"/>
              </a:rPr>
              <a:t>light absorption</a:t>
            </a:r>
            <a:b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→ e⁻ / h⁺ generation</a:t>
            </a:r>
            <a:b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 → charge separation</a:t>
            </a:r>
          </a:p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→ surface reactions</a:t>
            </a:r>
          </a:p>
          <a:p>
            <a:endParaRPr lang="en-GB" sz="1600" i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</a:p>
          <a:p>
            <a:endParaRPr lang="en-GB" sz="1600" i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GB" sz="1800" i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GB" sz="1800" i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GB" sz="1800" i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55" name="Picture 154">
            <a:extLst>
              <a:ext uri="{FF2B5EF4-FFF2-40B4-BE49-F238E27FC236}">
                <a16:creationId xmlns:a16="http://schemas.microsoft.com/office/drawing/2014/main" id="{ED6155EC-A8BE-738F-59FF-170108015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853" y="3276296"/>
            <a:ext cx="1904999" cy="2911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2BDF91DF-9BB4-200E-7F95-26516BAD73DB}"/>
                  </a:ext>
                </a:extLst>
              </p:cNvPr>
              <p:cNvSpPr txBox="1"/>
              <p:nvPr/>
            </p:nvSpPr>
            <p:spPr>
              <a:xfrm>
                <a:off x="1043609" y="3532183"/>
                <a:ext cx="71147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1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𝐒</m:t>
                          </m:r>
                        </m:e>
                        <m:sub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</m:sub>
                      </m:sSub>
                    </m:oMath>
                  </m:oMathPara>
                </a14:m>
                <a:endParaRPr lang="en-US" sz="3200" b="1" i="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mc:Choice>
        <mc:Fallback xmlns=""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2BDF91DF-9BB4-200E-7F95-26516BAD7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9" y="3532183"/>
                <a:ext cx="71147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D619480B-E7AE-319F-C36B-BFB1384664F1}"/>
                  </a:ext>
                </a:extLst>
              </p:cNvPr>
              <p:cNvSpPr txBox="1"/>
              <p:nvPr/>
            </p:nvSpPr>
            <p:spPr>
              <a:xfrm>
                <a:off x="1044363" y="5724545"/>
                <a:ext cx="71147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1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𝐒</m:t>
                          </m:r>
                        </m:e>
                        <m:sub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3200" b="1" i="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mc:Choice>
        <mc:Fallback xmlns=""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D619480B-E7AE-319F-C36B-BFB138466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363" y="5724545"/>
                <a:ext cx="71147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E75D385B-2442-78D1-89B0-D14B37CCB088}"/>
                  </a:ext>
                </a:extLst>
              </p:cNvPr>
              <p:cNvSpPr txBox="1"/>
              <p:nvPr/>
            </p:nvSpPr>
            <p:spPr>
              <a:xfrm>
                <a:off x="1043608" y="4465587"/>
                <a:ext cx="711477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1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𝐒</m:t>
                          </m:r>
                        </m:e>
                        <m:sub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3200" b="1" i="0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mc:Choice>
        <mc:Fallback xmlns="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E75D385B-2442-78D1-89B0-D14B37CCB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465587"/>
                <a:ext cx="711477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73D05258-C96E-A56D-35BF-91EEDA14C942}"/>
                  </a:ext>
                </a:extLst>
              </p:cNvPr>
              <p:cNvSpPr txBox="1"/>
              <p:nvPr/>
            </p:nvSpPr>
            <p:spPr>
              <a:xfrm>
                <a:off x="3497850" y="4183794"/>
                <a:ext cx="1894625" cy="369332"/>
              </a:xfrm>
              <a:prstGeom prst="rect">
                <a:avLst/>
              </a:pr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sSubPr>
                      <m:e>
                        <m:r>
                          <a:rPr lang="en-GB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𝜏</m:t>
                        </m:r>
                      </m:e>
                      <m:sub>
                        <m:r>
                          <a:rPr lang="es-ES" sz="1800" b="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800" i="0">
                    <a:latin typeface="Helvetica" panose="020B0604020202020204" pitchFamily="34" charset="0"/>
                    <a:cs typeface="Helvetica" panose="020B0604020202020204" pitchFamily="34" charset="0"/>
                  </a:rPr>
                  <a:t>: relaxation</a:t>
                </a:r>
              </a:p>
            </p:txBody>
          </p:sp>
        </mc:Choice>
        <mc:Fallback xmlns=""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73D05258-C96E-A56D-35BF-91EEDA14C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850" y="4183794"/>
                <a:ext cx="1894625" cy="369332"/>
              </a:xfrm>
              <a:prstGeom prst="rect">
                <a:avLst/>
              </a:prstGeom>
              <a:blipFill>
                <a:blip r:embed="rId8"/>
                <a:stretch>
                  <a:fillRect t="-6349" b="-22222"/>
                </a:stretch>
              </a:blip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2D376BD1-3C55-35FC-FDA7-A976821EA145}"/>
                  </a:ext>
                </a:extLst>
              </p:cNvPr>
              <p:cNvSpPr txBox="1"/>
              <p:nvPr/>
            </p:nvSpPr>
            <p:spPr>
              <a:xfrm>
                <a:off x="3299143" y="5185707"/>
                <a:ext cx="2292037" cy="369332"/>
              </a:xfrm>
              <a:prstGeom prst="rect">
                <a:avLst/>
              </a:prstGeom>
              <a:noFill/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sSubPr>
                      <m:e>
                        <m:r>
                          <a:rPr lang="en-GB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𝜏</m:t>
                        </m:r>
                      </m:e>
                      <m:sub>
                        <m:r>
                          <a:rPr lang="es-E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800" i="0">
                    <a:latin typeface="Helvetica" panose="020B0604020202020204" pitchFamily="34" charset="0"/>
                    <a:cs typeface="Helvetica" panose="020B0604020202020204" pitchFamily="34" charset="0"/>
                  </a:rPr>
                  <a:t>: recombination</a:t>
                </a:r>
              </a:p>
            </p:txBody>
          </p:sp>
        </mc:Choice>
        <mc:Fallback xmlns=""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2D376BD1-3C55-35FC-FDA7-A976821EA1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9143" y="5185707"/>
                <a:ext cx="2292037" cy="369332"/>
              </a:xfrm>
              <a:prstGeom prst="rect">
                <a:avLst/>
              </a:prstGeom>
              <a:blipFill>
                <a:blip r:embed="rId9"/>
                <a:stretch>
                  <a:fillRect t="-8065" b="-24194"/>
                </a:stretch>
              </a:blipFill>
              <a:ln w="9525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3" name="Picture 172">
            <a:extLst>
              <a:ext uri="{FF2B5EF4-FFF2-40B4-BE49-F238E27FC236}">
                <a16:creationId xmlns:a16="http://schemas.microsoft.com/office/drawing/2014/main" id="{B7C882B1-283F-3E29-DD6E-AB57CF61FC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6857" y="965799"/>
            <a:ext cx="1678908" cy="1413647"/>
          </a:xfrm>
          <a:prstGeom prst="rect">
            <a:avLst/>
          </a:prstGeom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F02F4A39-BC8C-0BDB-853F-D05F7BB8A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3</a:t>
            </a:fld>
            <a:endParaRPr lang="ca-E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6805BD-6110-D43F-46A1-F0E8B75FF461}"/>
              </a:ext>
            </a:extLst>
          </p:cNvPr>
          <p:cNvSpPr txBox="1"/>
          <p:nvPr/>
        </p:nvSpPr>
        <p:spPr>
          <a:xfrm>
            <a:off x="94149" y="2791088"/>
            <a:ext cx="5185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→ </a:t>
            </a:r>
            <a:r>
              <a:rPr lang="en-GB" sz="1800" i="0" u="sng">
                <a:latin typeface="Helvetica" panose="020B0604020202020204" pitchFamily="34" charset="0"/>
                <a:cs typeface="Helvetica" panose="020B0604020202020204" pitchFamily="34" charset="0"/>
              </a:rPr>
              <a:t>sequential excited-state decay</a:t>
            </a: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8EA41D-8F3F-7FDB-9ECC-0F024292A753}"/>
              </a:ext>
            </a:extLst>
          </p:cNvPr>
          <p:cNvSpPr txBox="1"/>
          <p:nvPr/>
        </p:nvSpPr>
        <p:spPr>
          <a:xfrm>
            <a:off x="3562836" y="536168"/>
            <a:ext cx="5186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Electronic picture: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37648-51D6-E1BD-7ECC-393DAAC14DED}"/>
              </a:ext>
            </a:extLst>
          </p:cNvPr>
          <p:cNvSpPr txBox="1"/>
          <p:nvPr/>
        </p:nvSpPr>
        <p:spPr>
          <a:xfrm>
            <a:off x="4151134" y="2013132"/>
            <a:ext cx="922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0">
                <a:latin typeface="Helvetica" panose="020B0604020202020204" pitchFamily="34" charset="0"/>
                <a:cs typeface="Helvetica" panose="020B0604020202020204" pitchFamily="34" charset="0"/>
              </a:rPr>
              <a:t>hole</a:t>
            </a:r>
            <a:endParaRPr lang="en-GB" sz="1400" i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239A9A-D597-F905-1E9E-57F28A97EAE9}"/>
              </a:ext>
            </a:extLst>
          </p:cNvPr>
          <p:cNvSpPr txBox="1"/>
          <p:nvPr/>
        </p:nvSpPr>
        <p:spPr>
          <a:xfrm>
            <a:off x="6553200" y="2025729"/>
            <a:ext cx="922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0">
                <a:latin typeface="Helvetica" panose="020B0604020202020204" pitchFamily="34" charset="0"/>
                <a:cs typeface="Helvetica" panose="020B0604020202020204" pitchFamily="34" charset="0"/>
              </a:rPr>
              <a:t>particle</a:t>
            </a:r>
            <a:endParaRPr lang="en-GB" sz="1400" i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7B0DE8-ED96-F6F5-7709-E0D95136DC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77B09C3-CDAD-35EA-00B3-CEE19A896890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32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48" grpId="0"/>
      <p:bldP spid="150" grpId="0"/>
      <p:bldP spid="157" grpId="0"/>
      <p:bldP spid="159" grpId="0"/>
      <p:bldP spid="161" grpId="0"/>
      <p:bldP spid="163" grpId="0" animBg="1"/>
      <p:bldP spid="165" grpId="0" animBg="1"/>
      <p:bldP spid="8" grpId="0"/>
      <p:bldP spid="4" grpId="0"/>
      <p:bldP spid="3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9828F164-604F-7F6E-108B-71F7F97B1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677032"/>
              </p:ext>
            </p:extLst>
          </p:nvPr>
        </p:nvGraphicFramePr>
        <p:xfrm>
          <a:off x="228629" y="1301224"/>
          <a:ext cx="8677473" cy="25603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91747">
                  <a:extLst>
                    <a:ext uri="{9D8B030D-6E8A-4147-A177-3AD203B41FA5}">
                      <a16:colId xmlns:a16="http://schemas.microsoft.com/office/drawing/2014/main" val="4095394423"/>
                    </a:ext>
                  </a:extLst>
                </a:gridCol>
                <a:gridCol w="2891747">
                  <a:extLst>
                    <a:ext uri="{9D8B030D-6E8A-4147-A177-3AD203B41FA5}">
                      <a16:colId xmlns:a16="http://schemas.microsoft.com/office/drawing/2014/main" val="343281864"/>
                    </a:ext>
                  </a:extLst>
                </a:gridCol>
                <a:gridCol w="2893979">
                  <a:extLst>
                    <a:ext uri="{9D8B030D-6E8A-4147-A177-3AD203B41FA5}">
                      <a16:colId xmlns:a16="http://schemas.microsoft.com/office/drawing/2014/main" val="9786787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b="1" u="none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Chemical environment:</a:t>
                      </a:r>
                    </a:p>
                    <a:p>
                      <a:pPr algn="ctr">
                        <a:buNone/>
                      </a:pPr>
                      <a:r>
                        <a:rPr lang="en-GB" sz="180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bare → hydrated 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b="1" u="none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Size:</a:t>
                      </a:r>
                    </a:p>
                    <a:p>
                      <a:pPr algn="ctr">
                        <a:buNone/>
                      </a:pPr>
                      <a:r>
                        <a:rPr lang="en-GB" sz="180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small → large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b="1" u="none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Nuclear motion:</a:t>
                      </a:r>
                      <a:br>
                        <a:rPr lang="en-GB" sz="180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</a:br>
                      <a:r>
                        <a:rPr lang="en-GB" sz="180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rigid ↔ fluxional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1915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800" b="1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1800" b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Hydroxylation</a:t>
                      </a:r>
                      <a:r>
                        <a:rPr lang="en-GB" sz="1800" b="1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n-GB" sz="180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changes excitation energies and NACs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80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180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Cluster size changes DOS, gaps, and state mixing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80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Fluxionality changes the sampled excited-state landscape</a:t>
                      </a:r>
                      <a:endParaRPr lang="en-GB" sz="180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15825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37432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18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0418473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74B4DB05-6BBA-B7A5-D36E-7C49B7806D03}"/>
              </a:ext>
            </a:extLst>
          </p:cNvPr>
          <p:cNvSpPr txBox="1"/>
          <p:nvPr/>
        </p:nvSpPr>
        <p:spPr>
          <a:xfrm>
            <a:off x="1038973" y="554487"/>
            <a:ext cx="7056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Three ways to reshape the excited-state landscape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013DD62-4CF0-5D2C-FF71-BB9CA8E535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6" y="3321569"/>
            <a:ext cx="2647150" cy="172563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7E29EE-9139-B51F-B9F7-14E2D931A269}"/>
              </a:ext>
            </a:extLst>
          </p:cNvPr>
          <p:cNvSpPr txBox="1"/>
          <p:nvPr/>
        </p:nvSpPr>
        <p:spPr>
          <a:xfrm>
            <a:off x="146137" y="5203652"/>
            <a:ext cx="31553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>
                <a:latin typeface="Helvetica" panose="020B0604020202020204" pitchFamily="34" charset="0"/>
                <a:cs typeface="Helvetica" panose="020B0604020202020204" pitchFamily="34" charset="0"/>
              </a:rPr>
              <a:t>Faster recombination</a:t>
            </a:r>
          </a:p>
        </p:txBody>
      </p:sp>
      <p:sp>
        <p:nvSpPr>
          <p:cNvPr id="41" name="Rectangle 1">
            <a:extLst>
              <a:ext uri="{FF2B5EF4-FFF2-40B4-BE49-F238E27FC236}">
                <a16:creationId xmlns:a16="http://schemas.microsoft.com/office/drawing/2014/main" id="{00A10939-DBB7-083B-BCCA-F8D05689E003}"/>
              </a:ext>
            </a:extLst>
          </p:cNvPr>
          <p:cNvSpPr/>
          <p:nvPr/>
        </p:nvSpPr>
        <p:spPr>
          <a:xfrm>
            <a:off x="83728" y="5643983"/>
            <a:ext cx="32843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JPC</a:t>
            </a:r>
            <a:r>
              <a:rPr lang="en-US" sz="1400" i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 </a:t>
            </a:r>
            <a:r>
              <a:rPr lang="en-US" sz="1400" b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2025</a:t>
            </a:r>
            <a:r>
              <a:rPr lang="en-US" sz="140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, 129 (3), 1806-1823</a:t>
            </a:r>
            <a:endParaRPr lang="ca-ES" sz="1400" i="1" dirty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43" name="Picture 42" descr="A graph of different values of the same model&#10;&#10;AI-generated content may be incorrect.">
            <a:extLst>
              <a:ext uri="{FF2B5EF4-FFF2-40B4-BE49-F238E27FC236}">
                <a16:creationId xmlns:a16="http://schemas.microsoft.com/office/drawing/2014/main" id="{965E0C0B-0488-0BA4-49C1-4C0A9A12350B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161" y="3397254"/>
            <a:ext cx="2620323" cy="172563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1530113-BC71-D681-85C0-7987A7C1A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003" y="3201419"/>
            <a:ext cx="2415749" cy="1486029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87170BB8-4697-504A-0C43-6AF6111F0AAD}"/>
              </a:ext>
            </a:extLst>
          </p:cNvPr>
          <p:cNvSpPr txBox="1"/>
          <p:nvPr/>
        </p:nvSpPr>
        <p:spPr>
          <a:xfrm>
            <a:off x="5042284" y="5555563"/>
            <a:ext cx="5185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JPCL </a:t>
            </a:r>
            <a:r>
              <a:rPr lang="en-GB" sz="1400" b="1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8F501D9-A546-6254-2B37-8AF187028986}"/>
              </a:ext>
            </a:extLst>
          </p:cNvPr>
          <p:cNvSpPr txBox="1"/>
          <p:nvPr/>
        </p:nvSpPr>
        <p:spPr>
          <a:xfrm>
            <a:off x="5949705" y="4834911"/>
            <a:ext cx="3370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800" b="1" i="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GB"/>
              <a:t>Altered relaxation and recombination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6D5FDEA-5C64-1E74-49F0-55C6675DCC5A}"/>
              </a:ext>
            </a:extLst>
          </p:cNvPr>
          <p:cNvSpPr txBox="1"/>
          <p:nvPr/>
        </p:nvSpPr>
        <p:spPr>
          <a:xfrm>
            <a:off x="3532177" y="5203652"/>
            <a:ext cx="2374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>
                <a:latin typeface="Helvetica" panose="020B0604020202020204" pitchFamily="34" charset="0"/>
                <a:cs typeface="Helvetica" panose="020B0604020202020204" pitchFamily="34" charset="0"/>
              </a:rPr>
              <a:t>Non-trivial size trends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37191F-D946-7121-C921-54EA1A42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4</a:t>
            </a:fld>
            <a:endParaRPr lang="ca-E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37E937-ADDB-7CEC-6A5B-C8232699498B}"/>
              </a:ext>
            </a:extLst>
          </p:cNvPr>
          <p:cNvSpPr/>
          <p:nvPr/>
        </p:nvSpPr>
        <p:spPr bwMode="auto">
          <a:xfrm>
            <a:off x="3133626" y="1285016"/>
            <a:ext cx="5854637" cy="4963384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C1E16-04BE-9C1E-D50E-1D112D047EBF}"/>
              </a:ext>
            </a:extLst>
          </p:cNvPr>
          <p:cNvSpPr txBox="1"/>
          <p:nvPr/>
        </p:nvSpPr>
        <p:spPr>
          <a:xfrm>
            <a:off x="2126792" y="5875667"/>
            <a:ext cx="5185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JACS </a:t>
            </a:r>
            <a:r>
              <a:rPr lang="en-GB" sz="1400" b="1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2025</a:t>
            </a:r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 147(44</a:t>
            </a:r>
            <a:r>
              <a:rPr lang="en-GB" sz="1400">
                <a:solidFill>
                  <a:srgbClr val="15151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 40900-40909</a:t>
            </a:r>
            <a:endParaRPr lang="en-GB" sz="1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701520-4690-1CFA-9EEE-B5F2145275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121028-8197-0716-19E8-9AD79E977AAB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76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CuadroTexto 79">
            <a:extLst>
              <a:ext uri="{FF2B5EF4-FFF2-40B4-BE49-F238E27FC236}">
                <a16:creationId xmlns:a16="http://schemas.microsoft.com/office/drawing/2014/main" id="{5B5E2B7D-FCA8-1962-AD4F-256D4A150E55}"/>
              </a:ext>
            </a:extLst>
          </p:cNvPr>
          <p:cNvSpPr txBox="1"/>
          <p:nvPr/>
        </p:nvSpPr>
        <p:spPr>
          <a:xfrm>
            <a:off x="6211530" y="7556113"/>
            <a:ext cx="8173152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800" b="1" i="0">
                <a:solidFill>
                  <a:srgbClr val="0070C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CP2K</a:t>
            </a:r>
            <a:r>
              <a:rPr lang="es-ES" sz="1800" i="0">
                <a:solidFill>
                  <a:srgbClr val="0070C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: step 1, step 2 (excitations); </a:t>
            </a:r>
            <a:r>
              <a:rPr lang="es-ES" sz="1800" b="1" i="0">
                <a:solidFill>
                  <a:srgbClr val="0070C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Libra</a:t>
            </a:r>
            <a:r>
              <a:rPr lang="es-ES" sz="1800" i="0">
                <a:solidFill>
                  <a:srgbClr val="0070C0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: step 2 (overlaps), step 3, step 4</a:t>
            </a:r>
            <a:endParaRPr lang="en-GB" sz="1800">
              <a:solidFill>
                <a:srgbClr val="0070C0"/>
              </a:solidFill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7A0E59-391E-390A-CF60-8ECBA809BDFC}"/>
              </a:ext>
            </a:extLst>
          </p:cNvPr>
          <p:cNvSpPr/>
          <p:nvPr/>
        </p:nvSpPr>
        <p:spPr>
          <a:xfrm>
            <a:off x="5004048" y="6366502"/>
            <a:ext cx="33041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J</a:t>
            </a:r>
            <a:r>
              <a:rPr lang="en-US" sz="1400" i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PC </a:t>
            </a:r>
            <a:r>
              <a:rPr lang="en-US" sz="1400" b="1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2016</a:t>
            </a:r>
            <a:r>
              <a:rPr lang="en-US" sz="1400">
                <a:solidFill>
                  <a:schemeClr val="tx2"/>
                </a:solidFill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, 37, 1626-1649</a:t>
            </a:r>
            <a:endParaRPr lang="ca-ES" sz="1400" i="1" dirty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BAC5ACF-5307-E3DB-9AF6-8B0859829FB4}"/>
                  </a:ext>
                </a:extLst>
              </p:cNvPr>
              <p:cNvSpPr txBox="1"/>
              <p:nvPr/>
            </p:nvSpPr>
            <p:spPr>
              <a:xfrm>
                <a:off x="6751873" y="5793042"/>
                <a:ext cx="219198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400" i="0">
                    <a:solidFill>
                      <a:srgbClr val="0070C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relaxation to S₁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400" b="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sSubPr>
                      <m:e>
                        <m:r>
                          <a:rPr lang="es-ES" sz="1400" b="0" i="1" smtClean="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(</m:t>
                        </m:r>
                        <m:r>
                          <a:rPr lang="en-GB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𝜏</m:t>
                        </m:r>
                      </m:e>
                      <m:sub>
                        <m:r>
                          <a:rPr lang="es-ES" sz="1400">
                            <a:latin typeface="Cambria Math" panose="02040503050406030204" pitchFamily="18" charset="0"/>
                            <a:cs typeface="Helvetica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s-ES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)</m:t>
                    </m:r>
                  </m:oMath>
                </a14:m>
                <a:endParaRPr lang="en-GB" sz="1400" i="0">
                  <a:solidFill>
                    <a:srgbClr val="0070C0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r>
                  <a:rPr lang="en-GB" sz="1400" i="0">
                    <a:solidFill>
                      <a:srgbClr val="0070C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 recombination to S₀ </a:t>
                </a:r>
                <a14:m>
                  <m:oMath xmlns:m="http://schemas.openxmlformats.org/officeDocument/2006/math">
                    <m:r>
                      <a:rPr lang="es-ES" sz="1400" b="0" i="0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GB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</m:ctrlPr>
                      </m:sSubPr>
                      <m:e>
                        <m:r>
                          <a:rPr lang="en-GB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𝜏</m:t>
                        </m:r>
                      </m:e>
                      <m:sub>
                        <m:r>
                          <a:rPr lang="es-E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es-ES" sz="1400" b="0" i="1" smtClean="0">
                        <a:latin typeface="Cambria Math" panose="02040503050406030204" pitchFamily="18" charset="0"/>
                        <a:cs typeface="Helvetica" panose="020B0604020202020204" pitchFamily="34" charset="0"/>
                      </a:rPr>
                      <m:t>)</m:t>
                    </m:r>
                  </m:oMath>
                </a14:m>
                <a:endParaRPr lang="en-GB" sz="1400" i="0">
                  <a:solidFill>
                    <a:srgbClr val="0070C0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BAC5ACF-5307-E3DB-9AF6-8B0859829F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873" y="5793042"/>
                <a:ext cx="2191984" cy="523220"/>
              </a:xfrm>
              <a:prstGeom prst="rect">
                <a:avLst/>
              </a:prstGeom>
              <a:blipFill>
                <a:blip r:embed="rId3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89EBE778-AF64-7AFD-4B49-F345B0F43E08}"/>
              </a:ext>
            </a:extLst>
          </p:cNvPr>
          <p:cNvSpPr txBox="1"/>
          <p:nvPr/>
        </p:nvSpPr>
        <p:spPr>
          <a:xfrm>
            <a:off x="920625" y="578390"/>
            <a:ext cx="76145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Strategy: </a:t>
            </a:r>
            <a:r>
              <a:rPr lang="en-GB" sz="2000" i="0">
                <a:solidFill>
                  <a:schemeClr val="bg1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experiment</a:t>
            </a:r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 + </a:t>
            </a:r>
            <a:r>
              <a:rPr lang="en-GB" sz="2000" i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mixed quantum–classical dynamics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808DE4-2333-DED5-0BF4-7EF54C6D5AEE}"/>
              </a:ext>
            </a:extLst>
          </p:cNvPr>
          <p:cNvSpPr txBox="1"/>
          <p:nvPr/>
        </p:nvSpPr>
        <p:spPr>
          <a:xfrm>
            <a:off x="1135283" y="1244184"/>
            <a:ext cx="33246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>
                <a:solidFill>
                  <a:schemeClr val="bg1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(TiO₂)</a:t>
            </a:r>
            <a:r>
              <a:rPr lang="en-GB" sz="1800" i="0" baseline="-25000">
                <a:solidFill>
                  <a:schemeClr val="bg1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</a:t>
            </a:r>
            <a:r>
              <a:rPr lang="en-GB" sz="1800" i="0">
                <a:solidFill>
                  <a:schemeClr val="bg1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n = 1–8 femtosecond pump–probe spectroscopy observed lifetimes: τ₁, τ₂</a:t>
            </a:r>
          </a:p>
        </p:txBody>
      </p:sp>
      <p:pic>
        <p:nvPicPr>
          <p:cNvPr id="31" name="Picture 30" descr="A green line graph with black dots&#10;&#10;AI-generated content may be incorrect.">
            <a:extLst>
              <a:ext uri="{FF2B5EF4-FFF2-40B4-BE49-F238E27FC236}">
                <a16:creationId xmlns:a16="http://schemas.microsoft.com/office/drawing/2014/main" id="{D9785891-B16A-5A33-FABC-7202EC9116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42" y="2193946"/>
            <a:ext cx="3635688" cy="22236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07CE21-8A89-2D09-0C7E-1718240C8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367" y="3357032"/>
            <a:ext cx="1735524" cy="36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6DCFE7A-DF10-93C5-9135-A17ECF6E94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886" y="2950170"/>
            <a:ext cx="857999" cy="360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3D71163-EF1E-9B9A-E726-67D3523EC0CD}"/>
              </a:ext>
            </a:extLst>
          </p:cNvPr>
          <p:cNvSpPr txBox="1"/>
          <p:nvPr/>
        </p:nvSpPr>
        <p:spPr>
          <a:xfrm>
            <a:off x="338652" y="6397823"/>
            <a:ext cx="25625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0" u="none" strike="noStrike" baseline="0">
                <a:latin typeface="Helvetica" panose="020B0604020202020204" pitchFamily="34" charset="0"/>
                <a:cs typeface="Helvetica" panose="020B0604020202020204" pitchFamily="34" charset="0"/>
              </a:rPr>
              <a:t>JPCL </a:t>
            </a:r>
            <a:r>
              <a:rPr lang="de-DE" sz="1400" b="1" u="none" strike="noStrike" baseline="0">
                <a:latin typeface="Helvetica" panose="020B0604020202020204" pitchFamily="34" charset="0"/>
                <a:cs typeface="Helvetica" panose="020B0604020202020204" pitchFamily="34" charset="0"/>
              </a:rPr>
              <a:t>2021</a:t>
            </a:r>
            <a:r>
              <a:rPr lang="de-DE" sz="1400" b="0" u="none" strike="noStrike" baseline="0">
                <a:latin typeface="Helvetica" panose="020B0604020202020204" pitchFamily="34" charset="0"/>
                <a:cs typeface="Helvetica" panose="020B0604020202020204" pitchFamily="34" charset="0"/>
              </a:rPr>
              <a:t>, 12, 4098−4103</a:t>
            </a:r>
            <a:endParaRPr lang="en-GB" sz="1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DBFF69F-D2BB-B3E8-6D4D-55F0D547B9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5215" y="4464413"/>
            <a:ext cx="2412583" cy="1490268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B23E47E-CBFF-8DD1-9580-488A50DF3407}"/>
              </a:ext>
            </a:extLst>
          </p:cNvPr>
          <p:cNvSpPr txBox="1"/>
          <p:nvPr/>
        </p:nvSpPr>
        <p:spPr>
          <a:xfrm>
            <a:off x="-1402282" y="6001543"/>
            <a:ext cx="77024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u="none" strike="noStrike" baseline="0">
                <a:latin typeface="Helvetica" panose="020B0604020202020204" pitchFamily="34" charset="0"/>
                <a:cs typeface="Helvetica" panose="020B0604020202020204" pitchFamily="34" charset="0"/>
              </a:rPr>
              <a:t>Scott G. Sayres, </a:t>
            </a:r>
            <a:r>
              <a:rPr lang="en-GB" sz="1400" b="1" i="0" u="none" strike="noStrike" baseline="0">
                <a:latin typeface="Helvetica" panose="020B0604020202020204" pitchFamily="34" charset="0"/>
                <a:cs typeface="Helvetica" panose="020B0604020202020204" pitchFamily="34" charset="0"/>
              </a:rPr>
              <a:t>ASU</a:t>
            </a:r>
            <a:endParaRPr lang="en-GB" sz="1400" b="1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2CAEA5A-220B-4B3D-FA6D-B8CB4D091283}"/>
              </a:ext>
            </a:extLst>
          </p:cNvPr>
          <p:cNvSpPr/>
          <p:nvPr/>
        </p:nvSpPr>
        <p:spPr bwMode="auto">
          <a:xfrm>
            <a:off x="5724217" y="1220445"/>
            <a:ext cx="1164255" cy="764592"/>
          </a:xfrm>
          <a:prstGeom prst="ellipse">
            <a:avLst/>
          </a:prstGeom>
          <a:solidFill>
            <a:srgbClr val="3B528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D150CE-3938-5C03-F943-5E9995B8E4B7}"/>
              </a:ext>
            </a:extLst>
          </p:cNvPr>
          <p:cNvSpPr txBox="1"/>
          <p:nvPr/>
        </p:nvSpPr>
        <p:spPr>
          <a:xfrm>
            <a:off x="4644008" y="1288443"/>
            <a:ext cx="332467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i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AIMD</a:t>
            </a:r>
          </a:p>
          <a:p>
            <a:r>
              <a:rPr lang="en-GB" sz="1500" i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trajectories</a:t>
            </a:r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95C65F57-AD16-E63C-A3DE-F48E709E7CB1}"/>
              </a:ext>
            </a:extLst>
          </p:cNvPr>
          <p:cNvSpPr/>
          <p:nvPr/>
        </p:nvSpPr>
        <p:spPr bwMode="auto">
          <a:xfrm>
            <a:off x="6170877" y="2090016"/>
            <a:ext cx="270933" cy="360289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0314818-637E-9BB5-ED8D-71206BA23219}"/>
              </a:ext>
            </a:extLst>
          </p:cNvPr>
          <p:cNvSpPr/>
          <p:nvPr/>
        </p:nvSpPr>
        <p:spPr bwMode="auto">
          <a:xfrm>
            <a:off x="5582600" y="2544143"/>
            <a:ext cx="1468520" cy="764592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D3424383-9FC9-7C98-138C-9F53C2E27CD9}"/>
              </a:ext>
            </a:extLst>
          </p:cNvPr>
          <p:cNvSpPr/>
          <p:nvPr/>
        </p:nvSpPr>
        <p:spPr bwMode="auto">
          <a:xfrm>
            <a:off x="6170877" y="3424472"/>
            <a:ext cx="270933" cy="360289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48BD745B-F5BC-B765-DB59-BD75431B946A}"/>
              </a:ext>
            </a:extLst>
          </p:cNvPr>
          <p:cNvSpPr/>
          <p:nvPr/>
        </p:nvSpPr>
        <p:spPr bwMode="auto">
          <a:xfrm>
            <a:off x="5582600" y="3875370"/>
            <a:ext cx="1468520" cy="764592"/>
          </a:xfrm>
          <a:prstGeom prst="ellipse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48" name="TextBox 2047">
            <a:extLst>
              <a:ext uri="{FF2B5EF4-FFF2-40B4-BE49-F238E27FC236}">
                <a16:creationId xmlns:a16="http://schemas.microsoft.com/office/drawing/2014/main" id="{75719C12-8077-E33B-17DC-205CB7CC30D3}"/>
              </a:ext>
            </a:extLst>
          </p:cNvPr>
          <p:cNvSpPr txBox="1"/>
          <p:nvPr/>
        </p:nvSpPr>
        <p:spPr>
          <a:xfrm>
            <a:off x="4644009" y="3965508"/>
            <a:ext cx="332467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i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Nonadiabatic</a:t>
            </a:r>
          </a:p>
          <a:p>
            <a:r>
              <a:rPr lang="en-GB" sz="1500" i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couplings</a:t>
            </a:r>
          </a:p>
        </p:txBody>
      </p:sp>
      <p:sp>
        <p:nvSpPr>
          <p:cNvPr id="2050" name="Arrow: Down 2049">
            <a:extLst>
              <a:ext uri="{FF2B5EF4-FFF2-40B4-BE49-F238E27FC236}">
                <a16:creationId xmlns:a16="http://schemas.microsoft.com/office/drawing/2014/main" id="{7EF125F3-2FD1-EEC7-1987-3492D55D7622}"/>
              </a:ext>
            </a:extLst>
          </p:cNvPr>
          <p:cNvSpPr/>
          <p:nvPr/>
        </p:nvSpPr>
        <p:spPr bwMode="auto">
          <a:xfrm>
            <a:off x="6170877" y="4744941"/>
            <a:ext cx="270933" cy="360289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52" name="Oval 2051">
            <a:extLst>
              <a:ext uri="{FF2B5EF4-FFF2-40B4-BE49-F238E27FC236}">
                <a16:creationId xmlns:a16="http://schemas.microsoft.com/office/drawing/2014/main" id="{83220B8E-97EF-E9E4-11A4-5A287469C998}"/>
              </a:ext>
            </a:extLst>
          </p:cNvPr>
          <p:cNvSpPr/>
          <p:nvPr/>
        </p:nvSpPr>
        <p:spPr bwMode="auto">
          <a:xfrm>
            <a:off x="5724217" y="5209826"/>
            <a:ext cx="1164255" cy="764592"/>
          </a:xfrm>
          <a:prstGeom prst="ellipse">
            <a:avLst/>
          </a:prstGeom>
          <a:solidFill>
            <a:srgbClr val="71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54" name="TextBox 2053">
            <a:extLst>
              <a:ext uri="{FF2B5EF4-FFF2-40B4-BE49-F238E27FC236}">
                <a16:creationId xmlns:a16="http://schemas.microsoft.com/office/drawing/2014/main" id="{E3635B47-E649-2F56-5093-D12DB6E5B920}"/>
              </a:ext>
            </a:extLst>
          </p:cNvPr>
          <p:cNvSpPr txBox="1"/>
          <p:nvPr/>
        </p:nvSpPr>
        <p:spPr>
          <a:xfrm>
            <a:off x="5413224" y="2639269"/>
            <a:ext cx="179780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i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Excited-state manifold</a:t>
            </a:r>
          </a:p>
        </p:txBody>
      </p:sp>
      <p:sp>
        <p:nvSpPr>
          <p:cNvPr id="2056" name="TextBox 2055">
            <a:extLst>
              <a:ext uri="{FF2B5EF4-FFF2-40B4-BE49-F238E27FC236}">
                <a16:creationId xmlns:a16="http://schemas.microsoft.com/office/drawing/2014/main" id="{5D4C3AD4-0309-721D-B336-428026124B3A}"/>
              </a:ext>
            </a:extLst>
          </p:cNvPr>
          <p:cNvSpPr txBox="1"/>
          <p:nvPr/>
        </p:nvSpPr>
        <p:spPr>
          <a:xfrm>
            <a:off x="5732091" y="5322065"/>
            <a:ext cx="11642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i="0">
                <a:latin typeface="Helvetica" panose="020B0604020202020204" pitchFamily="34" charset="0"/>
                <a:cs typeface="Helvetica" panose="020B0604020202020204" pitchFamily="34" charset="0"/>
              </a:rPr>
              <a:t>Population dynamics</a:t>
            </a:r>
          </a:p>
        </p:txBody>
      </p:sp>
      <p:sp>
        <p:nvSpPr>
          <p:cNvPr id="2058" name="TextBox 2057">
            <a:extLst>
              <a:ext uri="{FF2B5EF4-FFF2-40B4-BE49-F238E27FC236}">
                <a16:creationId xmlns:a16="http://schemas.microsoft.com/office/drawing/2014/main" id="{65580F0C-D5CB-2606-1CAC-BED930EBD022}"/>
              </a:ext>
            </a:extLst>
          </p:cNvPr>
          <p:cNvSpPr txBox="1"/>
          <p:nvPr/>
        </p:nvSpPr>
        <p:spPr>
          <a:xfrm>
            <a:off x="6320469" y="4978043"/>
            <a:ext cx="26453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500" i="0">
                <a:latin typeface="Helvetica" panose="020B0604020202020204" pitchFamily="34" charset="0"/>
                <a:cs typeface="Helvetica" panose="020B0604020202020204" pitchFamily="34" charset="0"/>
              </a:rPr>
              <a:t>Trajectory Surface Hopping</a:t>
            </a:r>
            <a:r>
              <a:rPr lang="en-GB" sz="1500" i="0">
                <a:latin typeface="Helvetica" panose="020B0604020202020204" pitchFamily="34" charset="0"/>
                <a:cs typeface="Helvetica" panose="020B0604020202020204" pitchFamily="34" charset="0"/>
              </a:rPr>
              <a:t>: FSSH, mSDM…</a:t>
            </a:r>
          </a:p>
        </p:txBody>
      </p:sp>
      <p:sp>
        <p:nvSpPr>
          <p:cNvPr id="2062" name="TextBox 2061">
            <a:extLst>
              <a:ext uri="{FF2B5EF4-FFF2-40B4-BE49-F238E27FC236}">
                <a16:creationId xmlns:a16="http://schemas.microsoft.com/office/drawing/2014/main" id="{D8246C6F-A7E1-AE71-9B15-2D0C7DFA9B47}"/>
              </a:ext>
            </a:extLst>
          </p:cNvPr>
          <p:cNvSpPr txBox="1"/>
          <p:nvPr/>
        </p:nvSpPr>
        <p:spPr>
          <a:xfrm>
            <a:off x="6441810" y="3313843"/>
            <a:ext cx="193583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500" i="0">
                <a:latin typeface="Helvetica" panose="020B0604020202020204" pitchFamily="34" charset="0"/>
                <a:cs typeface="Helvetica" panose="020B0604020202020204" pitchFamily="34" charset="0"/>
              </a:rPr>
              <a:t>Hammes-Schiffer Tully approach</a:t>
            </a:r>
            <a:endParaRPr lang="en-GB" sz="1500" i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64" name="TextBox 2063">
            <a:extLst>
              <a:ext uri="{FF2B5EF4-FFF2-40B4-BE49-F238E27FC236}">
                <a16:creationId xmlns:a16="http://schemas.microsoft.com/office/drawing/2014/main" id="{68922EA5-5B80-5402-800B-FDBB68483037}"/>
              </a:ext>
            </a:extLst>
          </p:cNvPr>
          <p:cNvSpPr txBox="1"/>
          <p:nvPr/>
        </p:nvSpPr>
        <p:spPr>
          <a:xfrm>
            <a:off x="6306342" y="2088307"/>
            <a:ext cx="241258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500" i="0">
                <a:latin typeface="Helvetica" panose="020B0604020202020204" pitchFamily="34" charset="0"/>
                <a:cs typeface="Helvetica" panose="020B0604020202020204" pitchFamily="34" charset="0"/>
              </a:rPr>
              <a:t>TD-DFT (CAM-B3LYP)</a:t>
            </a:r>
            <a:endParaRPr lang="en-GB" sz="1500" i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67" name="TextBox 2066">
            <a:extLst>
              <a:ext uri="{FF2B5EF4-FFF2-40B4-BE49-F238E27FC236}">
                <a16:creationId xmlns:a16="http://schemas.microsoft.com/office/drawing/2014/main" id="{CC651DD8-C574-5343-5C3B-EDDEE57E6BA7}"/>
              </a:ext>
            </a:extLst>
          </p:cNvPr>
          <p:cNvSpPr txBox="1"/>
          <p:nvPr/>
        </p:nvSpPr>
        <p:spPr>
          <a:xfrm>
            <a:off x="6270945" y="1440642"/>
            <a:ext cx="241258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500">
                <a:latin typeface="Helvetica" panose="020B0604020202020204" pitchFamily="34" charset="0"/>
                <a:cs typeface="Helvetica" panose="020B0604020202020204" pitchFamily="34" charset="0"/>
              </a:rPr>
              <a:t>CP2K</a:t>
            </a:r>
            <a:endParaRPr lang="en-GB" sz="15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70" name="TextBox 2069">
            <a:extLst>
              <a:ext uri="{FF2B5EF4-FFF2-40B4-BE49-F238E27FC236}">
                <a16:creationId xmlns:a16="http://schemas.microsoft.com/office/drawing/2014/main" id="{CE38C021-E88E-B549-658F-360FAFE8508A}"/>
              </a:ext>
            </a:extLst>
          </p:cNvPr>
          <p:cNvSpPr txBox="1"/>
          <p:nvPr/>
        </p:nvSpPr>
        <p:spPr>
          <a:xfrm>
            <a:off x="6553200" y="2760573"/>
            <a:ext cx="241258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500">
                <a:latin typeface="Helvetica" panose="020B0604020202020204" pitchFamily="34" charset="0"/>
                <a:cs typeface="Helvetica" panose="020B0604020202020204" pitchFamily="34" charset="0"/>
              </a:rPr>
              <a:t>CP2K + libra</a:t>
            </a:r>
            <a:endParaRPr lang="en-GB" sz="15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72" name="TextBox 2071">
            <a:extLst>
              <a:ext uri="{FF2B5EF4-FFF2-40B4-BE49-F238E27FC236}">
                <a16:creationId xmlns:a16="http://schemas.microsoft.com/office/drawing/2014/main" id="{B90E5AB0-0E17-9698-34C9-6E4FC91CBE19}"/>
              </a:ext>
            </a:extLst>
          </p:cNvPr>
          <p:cNvSpPr txBox="1"/>
          <p:nvPr/>
        </p:nvSpPr>
        <p:spPr>
          <a:xfrm>
            <a:off x="6270945" y="4079022"/>
            <a:ext cx="241258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500">
                <a:latin typeface="Helvetica" panose="020B0604020202020204" pitchFamily="34" charset="0"/>
                <a:cs typeface="Helvetica" panose="020B0604020202020204" pitchFamily="34" charset="0"/>
              </a:rPr>
              <a:t>libra</a:t>
            </a:r>
            <a:endParaRPr lang="en-GB" sz="15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74" name="TextBox 2073">
            <a:extLst>
              <a:ext uri="{FF2B5EF4-FFF2-40B4-BE49-F238E27FC236}">
                <a16:creationId xmlns:a16="http://schemas.microsoft.com/office/drawing/2014/main" id="{996F5EB8-A678-789E-70D6-5187E3635BB9}"/>
              </a:ext>
            </a:extLst>
          </p:cNvPr>
          <p:cNvSpPr txBox="1"/>
          <p:nvPr/>
        </p:nvSpPr>
        <p:spPr>
          <a:xfrm>
            <a:off x="6273730" y="5517232"/>
            <a:ext cx="241258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500">
                <a:latin typeface="Helvetica" panose="020B0604020202020204" pitchFamily="34" charset="0"/>
                <a:cs typeface="Helvetica" panose="020B0604020202020204" pitchFamily="34" charset="0"/>
              </a:rPr>
              <a:t>libra</a:t>
            </a:r>
            <a:endParaRPr lang="en-GB" sz="15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076" name="Straight Connector 2075">
            <a:extLst>
              <a:ext uri="{FF2B5EF4-FFF2-40B4-BE49-F238E27FC236}">
                <a16:creationId xmlns:a16="http://schemas.microsoft.com/office/drawing/2014/main" id="{AC88F691-C6E8-DBBF-889E-BD1E96FDF171}"/>
              </a:ext>
            </a:extLst>
          </p:cNvPr>
          <p:cNvCxnSpPr/>
          <p:nvPr/>
        </p:nvCxnSpPr>
        <p:spPr bwMode="auto">
          <a:xfrm>
            <a:off x="4860032" y="1659103"/>
            <a:ext cx="0" cy="3891026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78" name="Picture 2077">
            <a:extLst>
              <a:ext uri="{FF2B5EF4-FFF2-40B4-BE49-F238E27FC236}">
                <a16:creationId xmlns:a16="http://schemas.microsoft.com/office/drawing/2014/main" id="{72A2F35A-BFA3-6BE8-6A82-515B6A6E5F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0215" y="2302115"/>
            <a:ext cx="1617113" cy="56749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030C39-32C7-C75A-98E0-B5D9940FB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5</a:t>
            </a:fld>
            <a:endParaRPr lang="ca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58FCC-6A71-9BE5-69AD-AC16C550CB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3200" y="4697144"/>
            <a:ext cx="2412583" cy="268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188186-2545-2FB0-C810-D82DB09D953D}"/>
              </a:ext>
            </a:extLst>
          </p:cNvPr>
          <p:cNvSpPr txBox="1"/>
          <p:nvPr/>
        </p:nvSpPr>
        <p:spPr>
          <a:xfrm>
            <a:off x="5732091" y="5971329"/>
            <a:ext cx="11642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latin typeface="Helvetica" panose="020B0604020202020204" pitchFamily="34" charset="0"/>
                <a:cs typeface="Helvetica" panose="020B0604020202020204" pitchFamily="34" charset="0"/>
              </a:rPr>
              <a:t>istate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2EFC33-9DA2-A44F-DE2C-805187B6A8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504BE3C-0AC6-5FAE-DBAF-C329FB5DC4C6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21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" grpId="0" animBg="1"/>
      <p:bldP spid="2" grpId="0"/>
      <p:bldP spid="17" grpId="0"/>
      <p:bldP spid="39" grpId="0" animBg="1"/>
      <p:bldP spid="42" grpId="0"/>
      <p:bldP spid="43" grpId="0" animBg="1"/>
      <p:bldP spid="57" grpId="0" animBg="1"/>
      <p:bldP spid="60" grpId="0" animBg="1"/>
      <p:bldP spid="62" grpId="0" animBg="1"/>
      <p:bldP spid="2048" grpId="0"/>
      <p:bldP spid="2050" grpId="0" animBg="1"/>
      <p:bldP spid="2052" grpId="0" animBg="1"/>
      <p:bldP spid="2054" grpId="0"/>
      <p:bldP spid="2056" grpId="0"/>
      <p:bldP spid="2058" grpId="0"/>
      <p:bldP spid="2062" grpId="0"/>
      <p:bldP spid="2064" grpId="0"/>
      <p:bldP spid="2067" grpId="0"/>
      <p:bldP spid="2070" grpId="0"/>
      <p:bldP spid="2072" grpId="0"/>
      <p:bldP spid="207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6F9C6BA4-6BBB-D9CA-089D-C1A8DC3C4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2306" y="3415708"/>
            <a:ext cx="3200027" cy="264648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47A96FA-6CAD-7502-663C-38B18B065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14" y="3581684"/>
            <a:ext cx="3899487" cy="24088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EB2BDD3-7EE1-90ED-4592-808B7C02E0C9}"/>
                  </a:ext>
                </a:extLst>
              </p:cNvPr>
              <p:cNvSpPr txBox="1"/>
              <p:nvPr/>
            </p:nvSpPr>
            <p:spPr>
              <a:xfrm>
                <a:off x="-325426" y="3743074"/>
                <a:ext cx="5185458" cy="6118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20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sz="12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GB" sz="1200" i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GB" sz="12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sz="12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en-GB" sz="12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sz="1200" i="1">
                                  <a:latin typeface="Cambria Math" panose="02040503050406030204" pitchFamily="18" charset="0"/>
                                </a:rPr>
                                <m:t>𝑆𝐻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sz="12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  <m:d>
                            <m:d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sz="180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EB2BDD3-7EE1-90ED-4592-808B7C02E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25426" y="3743074"/>
                <a:ext cx="5185458" cy="6118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TextBox 106">
            <a:extLst>
              <a:ext uri="{FF2B5EF4-FFF2-40B4-BE49-F238E27FC236}">
                <a16:creationId xmlns:a16="http://schemas.microsoft.com/office/drawing/2014/main" id="{A696B196-ED9A-5318-382C-1343FB22FDD6}"/>
              </a:ext>
            </a:extLst>
          </p:cNvPr>
          <p:cNvSpPr txBox="1"/>
          <p:nvPr/>
        </p:nvSpPr>
        <p:spPr>
          <a:xfrm>
            <a:off x="-1144390" y="1313101"/>
            <a:ext cx="5186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>
                <a:latin typeface="Helvetica" panose="020B0604020202020204" pitchFamily="34" charset="0"/>
                <a:cs typeface="Helvetica" panose="020B0604020202020204" pitchFamily="34" charset="0"/>
              </a:rPr>
              <a:t>Experiment</a:t>
            </a:r>
            <a:endParaRPr lang="en-GB" sz="1800" i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CBD9D88-59F9-AC36-9397-9D79BD127E72}"/>
              </a:ext>
            </a:extLst>
          </p:cNvPr>
          <p:cNvSpPr txBox="1"/>
          <p:nvPr/>
        </p:nvSpPr>
        <p:spPr>
          <a:xfrm>
            <a:off x="-326648" y="3303133"/>
            <a:ext cx="5186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Relaxation observable</a:t>
            </a:r>
            <a:endParaRPr lang="en-GB" sz="1800" i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9127185F-61BC-D2ED-E144-1676AD8EAE33}"/>
                  </a:ext>
                </a:extLst>
              </p:cNvPr>
              <p:cNvSpPr txBox="1"/>
              <p:nvPr/>
            </p:nvSpPr>
            <p:spPr>
              <a:xfrm>
                <a:off x="218106" y="2656026"/>
                <a:ext cx="861374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GB" sz="1800" i="0">
                    <a:latin typeface="Helvetica" panose="020B0604020202020204" pitchFamily="34" charset="0"/>
                    <a:cs typeface="Helvetica" panose="020B0604020202020204" pitchFamily="34" charset="0"/>
                  </a:rPr>
                  <a:t>Two dynamical regimes require two observables: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GB" sz="1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 panose="020B0604020202020204" pitchFamily="34" charset="0"/>
                      </a:rPr>
                      <m:t>𝜏</m:t>
                    </m:r>
                  </m:oMath>
                </a14:m>
                <a:r>
                  <a:rPr lang="en-GB" sz="1800" i="0">
                    <a:solidFill>
                      <a:srgbClr val="FF000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₁: average excitation-energy decay          </a:t>
                </a:r>
                <a:r>
                  <a:rPr lang="en-GB" sz="1800" i="0">
                    <a:latin typeface="Helvetica" panose="020B0604020202020204" pitchFamily="34" charset="0"/>
                    <a:cs typeface="Helvetica" panose="020B0604020202020204" pitchFamily="34" charset="0"/>
                  </a:rPr>
                  <a:t>·           </a:t>
                </a:r>
                <a14:m>
                  <m:oMath xmlns:m="http://schemas.openxmlformats.org/officeDocument/2006/math">
                    <m:r>
                      <a:rPr lang="en-GB" sz="180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" panose="020B0604020202020204" pitchFamily="34" charset="0"/>
                      </a:rPr>
                      <m:t>𝜏</m:t>
                    </m:r>
                  </m:oMath>
                </a14:m>
                <a:r>
                  <a:rPr lang="en-GB" sz="1800" i="0" baseline="-25000">
                    <a:solidFill>
                      <a:srgbClr val="7030A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2</a:t>
                </a:r>
                <a:r>
                  <a:rPr lang="en-GB" sz="1800" i="0">
                    <a:solidFill>
                      <a:srgbClr val="7030A0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 : S₀ population recovery</a:t>
                </a:r>
              </a:p>
            </p:txBody>
          </p:sp>
        </mc:Choice>
        <mc:Fallback xmlns="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9127185F-61BC-D2ED-E144-1676AD8EA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06" y="2656026"/>
                <a:ext cx="8613742" cy="646331"/>
              </a:xfrm>
              <a:prstGeom prst="rect">
                <a:avLst/>
              </a:prstGeom>
              <a:blipFill>
                <a:blip r:embed="rId5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green line with black dots&#10;&#10;AI-generated content may be incorrect.">
            <a:extLst>
              <a:ext uri="{FF2B5EF4-FFF2-40B4-BE49-F238E27FC236}">
                <a16:creationId xmlns:a16="http://schemas.microsoft.com/office/drawing/2014/main" id="{11CF4C85-6B70-6841-8D2A-85990AD693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808" y="476672"/>
            <a:ext cx="3567648" cy="2114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B676BC-B944-C18B-02F6-F2ADE5A8FD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0801" y="667525"/>
            <a:ext cx="1205929" cy="10487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E98499A-6BF7-ED82-23B7-4592837487D2}"/>
                  </a:ext>
                </a:extLst>
              </p:cNvPr>
              <p:cNvSpPr txBox="1"/>
              <p:nvPr/>
            </p:nvSpPr>
            <p:spPr>
              <a:xfrm>
                <a:off x="5730088" y="1024327"/>
                <a:ext cx="287199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s-ES" sz="16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16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s-ES" sz="16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1600" i="0">
                    <a:latin typeface="Helvetica" panose="020B0604020202020204" pitchFamily="34" charset="0"/>
                    <a:cs typeface="Helvetica" panose="020B0604020202020204" pitchFamily="34" charset="0"/>
                  </a:rPr>
                  <a:t>=152 ± 9 fs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s-ES" sz="16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s-ES" sz="16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lang="es-ES" sz="16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sz="1600" i="0">
                    <a:latin typeface="Helvetica" panose="020B0604020202020204" pitchFamily="34" charset="0"/>
                    <a:cs typeface="Helvetica" panose="020B0604020202020204" pitchFamily="34" charset="0"/>
                  </a:rPr>
                  <a:t>=101.3 ± 33.0 ps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E98499A-6BF7-ED82-23B7-459283748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0088" y="1024327"/>
                <a:ext cx="2871991" cy="584775"/>
              </a:xfrm>
              <a:prstGeom prst="rect">
                <a:avLst/>
              </a:prstGeom>
              <a:blipFill>
                <a:blip r:embed="rId8"/>
                <a:stretch>
                  <a:fillRect t="-3125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803F81F9-5846-DA9A-B14B-A1BC192DC351}"/>
              </a:ext>
            </a:extLst>
          </p:cNvPr>
          <p:cNvSpPr txBox="1"/>
          <p:nvPr/>
        </p:nvSpPr>
        <p:spPr>
          <a:xfrm rot="18708169">
            <a:off x="4480824" y="4736031"/>
            <a:ext cx="53644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0">
                <a:latin typeface="Helvetica" panose="020B0604020202020204" pitchFamily="34" charset="0"/>
                <a:cs typeface="Helvetica" panose="020B0604020202020204" pitchFamily="34" charset="0"/>
              </a:rPr>
              <a:t>FSSH: τ₂ = 5.3 ± 0.2 ps</a:t>
            </a:r>
            <a:endParaRPr lang="en-GB" sz="120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833AB43-6351-9EA9-DAF4-7AD913E41B5E}"/>
              </a:ext>
            </a:extLst>
          </p:cNvPr>
          <p:cNvSpPr txBox="1"/>
          <p:nvPr/>
        </p:nvSpPr>
        <p:spPr>
          <a:xfrm rot="20975953">
            <a:off x="4696947" y="5482444"/>
            <a:ext cx="53644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0">
                <a:latin typeface="Helvetica" panose="020B0604020202020204" pitchFamily="34" charset="0"/>
                <a:cs typeface="Helvetica" panose="020B0604020202020204" pitchFamily="34" charset="0"/>
              </a:rPr>
              <a:t>mSDM: τ₂ = 37.7 ± 3.6 ps</a:t>
            </a:r>
            <a:endParaRPr lang="en-GB" sz="12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83EB3D2-E338-7191-72FA-46174AF4D37E}"/>
              </a:ext>
            </a:extLst>
          </p:cNvPr>
          <p:cNvSpPr txBox="1"/>
          <p:nvPr/>
        </p:nvSpPr>
        <p:spPr>
          <a:xfrm rot="16200000">
            <a:off x="4071538" y="4676215"/>
            <a:ext cx="2450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i="0">
                <a:latin typeface="Helvetica" panose="020B0604020202020204" pitchFamily="34" charset="0"/>
                <a:ea typeface="DejaVu Sans" panose="020B0603030804020204" pitchFamily="34" charset="0"/>
                <a:cs typeface="Helvetica" panose="020B0604020202020204" pitchFamily="34" charset="0"/>
              </a:rPr>
              <a:t>Ground State Population</a:t>
            </a:r>
            <a:endParaRPr lang="en-GB" sz="1400" i="0">
              <a:latin typeface="Helvetica" panose="020B0604020202020204" pitchFamily="34" charset="0"/>
              <a:ea typeface="DejaVu Sans" panose="020B0603030804020204" pitchFamily="34" charset="0"/>
              <a:cs typeface="Helvetica" panose="020B06040202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26072832-1A5F-65D3-6DB6-3F8600A32D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43109" y="3366083"/>
            <a:ext cx="1139503" cy="28958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E4D4CFAC-A8CC-B2A3-544C-E0E3AA6C856A}"/>
              </a:ext>
            </a:extLst>
          </p:cNvPr>
          <p:cNvSpPr txBox="1"/>
          <p:nvPr/>
        </p:nvSpPr>
        <p:spPr>
          <a:xfrm>
            <a:off x="5332553" y="3299036"/>
            <a:ext cx="35638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Recombination observable</a:t>
            </a:r>
            <a:endParaRPr lang="en-GB" sz="1800" i="0">
              <a:solidFill>
                <a:srgbClr val="7030A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6D24283-6B82-FE58-E84E-F79B92FF5724}"/>
              </a:ext>
            </a:extLst>
          </p:cNvPr>
          <p:cNvSpPr txBox="1"/>
          <p:nvPr/>
        </p:nvSpPr>
        <p:spPr>
          <a:xfrm>
            <a:off x="-353096" y="5962099"/>
            <a:ext cx="51866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>
                <a:latin typeface="Helvetica" panose="020B0604020202020204" pitchFamily="34" charset="0"/>
                <a:cs typeface="Helvetica" panose="020B0604020202020204" pitchFamily="34" charset="0"/>
              </a:rPr>
              <a:t>Time (fs)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2CC56F1-3C45-7981-F88F-8FA858AAFF4B}"/>
              </a:ext>
            </a:extLst>
          </p:cNvPr>
          <p:cNvSpPr txBox="1"/>
          <p:nvPr/>
        </p:nvSpPr>
        <p:spPr>
          <a:xfrm>
            <a:off x="4514260" y="6055599"/>
            <a:ext cx="51866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0">
                <a:latin typeface="Helvetica" panose="020B0604020202020204" pitchFamily="34" charset="0"/>
                <a:cs typeface="Helvetica" panose="020B0604020202020204" pitchFamily="34" charset="0"/>
              </a:rPr>
              <a:t>Time (fs)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9EE4C80-E3A7-9DFC-C71D-220553678243}"/>
              </a:ext>
            </a:extLst>
          </p:cNvPr>
          <p:cNvSpPr txBox="1"/>
          <p:nvPr/>
        </p:nvSpPr>
        <p:spPr>
          <a:xfrm>
            <a:off x="3949682" y="1397276"/>
            <a:ext cx="26947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>
                <a:latin typeface="Helvetica" panose="020B0604020202020204" pitchFamily="34" charset="0"/>
                <a:cs typeface="Helvetica" panose="020B0604020202020204" pitchFamily="34" charset="0"/>
              </a:rPr>
              <a:t>(TiO₂)</a:t>
            </a:r>
            <a:r>
              <a:rPr lang="en-GB" sz="16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4</a:t>
            </a:r>
            <a:endParaRPr lang="en-GB" sz="1600" baseline="-250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5F1753E-0C7C-FDA6-41C1-2D70502D6836}"/>
              </a:ext>
            </a:extLst>
          </p:cNvPr>
          <p:cNvSpPr txBox="1"/>
          <p:nvPr/>
        </p:nvSpPr>
        <p:spPr>
          <a:xfrm>
            <a:off x="-966808" y="6397823"/>
            <a:ext cx="5185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JACS </a:t>
            </a:r>
            <a:r>
              <a:rPr lang="en-GB" sz="1400" b="1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2025</a:t>
            </a:r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 147(44</a:t>
            </a:r>
            <a:r>
              <a:rPr lang="en-GB" sz="1400">
                <a:solidFill>
                  <a:srgbClr val="15151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 40900-40909</a:t>
            </a:r>
            <a:endParaRPr lang="en-GB" sz="1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5990BE15-457A-A052-9F7A-C6CA3A286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6</a:t>
            </a:fld>
            <a:endParaRPr lang="ca-E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217DE5-B1F3-4003-70D6-FEB2CF9925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7811" y="3789040"/>
            <a:ext cx="1882884" cy="4625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7C922A-BA41-B2A9-11FE-43F38ED041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607951E-AB12-FE90-5A9C-622274E28A9F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40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111" grpId="0"/>
      <p:bldP spid="117" grpId="0"/>
      <p:bldP spid="36" grpId="0"/>
      <p:bldP spid="38" grpId="0"/>
      <p:bldP spid="40" grpId="0"/>
      <p:bldP spid="44" grpId="0"/>
      <p:bldP spid="47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A4A08F0-5DB2-6BEB-B110-D5A4E044F1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82" y="1298403"/>
            <a:ext cx="7456766" cy="365769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A47AAE-E459-DCF0-1233-9E466DE486FF}"/>
              </a:ext>
            </a:extLst>
          </p:cNvPr>
          <p:cNvSpPr txBox="1"/>
          <p:nvPr/>
        </p:nvSpPr>
        <p:spPr>
          <a:xfrm>
            <a:off x="1288532" y="606497"/>
            <a:ext cx="65576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Experiment and NA-MD reveal size-dependent lifetimes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09CD1D-59D0-DF8F-8521-FFBCE596E049}"/>
              </a:ext>
            </a:extLst>
          </p:cNvPr>
          <p:cNvSpPr txBox="1"/>
          <p:nvPr/>
        </p:nvSpPr>
        <p:spPr>
          <a:xfrm>
            <a:off x="-430376" y="5104169"/>
            <a:ext cx="100137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Two separated regimes: τ₁ ≪ τ₂ ; Size dependence is non-trivial, especially for τ₂</a:t>
            </a:r>
          </a:p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Higher temperature accelerates recombination </a:t>
            </a:r>
          </a:p>
          <a:p>
            <a:r>
              <a:rPr lang="en-GB" sz="1800" b="1" i="0">
                <a:latin typeface="Helvetica" panose="020B0604020202020204" pitchFamily="34" charset="0"/>
                <a:cs typeface="Helvetica" panose="020B0604020202020204" pitchFamily="34" charset="0"/>
              </a:rPr>
              <a:t>Good agreement with pump–probe lifetimes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740E23E2-84FF-4031-FAD3-8AF24FC3A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7</a:t>
            </a:fld>
            <a:endParaRPr lang="ca-E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14655B-0EC8-ABAA-809B-EBC922D98760}"/>
              </a:ext>
            </a:extLst>
          </p:cNvPr>
          <p:cNvSpPr txBox="1"/>
          <p:nvPr/>
        </p:nvSpPr>
        <p:spPr>
          <a:xfrm>
            <a:off x="-966808" y="6397823"/>
            <a:ext cx="5185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JACS </a:t>
            </a:r>
            <a:r>
              <a:rPr lang="en-GB" sz="1400" b="1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2025</a:t>
            </a:r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 147(44</a:t>
            </a:r>
            <a:r>
              <a:rPr lang="en-GB" sz="1400">
                <a:solidFill>
                  <a:srgbClr val="15151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 40900-40909</a:t>
            </a:r>
            <a:endParaRPr lang="en-GB" sz="1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3FB006-E81A-A489-7628-307B8FB1D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AE8C9D8-78A6-AA4D-75F6-04702A2BBCDD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31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6D40B2-92F7-9830-0A16-791FB5E5F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8</a:t>
            </a:fld>
            <a:endParaRPr lang="ca-E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D4BD1F-3741-F6BA-982C-FD6BCBC32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90" y="1217721"/>
            <a:ext cx="4624269" cy="20281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3BD4F5-C39A-BB53-F7BB-5989A83F3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904" y="1545649"/>
            <a:ext cx="2420626" cy="10801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51F7CC3-1AEE-7141-7156-F25EE714BBAF}"/>
              </a:ext>
            </a:extLst>
          </p:cNvPr>
          <p:cNvSpPr txBox="1"/>
          <p:nvPr/>
        </p:nvSpPr>
        <p:spPr>
          <a:xfrm>
            <a:off x="1467470" y="508851"/>
            <a:ext cx="6199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Microscopic origin of the size-dependent lifetimes (I)</a:t>
            </a:r>
          </a:p>
        </p:txBody>
      </p:sp>
      <p:pic>
        <p:nvPicPr>
          <p:cNvPr id="14" name="Picture 13" descr="A graph of a graph showing a number of different types of objects&#10;&#10;AI-generated content may be incorrect.">
            <a:extLst>
              <a:ext uri="{FF2B5EF4-FFF2-40B4-BE49-F238E27FC236}">
                <a16:creationId xmlns:a16="http://schemas.microsoft.com/office/drawing/2014/main" id="{6B717CB8-E15C-9B13-5CF0-25C63F07E975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25" y="3422104"/>
            <a:ext cx="3487120" cy="25922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B46138B-5915-913D-044A-6D69B185D9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0347" y="3612225"/>
            <a:ext cx="982517" cy="8060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703BB33-BD2C-71CA-25D9-071AD3EDB27A}"/>
              </a:ext>
            </a:extLst>
          </p:cNvPr>
          <p:cNvSpPr/>
          <p:nvPr/>
        </p:nvSpPr>
        <p:spPr>
          <a:xfrm>
            <a:off x="2916421" y="3612225"/>
            <a:ext cx="982517" cy="789461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404668-610C-A72D-E98E-6C71B82A6370}"/>
              </a:ext>
            </a:extLst>
          </p:cNvPr>
          <p:cNvSpPr txBox="1"/>
          <p:nvPr/>
        </p:nvSpPr>
        <p:spPr>
          <a:xfrm>
            <a:off x="4458841" y="3979584"/>
            <a:ext cx="41887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>
                <a:latin typeface="Helvetica" panose="020B0604020202020204" pitchFamily="34" charset="0"/>
                <a:cs typeface="Helvetica" panose="020B0604020202020204" pitchFamily="34" charset="0"/>
              </a:rPr>
              <a:t>Relaxation</a:t>
            </a: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: motion within excited-state manifold.</a:t>
            </a:r>
          </a:p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Denser manifolds and adjacent-state NACs promote population transfer and spreading in larger systems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299C865-7320-C805-9191-5B6F44E73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500" y="1543129"/>
            <a:ext cx="379689" cy="106312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57E9CFE-A14C-1629-AEA5-CBAF9C4AFB72}"/>
              </a:ext>
            </a:extLst>
          </p:cNvPr>
          <p:cNvSpPr txBox="1"/>
          <p:nvPr/>
        </p:nvSpPr>
        <p:spPr>
          <a:xfrm>
            <a:off x="-966808" y="6397823"/>
            <a:ext cx="5185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JACS </a:t>
            </a:r>
            <a:r>
              <a:rPr lang="en-GB" sz="1400" b="1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2025</a:t>
            </a:r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 147(44</a:t>
            </a:r>
            <a:r>
              <a:rPr lang="en-GB" sz="1400">
                <a:solidFill>
                  <a:srgbClr val="15151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 40900-40909</a:t>
            </a:r>
            <a:endParaRPr lang="en-GB" sz="1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C6C6B31-7962-0CAE-CE87-61CE728647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9632" y="4869160"/>
            <a:ext cx="1440160" cy="609298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4508E2D-E2A1-C2F8-7986-9B2CFC967FBC}"/>
              </a:ext>
            </a:extLst>
          </p:cNvPr>
          <p:cNvCxnSpPr>
            <a:cxnSpLocks/>
          </p:cNvCxnSpPr>
          <p:nvPr/>
        </p:nvCxnSpPr>
        <p:spPr bwMode="auto">
          <a:xfrm flipV="1">
            <a:off x="1625785" y="1477154"/>
            <a:ext cx="3540954" cy="404353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FEC9686-DE2F-34A9-6039-50C810C025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84D45E-1AB5-336E-8A0E-ACD8DF2891B5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064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17647D-C446-51CC-D79A-6C7010A3B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9</a:t>
            </a:fld>
            <a:endParaRPr lang="ca-E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D83DA7-6935-95E6-9BB1-6A0E25960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864" y="1052736"/>
            <a:ext cx="3414056" cy="14860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97F44D-4234-6192-BE20-915EEE66E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686" y="1255691"/>
            <a:ext cx="2420626" cy="1080120"/>
          </a:xfrm>
          <a:prstGeom prst="rect">
            <a:avLst/>
          </a:prstGeom>
        </p:spPr>
      </p:pic>
      <p:pic>
        <p:nvPicPr>
          <p:cNvPr id="15" name="Picture 14" descr="A graph of different types of metals&#10;&#10;AI-generated content may be incorrect.">
            <a:extLst>
              <a:ext uri="{FF2B5EF4-FFF2-40B4-BE49-F238E27FC236}">
                <a16:creationId xmlns:a16="http://schemas.microsoft.com/office/drawing/2014/main" id="{DDFB1FC2-634E-308C-BEB9-014028DB8F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905" y="3143748"/>
            <a:ext cx="3338709" cy="2458561"/>
          </a:xfrm>
          <a:prstGeom prst="rect">
            <a:avLst/>
          </a:prstGeom>
        </p:spPr>
      </p:pic>
      <p:pic>
        <p:nvPicPr>
          <p:cNvPr id="16" name="Picture 15" descr="A graph of a graph showing a graph of energy gap&#10;&#10;AI-generated content may be incorrect.">
            <a:extLst>
              <a:ext uri="{FF2B5EF4-FFF2-40B4-BE49-F238E27FC236}">
                <a16:creationId xmlns:a16="http://schemas.microsoft.com/office/drawing/2014/main" id="{340AA4FD-C4A5-019F-AC71-6BBC75546780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05" y="3159643"/>
            <a:ext cx="3679804" cy="24585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925526-20C3-E263-0E34-C3155E890C8C}"/>
              </a:ext>
            </a:extLst>
          </p:cNvPr>
          <p:cNvSpPr txBox="1"/>
          <p:nvPr/>
        </p:nvSpPr>
        <p:spPr>
          <a:xfrm>
            <a:off x="677116" y="5651710"/>
            <a:ext cx="75586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>
                <a:latin typeface="Helvetica" panose="020B0604020202020204" pitchFamily="34" charset="0"/>
                <a:cs typeface="Helvetica" panose="020B0604020202020204" pitchFamily="34" charset="0"/>
              </a:rPr>
              <a:t>Recombination</a:t>
            </a:r>
            <a:r>
              <a:rPr lang="en-GB" sz="1600" i="0">
                <a:latin typeface="Helvetica" panose="020B0604020202020204" pitchFamily="34" charset="0"/>
                <a:cs typeface="Helvetica" panose="020B0604020202020204" pitchFamily="34" charset="0"/>
              </a:rPr>
              <a:t>: coupling back to S₀.</a:t>
            </a:r>
          </a:p>
          <a:p>
            <a:r>
              <a:rPr lang="en-GB" sz="1600" i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Larger gaps slow recombination</a:t>
            </a:r>
            <a:r>
              <a:rPr lang="en-GB" sz="1600" i="0">
                <a:latin typeface="Helvetica" panose="020B0604020202020204" pitchFamily="34" charset="0"/>
                <a:cs typeface="Helvetica" panose="020B0604020202020204" pitchFamily="34" charset="0"/>
              </a:rPr>
              <a:t>; </a:t>
            </a:r>
            <a:r>
              <a:rPr lang="en-GB" sz="1600" i="0">
                <a:solidFill>
                  <a:schemeClr val="bg1">
                    <a:lumMod val="2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larger S₀/S₁ NACs accelerate it.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4FE6FF-3231-61A2-A314-858593D0803C}"/>
              </a:ext>
            </a:extLst>
          </p:cNvPr>
          <p:cNvSpPr txBox="1"/>
          <p:nvPr/>
        </p:nvSpPr>
        <p:spPr>
          <a:xfrm>
            <a:off x="-966808" y="6397823"/>
            <a:ext cx="5185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JACS </a:t>
            </a:r>
            <a:r>
              <a:rPr lang="en-GB" sz="1400" b="1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2025</a:t>
            </a:r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 147(44</a:t>
            </a:r>
            <a:r>
              <a:rPr lang="en-GB" sz="1400">
                <a:solidFill>
                  <a:srgbClr val="15151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 40900-40909</a:t>
            </a:r>
            <a:endParaRPr lang="en-GB" sz="1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7C6DF33-20E4-8AFA-C630-9B2AD564EA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9812" y="2467342"/>
            <a:ext cx="2887236" cy="47737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669BA15-B704-A081-7973-3DD3E4A8F1D7}"/>
              </a:ext>
            </a:extLst>
          </p:cNvPr>
          <p:cNvSpPr txBox="1"/>
          <p:nvPr/>
        </p:nvSpPr>
        <p:spPr>
          <a:xfrm>
            <a:off x="1467470" y="508851"/>
            <a:ext cx="6199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Microscopic origin of the size-dependent lifetimes (II)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3140A6E-D0B6-D31F-E39E-241E42F61913}"/>
              </a:ext>
            </a:extLst>
          </p:cNvPr>
          <p:cNvSpPr/>
          <p:nvPr/>
        </p:nvSpPr>
        <p:spPr bwMode="auto">
          <a:xfrm rot="20218391">
            <a:off x="1197424" y="1359479"/>
            <a:ext cx="2016224" cy="694767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725F33E-507B-C2E5-2DEF-019500110AC0}"/>
              </a:ext>
            </a:extLst>
          </p:cNvPr>
          <p:cNvSpPr/>
          <p:nvPr/>
        </p:nvSpPr>
        <p:spPr bwMode="auto">
          <a:xfrm rot="434387">
            <a:off x="2591194" y="1399878"/>
            <a:ext cx="2016224" cy="694767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4FE9E9-7416-DCD3-0129-3E478AECA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2F1733-7705-BF53-FD0A-7471A859302E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3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52A8C-8DC2-8E3A-E477-01AF2A1CD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B5A814-B27A-71A1-3706-A6D9BCC4C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586" y="2204864"/>
            <a:ext cx="6013552" cy="29523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2CC9D1-32C4-B7DF-8370-C93A9A7B65AB}"/>
              </a:ext>
            </a:extLst>
          </p:cNvPr>
          <p:cNvSpPr txBox="1"/>
          <p:nvPr/>
        </p:nvSpPr>
        <p:spPr>
          <a:xfrm>
            <a:off x="532591" y="1283861"/>
            <a:ext cx="80695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Nanoclusters are not always single static structures!</a:t>
            </a:r>
          </a:p>
          <a:p>
            <a:pPr>
              <a:buNone/>
            </a:pPr>
            <a:r>
              <a:rPr lang="en-GB" sz="1800" b="1" i="0">
                <a:latin typeface="Helvetica" panose="020B0604020202020204" pitchFamily="34" charset="0"/>
                <a:cs typeface="Helvetica" panose="020B0604020202020204" pitchFamily="34" charset="0"/>
              </a:rPr>
              <a:t>At finite temperature:</a:t>
            </a: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 shallow PESs can sample multiple motifs.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1C3BE2-1A6E-77EE-2DA2-EA09D3E1791A}"/>
              </a:ext>
            </a:extLst>
          </p:cNvPr>
          <p:cNvSpPr txBox="1"/>
          <p:nvPr/>
        </p:nvSpPr>
        <p:spPr>
          <a:xfrm>
            <a:off x="717032" y="5540514"/>
            <a:ext cx="7700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800" b="1" i="0">
                <a:latin typeface="Helvetica" panose="020B0604020202020204" pitchFamily="34" charset="0"/>
                <a:cs typeface="Helvetica" panose="020B0604020202020204" pitchFamily="34" charset="0"/>
              </a:rPr>
              <a:t>Can thermally activated structural motion reshape excitation energies, NACs, and excited-state decay pathways?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D0F8025-C2C6-497C-F7CF-E09407BE4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DCDA5-4A65-49CF-9062-374AD2373D7D}" type="slidenum">
              <a:rPr lang="ca-ES" smtClean="0">
                <a:latin typeface="Helvetica" panose="020B0604020202020204" pitchFamily="34" charset="0"/>
                <a:cs typeface="Helvetica" panose="020B0604020202020204" pitchFamily="34" charset="0"/>
              </a:rPr>
              <a:pPr>
                <a:defRPr/>
              </a:pPr>
              <a:t>10</a:t>
            </a:fld>
            <a:endParaRPr lang="ca-E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692400-3767-031D-ABB5-98B8B6896405}"/>
              </a:ext>
            </a:extLst>
          </p:cNvPr>
          <p:cNvSpPr txBox="1"/>
          <p:nvPr/>
        </p:nvSpPr>
        <p:spPr>
          <a:xfrm>
            <a:off x="5940152" y="4143856"/>
            <a:ext cx="2012021" cy="73866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GB" sz="1400" b="1" i="0">
                <a:latin typeface="Helvetica" panose="020B0604020202020204" pitchFamily="34" charset="0"/>
                <a:cs typeface="Helvetica" panose="020B0604020202020204" pitchFamily="34" charset="0"/>
              </a:rPr>
              <a:t>Isomer I</a:t>
            </a:r>
            <a:r>
              <a:rPr lang="en-GB" sz="1400" i="0">
                <a:latin typeface="Helvetica" panose="020B0604020202020204" pitchFamily="34" charset="0"/>
                <a:cs typeface="Helvetica" panose="020B0604020202020204" pitchFamily="34" charset="0"/>
              </a:rPr>
              <a:t> (0.00 eV) </a:t>
            </a:r>
            <a:r>
              <a:rPr lang="en-GB" sz="1400" b="1" i="0">
                <a:latin typeface="Helvetica" panose="020B0604020202020204" pitchFamily="34" charset="0"/>
                <a:cs typeface="Helvetica" panose="020B0604020202020204" pitchFamily="34" charset="0"/>
              </a:rPr>
              <a:t>Isomer II</a:t>
            </a:r>
            <a:r>
              <a:rPr lang="en-GB" sz="1400" i="0">
                <a:latin typeface="Helvetica" panose="020B0604020202020204" pitchFamily="34" charset="0"/>
                <a:cs typeface="Helvetica" panose="020B0604020202020204" pitchFamily="34" charset="0"/>
              </a:rPr>
              <a:t> (+0.02 eV) </a:t>
            </a:r>
            <a:r>
              <a:rPr lang="en-GB" sz="1400" b="1" i="0">
                <a:latin typeface="Helvetica" panose="020B0604020202020204" pitchFamily="34" charset="0"/>
                <a:cs typeface="Helvetica" panose="020B0604020202020204" pitchFamily="34" charset="0"/>
              </a:rPr>
              <a:t>Isomer III</a:t>
            </a:r>
            <a:r>
              <a:rPr lang="en-GB" sz="1400" i="0">
                <a:latin typeface="Helvetica" panose="020B0604020202020204" pitchFamily="34" charset="0"/>
                <a:cs typeface="Helvetica" panose="020B0604020202020204" pitchFamily="34" charset="0"/>
              </a:rPr>
              <a:t> (+0.08 eV)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AA279C-C608-07DD-CCC2-84B141D9C882}"/>
              </a:ext>
            </a:extLst>
          </p:cNvPr>
          <p:cNvSpPr txBox="1"/>
          <p:nvPr/>
        </p:nvSpPr>
        <p:spPr>
          <a:xfrm>
            <a:off x="251520" y="2832739"/>
            <a:ext cx="1735802" cy="40011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(TiO</a:t>
            </a:r>
            <a:r>
              <a:rPr lang="en-GB" sz="20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r>
              <a:rPr lang="en-GB" sz="20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5 </a:t>
            </a:r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NC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59943C-6CC2-4D64-FE65-F172A9F59965}"/>
              </a:ext>
            </a:extLst>
          </p:cNvPr>
          <p:cNvSpPr txBox="1"/>
          <p:nvPr/>
        </p:nvSpPr>
        <p:spPr>
          <a:xfrm>
            <a:off x="1128976" y="667467"/>
            <a:ext cx="68767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Beyond size: which geometries define the landscape?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C7B4E6-BC97-8EE8-43F3-31959A50D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0B68E8D-E6BE-C612-5A1B-CF11F6FB81F9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2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877D2-98F4-205A-C136-78077189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D391247-FC5C-DBC2-DA4C-83E08102AE2A}"/>
              </a:ext>
            </a:extLst>
          </p:cNvPr>
          <p:cNvSpPr txBox="1"/>
          <p:nvPr/>
        </p:nvSpPr>
        <p:spPr>
          <a:xfrm>
            <a:off x="867236" y="365307"/>
            <a:ext cx="7400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Thermally activated local fluxionality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C09689-832F-3835-CF9D-E388CF98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DCDA5-4A65-49CF-9062-374AD2373D7D}" type="slidenum">
              <a:rPr lang="ca-ES" smtClean="0">
                <a:latin typeface="Helvetica" panose="020B0604020202020204" pitchFamily="34" charset="0"/>
                <a:cs typeface="Helvetica" panose="020B0604020202020204" pitchFamily="34" charset="0"/>
              </a:rPr>
              <a:pPr>
                <a:defRPr/>
              </a:pPr>
              <a:t>11</a:t>
            </a:fld>
            <a:endParaRPr lang="ca-E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B799AA-BC89-9CEE-00F8-E45C9A2BCA9C}"/>
              </a:ext>
            </a:extLst>
          </p:cNvPr>
          <p:cNvSpPr txBox="1"/>
          <p:nvPr/>
        </p:nvSpPr>
        <p:spPr>
          <a:xfrm>
            <a:off x="426905" y="3781063"/>
            <a:ext cx="8280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Isomer I samples a broader configurational space than rigid isomer II.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1B77077-D844-3B5B-A94A-209F69C95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255934"/>
            <a:ext cx="6665374" cy="22570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A248A42-E9CA-EE4D-F954-EABD8D36B84D}"/>
              </a:ext>
            </a:extLst>
          </p:cNvPr>
          <p:cNvSpPr txBox="1"/>
          <p:nvPr/>
        </p:nvSpPr>
        <p:spPr>
          <a:xfrm>
            <a:off x="6772878" y="4388535"/>
            <a:ext cx="21916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Not a random global distortion! One Ti</a:t>
            </a:r>
            <a:r>
              <a:rPr lang="en-GB" sz="18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flux</a:t>
            </a: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–O</a:t>
            </a:r>
            <a:r>
              <a:rPr lang="en-GB" sz="18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flux</a:t>
            </a: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 pair switches between coordinated and detached regimes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23CAE0-7430-4B14-7155-CCF34E376F16}"/>
              </a:ext>
            </a:extLst>
          </p:cNvPr>
          <p:cNvSpPr txBox="1"/>
          <p:nvPr/>
        </p:nvSpPr>
        <p:spPr>
          <a:xfrm>
            <a:off x="-1765314" y="6397823"/>
            <a:ext cx="5185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JPCL </a:t>
            </a:r>
            <a:r>
              <a:rPr lang="en-GB" sz="1400" b="1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84F838-7745-6BD8-B266-3AA2C8B02B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70956"/>
            <a:ext cx="6553200" cy="2730500"/>
          </a:xfrm>
          <a:prstGeom prst="rect">
            <a:avLst/>
          </a:prstGeom>
        </p:spPr>
      </p:pic>
      <p:sp>
        <p:nvSpPr>
          <p:cNvPr id="9" name="AutoShape 6" descr="Imagen de salida">
            <a:extLst>
              <a:ext uri="{FF2B5EF4-FFF2-40B4-BE49-F238E27FC236}">
                <a16:creationId xmlns:a16="http://schemas.microsoft.com/office/drawing/2014/main" id="{263B0F53-E2C4-F9B9-A1B2-32AC31760A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16076" y="297978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AF4894-45E3-565D-F740-3297CA8C4A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F43C22B-AB8E-B5E1-023B-35A3A8A43F86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73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1E741-8769-7A88-9B86-2603A8EE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24F2D6-10DF-0487-2B52-527F329DE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12</a:t>
            </a:fld>
            <a:endParaRPr lang="ca-E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12186C-C44C-0001-112B-A4B42BEBF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955983"/>
            <a:ext cx="4685086" cy="22047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4F599A-2B26-BA01-9C61-A346A156A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58" y="6041720"/>
            <a:ext cx="3916800" cy="43646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8C039AC-CE80-38BB-7327-81B93C112C8A}"/>
              </a:ext>
            </a:extLst>
          </p:cNvPr>
          <p:cNvSpPr txBox="1"/>
          <p:nvPr/>
        </p:nvSpPr>
        <p:spPr>
          <a:xfrm>
            <a:off x="5367289" y="4561701"/>
            <a:ext cx="33811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Anti-correlation: elongation of Ti</a:t>
            </a:r>
            <a:r>
              <a:rPr lang="en-GB" sz="18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flux</a:t>
            </a: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–O</a:t>
            </a:r>
            <a:r>
              <a:rPr lang="en-GB" sz="18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flux</a:t>
            </a: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 lowers the S</a:t>
            </a:r>
            <a:r>
              <a:rPr lang="en-GB" sz="18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1</a:t>
            </a:r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 excitation energy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19716C-903C-E775-0741-038613817579}"/>
              </a:ext>
            </a:extLst>
          </p:cNvPr>
          <p:cNvSpPr txBox="1"/>
          <p:nvPr/>
        </p:nvSpPr>
        <p:spPr>
          <a:xfrm>
            <a:off x="686459" y="3429000"/>
            <a:ext cx="7761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Fluxionality reshapes the low-energy excited-state landscape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F3481F-D24F-62AA-BF36-17D048C6CBA7}"/>
              </a:ext>
            </a:extLst>
          </p:cNvPr>
          <p:cNvSpPr txBox="1"/>
          <p:nvPr/>
        </p:nvSpPr>
        <p:spPr>
          <a:xfrm>
            <a:off x="-1692696" y="6397243"/>
            <a:ext cx="5185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JPCL </a:t>
            </a:r>
            <a:r>
              <a:rPr lang="en-GB" sz="1400" b="1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82E5CBA-2C79-F594-7C61-EE97858AFB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" y="950909"/>
            <a:ext cx="2519443" cy="175801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C7DF329-87A3-9B32-702B-C52B34673F53}"/>
              </a:ext>
            </a:extLst>
          </p:cNvPr>
          <p:cNvSpPr txBox="1"/>
          <p:nvPr/>
        </p:nvSpPr>
        <p:spPr>
          <a:xfrm>
            <a:off x="-231020" y="695727"/>
            <a:ext cx="1735802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Ti</a:t>
            </a:r>
            <a:r>
              <a:rPr lang="en-GB" sz="20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flux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0C71E2-1C3E-8F9E-54DA-F8D832FAA19B}"/>
              </a:ext>
            </a:extLst>
          </p:cNvPr>
          <p:cNvSpPr txBox="1"/>
          <p:nvPr/>
        </p:nvSpPr>
        <p:spPr>
          <a:xfrm>
            <a:off x="245398" y="885908"/>
            <a:ext cx="1735802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O</a:t>
            </a:r>
            <a:r>
              <a:rPr lang="en-GB" sz="2000" i="0" baseline="-25000">
                <a:latin typeface="Helvetica" panose="020B0604020202020204" pitchFamily="34" charset="0"/>
                <a:cs typeface="Helvetica" panose="020B0604020202020204" pitchFamily="34" charset="0"/>
              </a:rPr>
              <a:t>flux</a:t>
            </a:r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B02F89B0-7E20-0825-001D-83233B7F5FF5}"/>
              </a:ext>
            </a:extLst>
          </p:cNvPr>
          <p:cNvSpPr/>
          <p:nvPr/>
        </p:nvSpPr>
        <p:spPr bwMode="auto">
          <a:xfrm>
            <a:off x="930798" y="1293994"/>
            <a:ext cx="227541" cy="255031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B707E251-D706-6A54-D38A-B6D34FA17492}"/>
              </a:ext>
            </a:extLst>
          </p:cNvPr>
          <p:cNvSpPr/>
          <p:nvPr/>
        </p:nvSpPr>
        <p:spPr bwMode="auto">
          <a:xfrm>
            <a:off x="523111" y="1144691"/>
            <a:ext cx="227541" cy="255031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4AFEC9D-3092-46A1-7A5D-37641869F0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218653"/>
            <a:ext cx="3096342" cy="1768465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DC174465-13F2-B852-CC29-07FAD809E146}"/>
              </a:ext>
            </a:extLst>
          </p:cNvPr>
          <p:cNvSpPr txBox="1"/>
          <p:nvPr/>
        </p:nvSpPr>
        <p:spPr>
          <a:xfrm>
            <a:off x="7009682" y="589884"/>
            <a:ext cx="1499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Part of a real collective motion: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0BCDE15-A4DB-EA9A-4BB0-C7E750D028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205" y="481101"/>
            <a:ext cx="4279248" cy="29238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35A5FB-5662-30E2-5DBA-787FFEF757A9}"/>
              </a:ext>
            </a:extLst>
          </p:cNvPr>
          <p:cNvSpPr txBox="1"/>
          <p:nvPr/>
        </p:nvSpPr>
        <p:spPr>
          <a:xfrm>
            <a:off x="7057876" y="2849578"/>
            <a:ext cx="1531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Strachan-v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DFD4F7-FE19-4379-2AF7-969EFAD69E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272047-2D86-626F-3088-4E282991703D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27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  <p:bldP spid="40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73CF7-8686-3060-81AB-C879AA315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C79174-807E-776E-EA1D-8AB6667C0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13</a:t>
            </a:fld>
            <a:endParaRPr lang="ca-E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D6FE7E-A0DA-632B-417D-4253EC4EA2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70" y="548680"/>
            <a:ext cx="3816424" cy="238526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4979A05-608D-BCAD-A11A-D063BDDFDC10}"/>
              </a:ext>
            </a:extLst>
          </p:cNvPr>
          <p:cNvSpPr txBox="1"/>
          <p:nvPr/>
        </p:nvSpPr>
        <p:spPr>
          <a:xfrm>
            <a:off x="593558" y="3007434"/>
            <a:ext cx="7956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>
                <a:latin typeface="Helvetica" panose="020B0604020202020204" pitchFamily="34" charset="0"/>
                <a:cs typeface="Helvetica" panose="020B0604020202020204" pitchFamily="34" charset="0"/>
              </a:rPr>
              <a:t>Bimodal S₁–S₀ gap distribution and a stronger high-NAC tail at 300 K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EE0D9CA-4378-EAEA-1488-0465455258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69021"/>
            <a:ext cx="3816424" cy="23244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2F71CC-625A-3B4F-F932-21EAF074183F}"/>
              </a:ext>
            </a:extLst>
          </p:cNvPr>
          <p:cNvSpPr txBox="1"/>
          <p:nvPr/>
        </p:nvSpPr>
        <p:spPr>
          <a:xfrm>
            <a:off x="-1724660" y="6408956"/>
            <a:ext cx="51851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JPCL </a:t>
            </a:r>
            <a:r>
              <a:rPr lang="en-GB" sz="1400" b="1">
                <a:solidFill>
                  <a:srgbClr val="15151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9F0F98-F797-E050-42C1-3B08FAA72B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537" y="4950584"/>
            <a:ext cx="1304773" cy="36933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AB75F85-3E41-A221-D38D-C09DA0CCA62D}"/>
              </a:ext>
            </a:extLst>
          </p:cNvPr>
          <p:cNvSpPr txBox="1"/>
          <p:nvPr/>
        </p:nvSpPr>
        <p:spPr>
          <a:xfrm>
            <a:off x="6063855" y="3909037"/>
            <a:ext cx="27363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800" b="1" i="0"/>
            </a:lvl1pPr>
          </a:lstStyle>
          <a:p>
            <a:r>
              <a:rPr lang="en-GB" sz="1600">
                <a:latin typeface="Helvetica" panose="020B0604020202020204" pitchFamily="34" charset="0"/>
                <a:cs typeface="Helvetica" panose="020B0604020202020204" pitchFamily="34" charset="0"/>
              </a:rPr>
              <a:t>Relaxation to S₁ is faster at 300 K </a:t>
            </a:r>
            <a:r>
              <a:rPr lang="en-GB" sz="1600" b="0">
                <a:latin typeface="Helvetica" panose="020B0604020202020204" pitchFamily="34" charset="0"/>
                <a:cs typeface="Helvetica" panose="020B0604020202020204" pitchFamily="34" charset="0"/>
              </a:rPr>
              <a:t>because the bright state lies closer to the S₁ destination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2C0A2-6F48-F88E-399E-4DE58A00650B}"/>
              </a:ext>
            </a:extLst>
          </p:cNvPr>
          <p:cNvSpPr txBox="1"/>
          <p:nvPr/>
        </p:nvSpPr>
        <p:spPr>
          <a:xfrm>
            <a:off x="6063855" y="5066256"/>
            <a:ext cx="27363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i="0">
                <a:latin typeface="Helvetica" panose="020B0604020202020204" pitchFamily="34" charset="0"/>
                <a:cs typeface="Helvetica" panose="020B0604020202020204" pitchFamily="34" charset="0"/>
              </a:rPr>
              <a:t>S₁ → S₀ recombination accelerated </a:t>
            </a:r>
            <a:r>
              <a:rPr lang="en-GB" sz="1600" i="0">
                <a:latin typeface="Helvetica" panose="020B0604020202020204" pitchFamily="34" charset="0"/>
                <a:cs typeface="Helvetica" panose="020B0604020202020204" pitchFamily="34" charset="0"/>
              </a:rPr>
              <a:t>because 300 K samples stronger-coupling geometries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5533D79-8F00-3313-82BC-2E1BDFE0F6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737" y="3815861"/>
            <a:ext cx="5185186" cy="23603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2D0918-E058-3926-172B-CFAA694E12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2E2852-498C-AB11-2DB1-E5F0F2B05496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3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B5663-49C2-91E6-75B0-2069B0DC4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783139-AFFE-46B9-DDF8-52EBEE14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14</a:t>
            </a:fld>
            <a:endParaRPr lang="ca-E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E29A6E-8E1F-D8A4-3A09-EDEE142FFEA3}"/>
              </a:ext>
            </a:extLst>
          </p:cNvPr>
          <p:cNvSpPr txBox="1"/>
          <p:nvPr/>
        </p:nvSpPr>
        <p:spPr>
          <a:xfrm>
            <a:off x="585475" y="579380"/>
            <a:ext cx="817980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0">
                <a:latin typeface="Helvetica" panose="020B0604020202020204" pitchFamily="34" charset="0"/>
                <a:cs typeface="Helvetica" panose="020B0604020202020204" pitchFamily="34" charset="0"/>
              </a:rPr>
              <a:t>Take-home message: </a:t>
            </a:r>
          </a:p>
          <a:p>
            <a:r>
              <a:rPr lang="en-GB" i="0">
                <a:latin typeface="Helvetica" panose="020B0604020202020204" pitchFamily="34" charset="0"/>
                <a:cs typeface="Helvetica" panose="020B0604020202020204" pitchFamily="34" charset="0"/>
              </a:rPr>
              <a:t>Size defines the electronic landscape; nuclear motion determines how it is sampled. Together, they control excited-state lifetimes.</a:t>
            </a:r>
            <a:endParaRPr lang="en-GB" i="0" u="sng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85F643-DD46-568C-C926-E5A1445B5FA7}"/>
              </a:ext>
            </a:extLst>
          </p:cNvPr>
          <p:cNvSpPr txBox="1"/>
          <p:nvPr/>
        </p:nvSpPr>
        <p:spPr>
          <a:xfrm>
            <a:off x="618407" y="3284984"/>
            <a:ext cx="789791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i="0" u="sng">
                <a:latin typeface="Helvetica" panose="020B0604020202020204" pitchFamily="34" charset="0"/>
                <a:cs typeface="Helvetica" panose="020B0604020202020204" pitchFamily="34" charset="0"/>
              </a:rPr>
              <a:t>Size effect</a:t>
            </a:r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: DOS · gaps · state mixing · NACs → non-trivial relaxation/recombination trends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i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i="0" u="sng">
                <a:latin typeface="Helvetica" panose="020B0604020202020204" pitchFamily="34" charset="0"/>
                <a:cs typeface="Helvetica" panose="020B0604020202020204" pitchFamily="34" charset="0"/>
              </a:rPr>
              <a:t>Fluxionality effect</a:t>
            </a:r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: finite-temperature Ti–O motion → altered excitation energies and faster decay pathways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i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i="0">
                <a:latin typeface="Helvetica" panose="020B0604020202020204" pitchFamily="34" charset="0"/>
                <a:cs typeface="Helvetica" panose="020B0604020202020204" pitchFamily="34" charset="0"/>
              </a:rPr>
              <a:t>TiO₂ nanoclusters provide atomically precise platforms to resolve these effects.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B4507B-533C-87C3-8853-AB59DBE06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036" y="2297344"/>
            <a:ext cx="1030704" cy="8393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8B9792-F1AB-05BD-6C73-CAAA7152A8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509" y="2297344"/>
            <a:ext cx="1089672" cy="8148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188BEC-DEAB-1597-3A9F-B85FDEB9A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DED2128-53D2-7F9A-54DD-0E5D3A4A30C3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02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CA9645-057D-4EB4-C247-F42D6C856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DCDA5-4A65-49CF-9062-374AD2373D7D}" type="slidenum">
              <a:rPr lang="ca-ES" smtClean="0"/>
              <a:pPr>
                <a:defRPr/>
              </a:pPr>
              <a:t>15</a:t>
            </a:fld>
            <a:endParaRPr lang="ca-ES" dirty="0"/>
          </a:p>
        </p:txBody>
      </p:sp>
      <p:sp>
        <p:nvSpPr>
          <p:cNvPr id="4" name="5 Rectángulo">
            <a:extLst>
              <a:ext uri="{FF2B5EF4-FFF2-40B4-BE49-F238E27FC236}">
                <a16:creationId xmlns:a16="http://schemas.microsoft.com/office/drawing/2014/main" id="{CDC78351-12E3-CD43-5EF2-37342D6A31CE}"/>
              </a:ext>
            </a:extLst>
          </p:cNvPr>
          <p:cNvSpPr/>
          <p:nvPr/>
        </p:nvSpPr>
        <p:spPr>
          <a:xfrm>
            <a:off x="1630171" y="2844646"/>
            <a:ext cx="2627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Stefan T. Bromley</a:t>
            </a:r>
          </a:p>
        </p:txBody>
      </p:sp>
      <p:pic>
        <p:nvPicPr>
          <p:cNvPr id="6" name="Picture 6" descr="Resultat d'imatges de angel morales garcia">
            <a:extLst>
              <a:ext uri="{FF2B5EF4-FFF2-40B4-BE49-F238E27FC236}">
                <a16:creationId xmlns:a16="http://schemas.microsoft.com/office/drawing/2014/main" id="{9B3A1F64-F00D-4ABC-8E8D-9923E05B8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185" y="1283960"/>
            <a:ext cx="1461788" cy="146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5 Rectángulo">
            <a:extLst>
              <a:ext uri="{FF2B5EF4-FFF2-40B4-BE49-F238E27FC236}">
                <a16:creationId xmlns:a16="http://schemas.microsoft.com/office/drawing/2014/main" id="{66570721-FBAA-9F1C-E9F3-74C307B2AEF5}"/>
              </a:ext>
            </a:extLst>
          </p:cNvPr>
          <p:cNvSpPr/>
          <p:nvPr/>
        </p:nvSpPr>
        <p:spPr>
          <a:xfrm>
            <a:off x="3649520" y="2830601"/>
            <a:ext cx="21594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0" dirty="0" err="1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Ángel</a:t>
            </a:r>
            <a:r>
              <a:rPr lang="en-US" sz="1400" i="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Morales García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033F04ED-85B8-1DC9-F4C2-200C5CF9835D}"/>
              </a:ext>
            </a:extLst>
          </p:cNvPr>
          <p:cNvSpPr/>
          <p:nvPr/>
        </p:nvSpPr>
        <p:spPr>
          <a:xfrm>
            <a:off x="5908632" y="2848861"/>
            <a:ext cx="12891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Francesc Illas</a:t>
            </a:r>
            <a:endParaRPr lang="en-US" sz="1400" i="0" dirty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12" name="Picture 2" descr="Image">
            <a:extLst>
              <a:ext uri="{FF2B5EF4-FFF2-40B4-BE49-F238E27FC236}">
                <a16:creationId xmlns:a16="http://schemas.microsoft.com/office/drawing/2014/main" id="{254FF7DD-1D2F-17D2-B34E-8DBC9BF61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600" y="1290145"/>
            <a:ext cx="1494309" cy="149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Francesc Illas - EUROMXENE Congress 2024">
            <a:extLst>
              <a:ext uri="{FF2B5EF4-FFF2-40B4-BE49-F238E27FC236}">
                <a16:creationId xmlns:a16="http://schemas.microsoft.com/office/drawing/2014/main" id="{B299389E-E24C-944F-FD9D-D6E3A8D91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011" y="1312932"/>
            <a:ext cx="1322599" cy="143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The Akimov Research Group: Group Members">
            <a:extLst>
              <a:ext uri="{FF2B5EF4-FFF2-40B4-BE49-F238E27FC236}">
                <a16:creationId xmlns:a16="http://schemas.microsoft.com/office/drawing/2014/main" id="{A2E7623A-85AB-B935-EA53-057572649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1275329"/>
            <a:ext cx="1212255" cy="143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5 Rectángulo">
            <a:extLst>
              <a:ext uri="{FF2B5EF4-FFF2-40B4-BE49-F238E27FC236}">
                <a16:creationId xmlns:a16="http://schemas.microsoft.com/office/drawing/2014/main" id="{AD27CF2D-D9DE-02ED-91D5-DB999D2A35A3}"/>
              </a:ext>
            </a:extLst>
          </p:cNvPr>
          <p:cNvSpPr/>
          <p:nvPr/>
        </p:nvSpPr>
        <p:spPr>
          <a:xfrm>
            <a:off x="-228341" y="2816865"/>
            <a:ext cx="2627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Alexey V. Akimov</a:t>
            </a:r>
            <a:endParaRPr lang="en-US" sz="1400" i="0" dirty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5D53D939-370D-5578-F332-FADA7F65326D}"/>
              </a:ext>
            </a:extLst>
          </p:cNvPr>
          <p:cNvSpPr/>
          <p:nvPr/>
        </p:nvSpPr>
        <p:spPr>
          <a:xfrm>
            <a:off x="7487796" y="2837851"/>
            <a:ext cx="1200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Scott Sayres</a:t>
            </a:r>
            <a:endParaRPr lang="en-US" sz="1400" i="0" dirty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pic>
        <p:nvPicPr>
          <p:cNvPr id="24" name="Imatge 24">
            <a:extLst>
              <a:ext uri="{FF2B5EF4-FFF2-40B4-BE49-F238E27FC236}">
                <a16:creationId xmlns:a16="http://schemas.microsoft.com/office/drawing/2014/main" id="{D9190F43-7A61-F86C-8F19-4071AD7744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432" y="4519273"/>
            <a:ext cx="1796204" cy="737343"/>
          </a:xfrm>
          <a:prstGeom prst="rect">
            <a:avLst/>
          </a:prstGeom>
        </p:spPr>
      </p:pic>
      <p:pic>
        <p:nvPicPr>
          <p:cNvPr id="26" name="Imagen 24">
            <a:extLst>
              <a:ext uri="{FF2B5EF4-FFF2-40B4-BE49-F238E27FC236}">
                <a16:creationId xmlns:a16="http://schemas.microsoft.com/office/drawing/2014/main" id="{A35C1D85-568F-E9AA-4D15-874B19BAD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215" y="5754349"/>
            <a:ext cx="2152724" cy="337082"/>
          </a:xfrm>
          <a:prstGeom prst="rect">
            <a:avLst/>
          </a:prstGeom>
        </p:spPr>
      </p:pic>
      <p:pic>
        <p:nvPicPr>
          <p:cNvPr id="28" name="Imagen 7" descr="Imagen que contiene Texto&#10;&#10;Descripción generada automáticamente">
            <a:extLst>
              <a:ext uri="{FF2B5EF4-FFF2-40B4-BE49-F238E27FC236}">
                <a16:creationId xmlns:a16="http://schemas.microsoft.com/office/drawing/2014/main" id="{0EA15307-938B-E5BB-6CDD-31D2B5CDCB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606" y="3483580"/>
            <a:ext cx="4068887" cy="899612"/>
          </a:xfrm>
          <a:prstGeom prst="rect">
            <a:avLst/>
          </a:prstGeom>
        </p:spPr>
      </p:pic>
      <p:pic>
        <p:nvPicPr>
          <p:cNvPr id="30" name="Imagen 9" descr="Imagen que contiene Texto&#10;&#10;Descripción generada automáticamente">
            <a:extLst>
              <a:ext uri="{FF2B5EF4-FFF2-40B4-BE49-F238E27FC236}">
                <a16:creationId xmlns:a16="http://schemas.microsoft.com/office/drawing/2014/main" id="{E64C0348-DF02-BBC2-6B4B-333BE3192D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621" y="5194326"/>
            <a:ext cx="1747176" cy="957587"/>
          </a:xfrm>
          <a:prstGeom prst="rect">
            <a:avLst/>
          </a:prstGeom>
        </p:spPr>
      </p:pic>
      <p:pic>
        <p:nvPicPr>
          <p:cNvPr id="32" name="Imagen 5">
            <a:extLst>
              <a:ext uri="{FF2B5EF4-FFF2-40B4-BE49-F238E27FC236}">
                <a16:creationId xmlns:a16="http://schemas.microsoft.com/office/drawing/2014/main" id="{E91894CC-1103-C6ED-1A33-FB8A2EDBF4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6621" y="3572291"/>
            <a:ext cx="1716383" cy="78017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715EA2B-1DB5-6583-EC99-A73AD0FB6A3B}"/>
              </a:ext>
            </a:extLst>
          </p:cNvPr>
          <p:cNvSpPr txBox="1"/>
          <p:nvPr/>
        </p:nvSpPr>
        <p:spPr>
          <a:xfrm>
            <a:off x="347699" y="4409594"/>
            <a:ext cx="215189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1200" b="0" i="0" u="none" strike="noStrike" baseline="0">
                <a:latin typeface="Helvetica" panose="020B0604020202020204" pitchFamily="34" charset="0"/>
                <a:cs typeface="Helvetica" panose="020B0604020202020204" pitchFamily="34" charset="0"/>
              </a:rPr>
              <a:t>PRE2019-087627</a:t>
            </a:r>
            <a:endParaRPr lang="en-GB" sz="1200" b="0" i="0">
              <a:solidFill>
                <a:srgbClr val="000000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GB" sz="1200" b="0" i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PID2020-115293RJ-I00 </a:t>
            </a:r>
          </a:p>
          <a:p>
            <a:r>
              <a:rPr lang="en-GB" sz="1200" b="0" i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PID2021-126076NB-I00</a:t>
            </a:r>
          </a:p>
          <a:p>
            <a:r>
              <a:rPr lang="en-GB" sz="1200" i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</a:t>
            </a:r>
            <a:r>
              <a:rPr lang="en-GB" sz="1200" b="0" i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ID2021-127957NB-100</a:t>
            </a:r>
          </a:p>
          <a:p>
            <a:r>
              <a:rPr lang="en-GB" sz="1200" i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TED2021- 129506B-C22 </a:t>
            </a:r>
          </a:p>
          <a:p>
            <a:r>
              <a:rPr lang="en-GB" sz="1200" i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TED2021-132550B-C22</a:t>
            </a:r>
            <a:endParaRPr lang="en-GB" sz="12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644A83-F407-E901-4A05-9727A0019D6A}"/>
              </a:ext>
            </a:extLst>
          </p:cNvPr>
          <p:cNvSpPr txBox="1"/>
          <p:nvPr/>
        </p:nvSpPr>
        <p:spPr>
          <a:xfrm>
            <a:off x="4648058" y="4633938"/>
            <a:ext cx="193274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1400" b="0" i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CEX2021-001202-M</a:t>
            </a:r>
            <a:r>
              <a:rPr lang="en-GB" sz="140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C4D143-E691-8D2D-82CA-2E529496F0C2}"/>
              </a:ext>
            </a:extLst>
          </p:cNvPr>
          <p:cNvSpPr txBox="1"/>
          <p:nvPr/>
        </p:nvSpPr>
        <p:spPr>
          <a:xfrm>
            <a:off x="2677634" y="5566780"/>
            <a:ext cx="179620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1400" b="0" i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2021-SGR-00079 </a:t>
            </a:r>
          </a:p>
          <a:p>
            <a:r>
              <a:rPr lang="en-GB" sz="1400" b="0" i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2021-SGR-00354</a:t>
            </a:r>
            <a:endParaRPr lang="en-GB" sz="1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0" name="Picture 4" descr="Fondation nationale pour la science — Wikipédia">
            <a:extLst>
              <a:ext uri="{FF2B5EF4-FFF2-40B4-BE49-F238E27FC236}">
                <a16:creationId xmlns:a16="http://schemas.microsoft.com/office/drawing/2014/main" id="{D0DADF2F-9F73-F75E-7E75-D5256A72D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932" y="3284984"/>
            <a:ext cx="1467663" cy="147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7E4F316-A1D6-41D5-5AE0-0B3D470D7201}"/>
              </a:ext>
            </a:extLst>
          </p:cNvPr>
          <p:cNvSpPr txBox="1"/>
          <p:nvPr/>
        </p:nvSpPr>
        <p:spPr>
          <a:xfrm>
            <a:off x="6862783" y="4871258"/>
            <a:ext cx="182614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1200" b="0" i="0" u="none" strike="noStrike" baseline="0">
                <a:latin typeface="Helvetica" panose="020B0604020202020204" pitchFamily="34" charset="0"/>
                <a:cs typeface="Helvetica" panose="020B0604020202020204" pitchFamily="34" charset="0"/>
              </a:rPr>
              <a:t>GRANT NSF-2045204</a:t>
            </a:r>
            <a:endParaRPr lang="en-GB" sz="12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4" name="Imagen 16">
            <a:extLst>
              <a:ext uri="{FF2B5EF4-FFF2-40B4-BE49-F238E27FC236}">
                <a16:creationId xmlns:a16="http://schemas.microsoft.com/office/drawing/2014/main" id="{644F1B7E-817F-A2C0-DECF-79617498126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1972" r="17380"/>
          <a:stretch/>
        </p:blipFill>
        <p:spPr>
          <a:xfrm>
            <a:off x="6788361" y="5239859"/>
            <a:ext cx="1990631" cy="93922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9ADAF5E-7425-2874-1D6A-E79AB222511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97571" y="1283960"/>
            <a:ext cx="1381421" cy="14800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A7AA0A-ED6C-D17C-8C2B-A487F36313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206" y="25383"/>
            <a:ext cx="953037" cy="7018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6887E4-756C-1658-252D-DD071C067F88}"/>
              </a:ext>
            </a:extLst>
          </p:cNvPr>
          <p:cNvSpPr txBox="1"/>
          <p:nvPr/>
        </p:nvSpPr>
        <p:spPr>
          <a:xfrm>
            <a:off x="28703" y="496449"/>
            <a:ext cx="5185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>
                <a:latin typeface="Helvetica" panose="020B0604020202020204" pitchFamily="34" charset="0"/>
                <a:cs typeface="Helvetica" panose="020B0604020202020204" pitchFamily="34" charset="0"/>
              </a:rPr>
              <a:t>Acknowledgments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D9B253-3819-042C-DF3A-5F615984B868}"/>
              </a:ext>
            </a:extLst>
          </p:cNvPr>
          <p:cNvSpPr txBox="1"/>
          <p:nvPr/>
        </p:nvSpPr>
        <p:spPr>
          <a:xfrm>
            <a:off x="8060821" y="1070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i="0">
                <a:solidFill>
                  <a:srgbClr val="B2B2B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</a:t>
            </a:r>
            <a:endParaRPr lang="en-GB" sz="1800" i="0">
              <a:solidFill>
                <a:srgbClr val="B2B2B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285540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">
      <a:dk1>
        <a:srgbClr val="000000"/>
      </a:dk1>
      <a:lt1>
        <a:srgbClr val="99FFCC"/>
      </a:lt1>
      <a:dk2>
        <a:srgbClr val="000000"/>
      </a:dk2>
      <a:lt2>
        <a:srgbClr val="666633"/>
      </a:lt2>
      <a:accent1>
        <a:srgbClr val="FFFF66"/>
      </a:accent1>
      <a:accent2>
        <a:srgbClr val="800000"/>
      </a:accent2>
      <a:accent3>
        <a:srgbClr val="CAFFE2"/>
      </a:accent3>
      <a:accent4>
        <a:srgbClr val="000000"/>
      </a:accent4>
      <a:accent5>
        <a:srgbClr val="FFFFB8"/>
      </a:accent5>
      <a:accent6>
        <a:srgbClr val="730000"/>
      </a:accent6>
      <a:hlink>
        <a:srgbClr val="0033CC"/>
      </a:hlink>
      <a:folHlink>
        <a:srgbClr val="FFCC66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73230</TotalTime>
  <Words>866</Words>
  <Application>Microsoft Office PowerPoint</Application>
  <PresentationFormat>On-screen Show (4:3)</PresentationFormat>
  <Paragraphs>184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Helvetica</vt:lpstr>
      <vt:lpstr>Times New Roman</vt:lpstr>
      <vt:lpstr>Diseño predeterminado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Departament Quimica Fisica UB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Fisicoquímica de Superfícies</dc:title>
  <dc:creator>fillas</dc:creator>
  <cp:lastModifiedBy>Miguel Recio</cp:lastModifiedBy>
  <cp:revision>1526</cp:revision>
  <dcterms:created xsi:type="dcterms:W3CDTF">2002-08-08T18:55:50Z</dcterms:created>
  <dcterms:modified xsi:type="dcterms:W3CDTF">2026-09-30T23:41:10Z</dcterms:modified>
</cp:coreProperties>
</file>