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8" r:id="rId4"/>
    <p:sldId id="299" r:id="rId5"/>
    <p:sldId id="262" r:id="rId6"/>
    <p:sldId id="275" r:id="rId7"/>
    <p:sldId id="276" r:id="rId8"/>
    <p:sldId id="277" r:id="rId9"/>
    <p:sldId id="263" r:id="rId10"/>
    <p:sldId id="278" r:id="rId11"/>
    <p:sldId id="286" r:id="rId12"/>
    <p:sldId id="274" r:id="rId13"/>
    <p:sldId id="271" r:id="rId14"/>
    <p:sldId id="265" r:id="rId15"/>
    <p:sldId id="290" r:id="rId16"/>
    <p:sldId id="284" r:id="rId17"/>
    <p:sldId id="266" r:id="rId18"/>
    <p:sldId id="283" r:id="rId19"/>
    <p:sldId id="285" r:id="rId20"/>
    <p:sldId id="296" r:id="rId21"/>
    <p:sldId id="261" r:id="rId22"/>
    <p:sldId id="294" r:id="rId23"/>
    <p:sldId id="300" r:id="rId24"/>
    <p:sldId id="289" r:id="rId25"/>
    <p:sldId id="279" r:id="rId26"/>
    <p:sldId id="297" r:id="rId27"/>
    <p:sldId id="292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353" autoAdjust="0"/>
  </p:normalViewPr>
  <p:slideViewPr>
    <p:cSldViewPr snapToGrid="0">
      <p:cViewPr varScale="1">
        <p:scale>
          <a:sx n="70" d="100"/>
          <a:sy n="70" d="100"/>
        </p:scale>
        <p:origin x="52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978B0-56E2-452A-A3D1-54E348DC8D55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5BEAE-C2B8-42A4-A3E4-1561CDB6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5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BEAE-C2B8-42A4-A3E4-1561CDB62C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2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BEAE-C2B8-42A4-A3E4-1561CDB62C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9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BEAE-C2B8-42A4-A3E4-1561CDB62C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0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BEAE-C2B8-42A4-A3E4-1561CDB62C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12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BEAE-C2B8-42A4-A3E4-1561CDB62C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4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BEAE-C2B8-42A4-A3E4-1561CDB62C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4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4674-159E-FC08-0820-B8BCF75CC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E9C4C-486C-183F-9EE0-779A04AC5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F1261-CA95-B154-FAD3-8E2C5B0D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B32F-E09E-499E-82DF-36A69BDA3B69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190E1-BAFD-F5AF-832B-18E759E9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B065D-4845-7536-D747-AADB2C23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6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0420-C969-58D9-FD40-D7139B23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7BF86-286F-DEBA-E806-2A1DBAB7E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BB7FE-9CEF-F401-4F97-9D13F74F9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0AF7-B2FE-481D-81E6-36849F9EBE30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2AD3D-E81C-1970-AA74-B95D836B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2AB49-9C9D-86EF-AC03-624F3AC0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BA05F-4090-E0B6-A349-F857A1186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B6B15-C7D6-9C81-D6B4-AA04D38E1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5E2A2-A7DF-CD3E-D273-15BF7274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4BD9-D386-4B54-BEF1-BC9198528E8B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442E-5830-650B-931A-4E046B203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9E4EB-1D5E-22E4-537E-B1198DE4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8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7906-8CC4-51D8-62C4-FD391344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D0A-9396-F7A8-ADEA-44A8FE8AB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4B8BF-BCD6-7459-3445-A670812F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1B9E-DDCE-4B41-8B65-F82F0C1D8A29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3D8F0-B5B0-3676-A10D-51408F35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D4A62-08EA-45F7-D925-DC995125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9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3B0A-AA4F-78F7-0B5D-C89827EB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03ACD-C7E1-568D-9E9F-C9861CDB5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FD801-146D-7A43-A7F0-7C311744C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C29C-FBD0-49F3-A47A-CDF639D4E820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34503-0AA0-F63A-EE7D-14215BB7E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B82DE-773A-D386-EC31-604A9AE3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C633-60BB-8CF3-4875-EF53F5FB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1908C-C3EA-64D6-56FC-96BE17BBD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8A3A7-0E65-5579-B71F-A264F649A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CA7B5-1C2E-58B4-CB13-B26F16AF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AFA-66F5-4FAC-BD64-676892761968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A236-6AD1-F703-1558-33C9502F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6E321-1E09-C819-0AF2-19EBA00B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7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EF61-9D5F-7815-5FF1-55E9F5E5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10C58-2E81-F4A1-0BCE-45C7FC5CC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1CE3D-6356-C975-D20C-CED32DE35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13976-3AD4-374E-A8D1-B735FE34B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E6517-11EF-6638-C4D4-DE7E289AC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332DB-F983-F64F-5C40-2474FAEA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945D-E050-4396-86EC-AEC6383428F3}" type="datetime1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34DE-0043-D7AB-1D6A-91BC33A8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03E8D5-0B8E-5E44-668C-148BE875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8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48FE-926B-07CF-F90A-716A8E6B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F95CC-F4D3-3CFF-EF5B-E0132653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C2AB-8131-4129-B6E7-27ABC9F0B381}" type="datetime1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CCD84-004E-96C3-D833-A3218928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6D829-D0E5-39F6-9E0A-7B6695F1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5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6DB8C-04BC-7E7A-20E9-E146A0347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CD28-AD66-42A1-8B3E-23D4BD7F4431}" type="datetime1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27AB1-597F-CA71-8635-2B1975AC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4CEAB-4A49-DB8B-B4AA-6C4D16B0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2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3450-4F58-5B1C-33AF-07859441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443C5-9B36-89D2-9CD8-40B1A50E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2347F-994F-33F2-0658-108362F69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45816-2636-F3CF-D252-3813DC05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C713-03CD-4DD2-B8F2-047FBBAD94D5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77C50-7585-CE82-70FA-09AD53F1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BCDD2-C2A0-E4D0-2E1F-3642A4F1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F452-D6D8-4C14-2939-FADEA0CA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731C9B-2E26-2E77-03F6-7E1B71172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41A7E-F3A6-D229-D6D3-ECD8599A9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B2405-ABA7-A218-A5E5-FCD3FF95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3613-B602-4452-A83D-405CA827F152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CCB40-38F3-C613-8371-4977B156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018A8-E6BB-6B85-92DC-6EE084B8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9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C6B964-C5E3-E339-86C6-2B4713ED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D0693-4782-ED89-45E9-E0D37F817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087A0-13B8-9CEF-F742-331B6B1F7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E7D21F-8817-4F5C-8554-F584CDCC0C09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D3D93-8361-B8F3-1F0C-4428E32E1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983B1-B8F8-8E6E-055E-49298019E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A3D509-7E5E-41E7-A8EB-8C8D3F67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2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8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61.png"/><Relationship Id="rId4" Type="http://schemas.openxmlformats.org/officeDocument/2006/relationships/image" Target="../media/image1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0.png"/><Relationship Id="rId4" Type="http://schemas.openxmlformats.org/officeDocument/2006/relationships/image" Target="../media/image3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0E0D-2D47-8BF5-25B7-E865044E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887" y="2451922"/>
            <a:ext cx="1115022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Factorized Electron Nuclear Dynamics: </a:t>
            </a:r>
            <a:br>
              <a:rPr lang="en-US" sz="4400" dirty="0"/>
            </a:br>
            <a:r>
              <a:rPr lang="en-US" sz="4400" dirty="0"/>
              <a:t>Theory Development and</a:t>
            </a:r>
            <a:br>
              <a:rPr lang="en-US" sz="4400" dirty="0"/>
            </a:br>
            <a:r>
              <a:rPr lang="en-US" sz="4400" dirty="0"/>
              <a:t> Implementation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EAB65-468A-CA9F-660B-9352FAAE91CF}"/>
              </a:ext>
            </a:extLst>
          </p:cNvPr>
          <p:cNvSpPr txBox="1"/>
          <p:nvPr/>
        </p:nvSpPr>
        <p:spPr>
          <a:xfrm>
            <a:off x="2787553" y="5160272"/>
            <a:ext cx="6616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Julian Stetzler</a:t>
            </a:r>
          </a:p>
          <a:p>
            <a:pPr algn="ctr"/>
            <a:r>
              <a:rPr lang="en-US" sz="2400" i="1" dirty="0"/>
              <a:t>Advisors: Vitaly </a:t>
            </a:r>
            <a:r>
              <a:rPr lang="en-US" sz="2400" i="1" dirty="0" err="1"/>
              <a:t>Rassolov</a:t>
            </a:r>
            <a:r>
              <a:rPr lang="en-US" sz="2400" i="1" dirty="0"/>
              <a:t> &amp; </a:t>
            </a:r>
            <a:r>
              <a:rPr lang="en-US" sz="2400" i="1" dirty="0" err="1"/>
              <a:t>Sophya</a:t>
            </a:r>
            <a:r>
              <a:rPr lang="en-US" sz="2400" i="1" dirty="0"/>
              <a:t> </a:t>
            </a:r>
            <a:r>
              <a:rPr lang="en-US" sz="2400" i="1" dirty="0" err="1"/>
              <a:t>Garashchuk</a:t>
            </a:r>
            <a:endParaRPr lang="en-US" sz="2400" i="1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55A4893-F18B-C1E3-6D47-E912ADF1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859" y="169265"/>
            <a:ext cx="4920282" cy="23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4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aph of a function&#10;&#10;Description automatically generated">
            <a:extLst>
              <a:ext uri="{FF2B5EF4-FFF2-40B4-BE49-F238E27FC236}">
                <a16:creationId xmlns:a16="http://schemas.microsoft.com/office/drawing/2014/main" id="{88CA0A12-1957-2F04-D142-FFF58C315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1"/>
          <a:stretch/>
        </p:blipFill>
        <p:spPr>
          <a:xfrm>
            <a:off x="54591" y="1275493"/>
            <a:ext cx="6911002" cy="5009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4BBE35-EACD-4833-59A9-3DFEBC59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358"/>
            <a:ext cx="10515600" cy="1325563"/>
          </a:xfrm>
        </p:spPr>
        <p:txBody>
          <a:bodyPr/>
          <a:lstStyle/>
          <a:p>
            <a:r>
              <a:rPr lang="en-US" dirty="0"/>
              <a:t>Suppressing noise via Low Pass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252B7-C1A9-C9C8-9E8D-F96960C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6CF6D-1C0E-4A61-EAA8-AE22570E41C4}"/>
              </a:ext>
            </a:extLst>
          </p:cNvPr>
          <p:cNvSpPr txBox="1"/>
          <p:nvPr/>
        </p:nvSpPr>
        <p:spPr>
          <a:xfrm>
            <a:off x="6718598" y="2524266"/>
            <a:ext cx="5418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ptos" panose="020B0004020202020204" pitchFamily="34" charset="0"/>
              <a:buChar char="—"/>
            </a:pPr>
            <a:r>
              <a:rPr lang="en-US" sz="2400" dirty="0"/>
              <a:t>Projection into a basis reduces noise from unphysical crossing of trajectories</a:t>
            </a:r>
          </a:p>
          <a:p>
            <a:pPr marL="342900" indent="-342900">
              <a:buFont typeface="Aptos" panose="020B0004020202020204" pitchFamily="34" charset="0"/>
              <a:buChar char="—"/>
            </a:pPr>
            <a:endParaRPr lang="en-US" sz="2400" dirty="0"/>
          </a:p>
          <a:p>
            <a:pPr marL="342900" indent="-342900">
              <a:buFont typeface="Aptos" panose="020B0004020202020204" pitchFamily="34" charset="0"/>
              <a:buChar char="—"/>
            </a:pPr>
            <a:r>
              <a:rPr lang="en-US" sz="2400" dirty="0"/>
              <a:t>Convenient way to obtain derivatives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90EE33-F08B-4146-824D-5DC2198D5055}"/>
              </a:ext>
            </a:extLst>
          </p:cNvPr>
          <p:cNvSpPr txBox="1"/>
          <p:nvPr/>
        </p:nvSpPr>
        <p:spPr>
          <a:xfrm>
            <a:off x="7287905" y="5792772"/>
            <a:ext cx="477671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Stetzler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et. al. </a:t>
            </a: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Molecular Physics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(2026)</a:t>
            </a:r>
          </a:p>
          <a:p>
            <a:endParaRPr lang="en-US" sz="1600" i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294C4C-ECE5-39E6-E264-FE6543A76FD4}"/>
              </a:ext>
            </a:extLst>
          </p:cNvPr>
          <p:cNvSpPr txBox="1"/>
          <p:nvPr/>
        </p:nvSpPr>
        <p:spPr>
          <a:xfrm>
            <a:off x="3835020" y="6177492"/>
            <a:ext cx="29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B57FB6-6ADC-BA01-0F34-09EFEFDAB236}"/>
              </a:ext>
            </a:extLst>
          </p:cNvPr>
          <p:cNvSpPr txBox="1"/>
          <p:nvPr/>
        </p:nvSpPr>
        <p:spPr>
          <a:xfrm>
            <a:off x="0" y="3198167"/>
            <a:ext cx="29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</a:t>
            </a:r>
            <a:endParaRPr lang="en-US" b="1" dirty="0"/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4A60B084-1031-9ECD-92E3-48DB5F4E8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4" t="90801" r="28513" b="-172"/>
          <a:stretch/>
        </p:blipFill>
        <p:spPr>
          <a:xfrm>
            <a:off x="3043451" y="1684774"/>
            <a:ext cx="3369966" cy="6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6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8DF1-F998-230A-18F1-858FEDFF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Self-Consistent Prop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FA7C8-6B4E-6035-D501-A0F621FD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D31A5-4AFF-CCE4-5761-E61F1FEAE01C}"/>
              </a:ext>
            </a:extLst>
          </p:cNvPr>
          <p:cNvSpPr txBox="1"/>
          <p:nvPr/>
        </p:nvSpPr>
        <p:spPr>
          <a:xfrm>
            <a:off x="0" y="607737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Stetzler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et. al. “Factorized electron-nuclear dynamics with effective complex potential: On-the-fly implementation for H2+ in a laser field” </a:t>
            </a:r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Molecular Physics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10.1080/00268976.2025.2611404.</a:t>
            </a:r>
          </a:p>
          <a:p>
            <a:endParaRPr lang="en-US" sz="1600" i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0A009-F97B-C9F9-58A2-C91C7AF4B8B4}"/>
              </a:ext>
            </a:extLst>
          </p:cNvPr>
          <p:cNvSpPr txBox="1"/>
          <p:nvPr/>
        </p:nvSpPr>
        <p:spPr>
          <a:xfrm>
            <a:off x="7006859" y="4471715"/>
            <a:ext cx="54909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Idea adapted from</a:t>
            </a:r>
            <a:r>
              <a:rPr lang="en-US" dirty="0"/>
              <a:t>: </a:t>
            </a:r>
          </a:p>
          <a:p>
            <a:r>
              <a:rPr lang="en-US" dirty="0"/>
              <a:t>J. </a:t>
            </a:r>
            <a:r>
              <a:rPr lang="en-US" dirty="0" err="1"/>
              <a:t>Jakowski</a:t>
            </a:r>
            <a:r>
              <a:rPr lang="en-US" dirty="0"/>
              <a:t>, et. al. , J. Chem. Theory </a:t>
            </a:r>
            <a:r>
              <a:rPr lang="en-US" dirty="0" err="1"/>
              <a:t>Comput</a:t>
            </a:r>
            <a:r>
              <a:rPr lang="en-US" dirty="0"/>
              <a:t>. </a:t>
            </a:r>
            <a:r>
              <a:rPr lang="en-US" b="1" dirty="0"/>
              <a:t>21</a:t>
            </a:r>
            <a:r>
              <a:rPr lang="en-US" dirty="0"/>
              <a:t> (3), 1322–1339 (2025). doi:10.1021/acs.jctc.4c01241.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92414B-6CE3-3950-5EE9-402EA085D5FE}"/>
              </a:ext>
            </a:extLst>
          </p:cNvPr>
          <p:cNvSpPr txBox="1"/>
          <p:nvPr/>
        </p:nvSpPr>
        <p:spPr>
          <a:xfrm>
            <a:off x="7006859" y="2451704"/>
            <a:ext cx="5934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-RK4 was very slow to converge for this system</a:t>
            </a:r>
          </a:p>
        </p:txBody>
      </p:sp>
      <p:pic>
        <p:nvPicPr>
          <p:cNvPr id="6" name="Picture 5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4B43F1D7-F607-2076-D38E-A81426782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5" y="1478080"/>
            <a:ext cx="6238831" cy="45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8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234F7-8409-7B2C-0E2A-1675DC34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 err="1"/>
              <a:t>FENDy</a:t>
            </a:r>
            <a:r>
              <a:rPr lang="en-US" dirty="0"/>
              <a:t> Applied to H</a:t>
            </a:r>
            <a:r>
              <a:rPr lang="en-US" baseline="-25000" dirty="0"/>
              <a:t>2</a:t>
            </a:r>
            <a:r>
              <a:rPr lang="en-US" baseline="30000" dirty="0"/>
              <a:t>+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A36003A-00C9-2416-1046-A04D593540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0615" y="1186893"/>
          <a:ext cx="5605267" cy="448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143119" imgH="1714500" progId="Acrobat.Document.DC">
                  <p:embed/>
                </p:oleObj>
              </mc:Choice>
              <mc:Fallback>
                <p:oleObj name="Acrobat Document" r:id="rId2" imgW="2143119" imgH="1714500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A36003A-00C9-2416-1046-A04D59354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10615" y="1186893"/>
                        <a:ext cx="5605267" cy="4484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A0CB05E-36D4-5B24-94ED-2A9CADBDE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120" y="1186893"/>
          <a:ext cx="5605267" cy="448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2143119" imgH="1714500" progId="Acrobat.Document.DC">
                  <p:embed/>
                </p:oleObj>
              </mc:Choice>
              <mc:Fallback>
                <p:oleObj name="Acrobat Document" r:id="rId4" imgW="2143119" imgH="171450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A0CB05E-36D4-5B24-94ED-2A9CADBDE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120" y="1186893"/>
                        <a:ext cx="5605267" cy="4484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95E4AE8-2CD6-9710-6049-0F2541629C6D}"/>
              </a:ext>
            </a:extLst>
          </p:cNvPr>
          <p:cNvSpPr txBox="1"/>
          <p:nvPr/>
        </p:nvSpPr>
        <p:spPr>
          <a:xfrm>
            <a:off x="975815" y="5662867"/>
            <a:ext cx="356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Convergence  to exact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B0D02-EAE8-8A6E-A066-D230569FD7DA}"/>
              </a:ext>
            </a:extLst>
          </p:cNvPr>
          <p:cNvSpPr txBox="1"/>
          <p:nvPr/>
        </p:nvSpPr>
        <p:spPr>
          <a:xfrm>
            <a:off x="6861971" y="5524367"/>
            <a:ext cx="499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Needed to use “mean-field” TDPES, leading to electronic momentum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E3DDB-1BC0-981C-005B-7F00A0FD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7F723-2EF2-8D3C-D322-74DF8C4B4B97}"/>
              </a:ext>
            </a:extLst>
          </p:cNvPr>
          <p:cNvSpPr txBox="1"/>
          <p:nvPr/>
        </p:nvSpPr>
        <p:spPr>
          <a:xfrm>
            <a:off x="0" y="6150542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Stetzler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et. al. “Factorized electron-nuclear dynamics with effective complex potential: On-the-fly implementation for H2+ in a laser field” </a:t>
            </a:r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Molecular Physics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10.1080/00268976.2025.2611404.</a:t>
            </a:r>
          </a:p>
          <a:p>
            <a:endParaRPr lang="en-US" sz="1600" i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Figure 3.  Properties of the excited state dynamics (computed exactly and shown as functions of time given in atomic units): (a) average position of the ground (red dashed line) and excited (blue solid line) nuclear wavefunctions; (b) excited state population; (c) the electric field of the laser pulse given in atomic units (Eh/ea0).">
            <a:extLst>
              <a:ext uri="{FF2B5EF4-FFF2-40B4-BE49-F238E27FC236}">
                <a16:creationId xmlns:a16="http://schemas.microsoft.com/office/drawing/2014/main" id="{72579190-DAD5-5591-79BF-E2D709DE3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05" r="15750"/>
          <a:stretch/>
        </p:blipFill>
        <p:spPr bwMode="auto">
          <a:xfrm>
            <a:off x="1344304" y="2525970"/>
            <a:ext cx="2115403" cy="10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234F7-8409-7B2C-0E2A-1675DC34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 err="1"/>
              <a:t>FENDy</a:t>
            </a:r>
            <a:r>
              <a:rPr lang="en-US" dirty="0"/>
              <a:t> Success! For short times…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5E4AE8-2CD6-9710-6049-0F2541629C6D}"/>
              </a:ext>
            </a:extLst>
          </p:cNvPr>
          <p:cNvSpPr txBox="1"/>
          <p:nvPr/>
        </p:nvSpPr>
        <p:spPr>
          <a:xfrm>
            <a:off x="1668138" y="1145722"/>
            <a:ext cx="939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Avoid eigenfunction calculation and success with QT implementation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D233601-B01D-557B-61FE-47B29308D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394840"/>
              </p:ext>
            </p:extLst>
          </p:nvPr>
        </p:nvGraphicFramePr>
        <p:xfrm>
          <a:off x="6331413" y="1939776"/>
          <a:ext cx="5355595" cy="428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43119" imgH="1714500" progId="Acrobat.Document.DC">
                  <p:embed/>
                </p:oleObj>
              </mc:Choice>
              <mc:Fallback>
                <p:oleObj name="Acrobat Document" r:id="rId3" imgW="2143119" imgH="17145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1413" y="1939776"/>
                        <a:ext cx="5355595" cy="4284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B60AE83-F9D4-F188-692C-9CFAFAD52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55731"/>
              </p:ext>
            </p:extLst>
          </p:nvPr>
        </p:nvGraphicFramePr>
        <p:xfrm>
          <a:off x="491343" y="1939776"/>
          <a:ext cx="5355595" cy="428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2143119" imgH="1714500" progId="Acrobat.Document.DC">
                  <p:embed/>
                </p:oleObj>
              </mc:Choice>
              <mc:Fallback>
                <p:oleObj name="Acrobat Document" r:id="rId5" imgW="2143119" imgH="17145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343" y="1939776"/>
                        <a:ext cx="5355595" cy="4284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FD998-D1AE-3ABA-EB73-C4807EE2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B04FE-6EED-192D-C0E1-92F13540E6DB}"/>
              </a:ext>
            </a:extLst>
          </p:cNvPr>
          <p:cNvSpPr txBox="1"/>
          <p:nvPr/>
        </p:nvSpPr>
        <p:spPr>
          <a:xfrm>
            <a:off x="0" y="620048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Stetzler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et. al. “Factorized electron-nuclear dynamics with effective complex potential: On-the-fly implementation for H2+ in a laser field” </a:t>
            </a:r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Molecular Physics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10.1080/00268976.2025.2611404.</a:t>
            </a:r>
          </a:p>
          <a:p>
            <a:endParaRPr lang="en-US" sz="1600" i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31288A-D635-FCA3-B98F-28A9926DA8A0}"/>
              </a:ext>
            </a:extLst>
          </p:cNvPr>
          <p:cNvCxnSpPr/>
          <p:nvPr/>
        </p:nvCxnSpPr>
        <p:spPr>
          <a:xfrm>
            <a:off x="7055893" y="4087504"/>
            <a:ext cx="4401403" cy="0"/>
          </a:xfrm>
          <a:prstGeom prst="line">
            <a:avLst/>
          </a:prstGeom>
          <a:ln w="76200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52A31B-0361-A85D-BB57-61C701A05A16}"/>
                  </a:ext>
                </a:extLst>
              </p:cNvPr>
              <p:cNvSpPr txBox="1"/>
              <p:nvPr/>
            </p:nvSpPr>
            <p:spPr>
              <a:xfrm>
                <a:off x="11427700" y="3856259"/>
                <a:ext cx="341194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𝒆𝒒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52A31B-0361-A85D-BB57-61C701A05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700" y="3856259"/>
                <a:ext cx="341194" cy="427746"/>
              </a:xfrm>
              <a:prstGeom prst="rect">
                <a:avLst/>
              </a:prstGeom>
              <a:blipFill>
                <a:blip r:embed="rId7"/>
                <a:stretch>
                  <a:fillRect l="-1786" r="-55357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624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C250-C4B9-1A60-27A3-91ABC3E4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23" y="174725"/>
            <a:ext cx="10515600" cy="1325563"/>
          </a:xfrm>
        </p:spPr>
        <p:txBody>
          <a:bodyPr/>
          <a:lstStyle/>
          <a:p>
            <a:r>
              <a:rPr lang="en-US" dirty="0"/>
              <a:t>Dynamics of Bifurcating Factorized Wavefunctions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07BDAB-16AB-3654-8BF7-5D089D7D83F2}"/>
              </a:ext>
            </a:extLst>
          </p:cNvPr>
          <p:cNvGrpSpPr/>
          <p:nvPr/>
        </p:nvGrpSpPr>
        <p:grpSpPr>
          <a:xfrm>
            <a:off x="225213" y="1760517"/>
            <a:ext cx="5025206" cy="4243427"/>
            <a:chOff x="2900836" y="293427"/>
            <a:chExt cx="8170816" cy="6602345"/>
          </a:xfrm>
        </p:grpSpPr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CB64EEE-A212-146C-650D-7D42E41375F6}"/>
                </a:ext>
              </a:extLst>
            </p:cNvPr>
            <p:cNvSpPr txBox="1"/>
            <p:nvPr/>
          </p:nvSpPr>
          <p:spPr>
            <a:xfrm>
              <a:off x="5261403" y="6273241"/>
              <a:ext cx="5810249" cy="6225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cs typeface="Times New Roman" panose="02020603050405020304" pitchFamily="18" charset="0"/>
                </a:rPr>
                <a:t>nuclear coordinate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797A25F-2452-BE6A-4505-8DF0F5C8C400}"/>
                </a:ext>
              </a:extLst>
            </p:cNvPr>
            <p:cNvGrpSpPr/>
            <p:nvPr/>
          </p:nvGrpSpPr>
          <p:grpSpPr>
            <a:xfrm>
              <a:off x="2900836" y="293427"/>
              <a:ext cx="6993791" cy="5959522"/>
              <a:chOff x="2900836" y="293427"/>
              <a:chExt cx="6993791" cy="5959522"/>
            </a:xfrm>
          </p:grpSpPr>
          <p:sp>
            <p:nvSpPr>
              <p:cNvPr id="33" name="TextBox 6">
                <a:extLst>
                  <a:ext uri="{FF2B5EF4-FFF2-40B4-BE49-F238E27FC236}">
                    <a16:creationId xmlns:a16="http://schemas.microsoft.com/office/drawing/2014/main" id="{C90F5525-6653-E3D6-0A42-4448D9FC5470}"/>
                  </a:ext>
                </a:extLst>
              </p:cNvPr>
              <p:cNvSpPr txBox="1"/>
              <p:nvPr/>
            </p:nvSpPr>
            <p:spPr>
              <a:xfrm rot="16200000">
                <a:off x="2361599" y="2982132"/>
                <a:ext cx="1729039" cy="6505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energy</a:t>
                </a:r>
              </a:p>
            </p:txBody>
          </p:sp>
          <p:pic>
            <p:nvPicPr>
              <p:cNvPr id="34" name="Picture 33" descr="A graph of a function&#10;&#10;Description automatically generated with medium confidence">
                <a:extLst>
                  <a:ext uri="{FF2B5EF4-FFF2-40B4-BE49-F238E27FC236}">
                    <a16:creationId xmlns:a16="http://schemas.microsoft.com/office/drawing/2014/main" id="{5773C128-F425-C907-3B31-C7F1BA99C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5818" y="367976"/>
                <a:ext cx="5810250" cy="5810249"/>
              </a:xfrm>
              <a:prstGeom prst="rect">
                <a:avLst/>
              </a:prstGeom>
            </p:spPr>
          </p:pic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34023B2-3257-2152-94C7-F9178E2386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4896" y="293427"/>
                <a:ext cx="0" cy="59595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BD74295-0361-6A5B-9BD2-F7EE58356E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84896" y="6252949"/>
                <a:ext cx="620973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22">
            <a:extLst>
              <a:ext uri="{FF2B5EF4-FFF2-40B4-BE49-F238E27FC236}">
                <a16:creationId xmlns:a16="http://schemas.microsoft.com/office/drawing/2014/main" id="{5A6D11A1-263D-3FC6-20EA-971994983721}"/>
              </a:ext>
            </a:extLst>
          </p:cNvPr>
          <p:cNvSpPr txBox="1"/>
          <p:nvPr/>
        </p:nvSpPr>
        <p:spPr>
          <a:xfrm>
            <a:off x="94488" y="1415031"/>
            <a:ext cx="76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E0CA159F-77D0-7482-4722-5AB2F82815B0}"/>
              </a:ext>
            </a:extLst>
          </p:cNvPr>
          <p:cNvSpPr txBox="1"/>
          <p:nvPr/>
        </p:nvSpPr>
        <p:spPr>
          <a:xfrm>
            <a:off x="3017319" y="5102982"/>
            <a:ext cx="15028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state</a:t>
            </a:r>
            <a:endParaRPr lang="en-US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B42F8D02-3CD9-6A7D-FC7C-4E5A4CD049EC}"/>
              </a:ext>
            </a:extLst>
          </p:cNvPr>
          <p:cNvSpPr txBox="1"/>
          <p:nvPr/>
        </p:nvSpPr>
        <p:spPr>
          <a:xfrm>
            <a:off x="1273165" y="1811448"/>
            <a:ext cx="15028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excited state</a:t>
            </a:r>
            <a:endParaRPr lang="en-US" sz="2000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682BFEC4-1DD3-30CB-C738-400347B3AAD3}"/>
              </a:ext>
            </a:extLst>
          </p:cNvPr>
          <p:cNvSpPr txBox="1"/>
          <p:nvPr/>
        </p:nvSpPr>
        <p:spPr>
          <a:xfrm>
            <a:off x="941724" y="5067642"/>
            <a:ext cx="897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endParaRPr lang="en-US" dirty="0"/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9E7D9DB7-6681-7E33-386C-06E66FBE3327}"/>
              </a:ext>
            </a:extLst>
          </p:cNvPr>
          <p:cNvSpPr txBox="1"/>
          <p:nvPr/>
        </p:nvSpPr>
        <p:spPr>
          <a:xfrm>
            <a:off x="2441353" y="2451672"/>
            <a:ext cx="787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endParaRPr lang="en-US" dirty="0"/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97FBA5DC-CEA0-3897-78B3-504D588CEA4A}"/>
              </a:ext>
            </a:extLst>
          </p:cNvPr>
          <p:cNvSpPr txBox="1"/>
          <p:nvPr/>
        </p:nvSpPr>
        <p:spPr>
          <a:xfrm>
            <a:off x="3768727" y="4041996"/>
            <a:ext cx="787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152C1F9-649C-7196-FD56-A413F57E0F76}"/>
              </a:ext>
            </a:extLst>
          </p:cNvPr>
          <p:cNvSpPr/>
          <p:nvPr/>
        </p:nvSpPr>
        <p:spPr>
          <a:xfrm rot="16200000">
            <a:off x="1270583" y="4362659"/>
            <a:ext cx="1972057" cy="107641"/>
          </a:xfrm>
          <a:custGeom>
            <a:avLst/>
            <a:gdLst>
              <a:gd name="connsiteX0" fmla="*/ 0 w 11119281"/>
              <a:gd name="connsiteY0" fmla="*/ 927723 h 945486"/>
              <a:gd name="connsiteX1" fmla="*/ 941033 w 11119281"/>
              <a:gd name="connsiteY1" fmla="*/ 62150 h 945486"/>
              <a:gd name="connsiteX2" fmla="*/ 1824361 w 11119281"/>
              <a:gd name="connsiteY2" fmla="*/ 914407 h 945486"/>
              <a:gd name="connsiteX3" fmla="*/ 2769833 w 11119281"/>
              <a:gd name="connsiteY3" fmla="*/ 44395 h 945486"/>
              <a:gd name="connsiteX4" fmla="*/ 3653161 w 11119281"/>
              <a:gd name="connsiteY4" fmla="*/ 918846 h 945486"/>
              <a:gd name="connsiteX5" fmla="*/ 4598633 w 11119281"/>
              <a:gd name="connsiteY5" fmla="*/ 13323 h 945486"/>
              <a:gd name="connsiteX6" fmla="*/ 5508594 w 11119281"/>
              <a:gd name="connsiteY6" fmla="*/ 945479 h 945486"/>
              <a:gd name="connsiteX7" fmla="*/ 6418555 w 11119281"/>
              <a:gd name="connsiteY7" fmla="*/ 31079 h 945486"/>
              <a:gd name="connsiteX8" fmla="*/ 7324078 w 11119281"/>
              <a:gd name="connsiteY8" fmla="*/ 914407 h 945486"/>
              <a:gd name="connsiteX9" fmla="*/ 8260672 w 11119281"/>
              <a:gd name="connsiteY9" fmla="*/ 7 h 945486"/>
              <a:gd name="connsiteX10" fmla="*/ 9144000 w 11119281"/>
              <a:gd name="connsiteY10" fmla="*/ 896651 h 945486"/>
              <a:gd name="connsiteX11" fmla="*/ 9956307 w 11119281"/>
              <a:gd name="connsiteY11" fmla="*/ 119855 h 945486"/>
              <a:gd name="connsiteX12" fmla="*/ 11119281 w 11119281"/>
              <a:gd name="connsiteY12" fmla="*/ 8884 h 945486"/>
              <a:gd name="connsiteX13" fmla="*/ 11119281 w 11119281"/>
              <a:gd name="connsiteY13" fmla="*/ 8884 h 945486"/>
              <a:gd name="connsiteX14" fmla="*/ 11119281 w 11119281"/>
              <a:gd name="connsiteY14" fmla="*/ 8884 h 9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19281" h="945486">
                <a:moveTo>
                  <a:pt x="0" y="927723"/>
                </a:moveTo>
                <a:cubicBezTo>
                  <a:pt x="318486" y="496046"/>
                  <a:pt x="636973" y="64369"/>
                  <a:pt x="941033" y="62150"/>
                </a:cubicBezTo>
                <a:cubicBezTo>
                  <a:pt x="1245093" y="59931"/>
                  <a:pt x="1519561" y="917366"/>
                  <a:pt x="1824361" y="914407"/>
                </a:cubicBezTo>
                <a:cubicBezTo>
                  <a:pt x="2129161" y="911448"/>
                  <a:pt x="2465033" y="43655"/>
                  <a:pt x="2769833" y="44395"/>
                </a:cubicBezTo>
                <a:cubicBezTo>
                  <a:pt x="3074633" y="45135"/>
                  <a:pt x="3348361" y="924025"/>
                  <a:pt x="3653161" y="918846"/>
                </a:cubicBezTo>
                <a:cubicBezTo>
                  <a:pt x="3957961" y="913667"/>
                  <a:pt x="4289394" y="8884"/>
                  <a:pt x="4598633" y="13323"/>
                </a:cubicBezTo>
                <a:cubicBezTo>
                  <a:pt x="4907872" y="17762"/>
                  <a:pt x="5205274" y="942520"/>
                  <a:pt x="5508594" y="945479"/>
                </a:cubicBezTo>
                <a:cubicBezTo>
                  <a:pt x="5811914" y="948438"/>
                  <a:pt x="6115974" y="36258"/>
                  <a:pt x="6418555" y="31079"/>
                </a:cubicBezTo>
                <a:cubicBezTo>
                  <a:pt x="6721136" y="25900"/>
                  <a:pt x="7017059" y="919586"/>
                  <a:pt x="7324078" y="914407"/>
                </a:cubicBezTo>
                <a:cubicBezTo>
                  <a:pt x="7631097" y="909228"/>
                  <a:pt x="7957352" y="2966"/>
                  <a:pt x="8260672" y="7"/>
                </a:cubicBezTo>
                <a:cubicBezTo>
                  <a:pt x="8563992" y="-2952"/>
                  <a:pt x="8861394" y="876676"/>
                  <a:pt x="9144000" y="896651"/>
                </a:cubicBezTo>
                <a:cubicBezTo>
                  <a:pt x="9426606" y="916626"/>
                  <a:pt x="9627093" y="267816"/>
                  <a:pt x="9956307" y="119855"/>
                </a:cubicBezTo>
                <a:cubicBezTo>
                  <a:pt x="10285521" y="-28106"/>
                  <a:pt x="11119281" y="8884"/>
                  <a:pt x="11119281" y="8884"/>
                </a:cubicBezTo>
                <a:lnTo>
                  <a:pt x="11119281" y="8884"/>
                </a:lnTo>
                <a:lnTo>
                  <a:pt x="11119281" y="8884"/>
                </a:lnTo>
              </a:path>
            </a:pathLst>
          </a:custGeom>
          <a:noFill/>
          <a:ln w="15875">
            <a:solidFill>
              <a:schemeClr val="accent3">
                <a:lumMod val="60000"/>
                <a:lumOff val="40000"/>
              </a:schemeClr>
            </a:solidFill>
            <a:prstDash val="sysDot"/>
            <a:tailEnd type="stealth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2057"/>
                      <a:gd name="connsiteY0" fmla="*/ 66419 h 67691"/>
                      <a:gd name="connsiteX1" fmla="*/ 166896 w 1972057"/>
                      <a:gd name="connsiteY1" fmla="*/ 4449 h 67691"/>
                      <a:gd name="connsiteX2" fmla="*/ 323559 w 1972057"/>
                      <a:gd name="connsiteY2" fmla="*/ 65465 h 67691"/>
                      <a:gd name="connsiteX3" fmla="*/ 491242 w 1972057"/>
                      <a:gd name="connsiteY3" fmla="*/ 3178 h 67691"/>
                      <a:gd name="connsiteX4" fmla="*/ 647905 w 1972057"/>
                      <a:gd name="connsiteY4" fmla="*/ 65783 h 67691"/>
                      <a:gd name="connsiteX5" fmla="*/ 815589 w 1972057"/>
                      <a:gd name="connsiteY5" fmla="*/ 953 h 67691"/>
                      <a:gd name="connsiteX6" fmla="*/ 976975 w 1972057"/>
                      <a:gd name="connsiteY6" fmla="*/ 67690 h 67691"/>
                      <a:gd name="connsiteX7" fmla="*/ 1138361 w 1972057"/>
                      <a:gd name="connsiteY7" fmla="*/ 2225 h 67691"/>
                      <a:gd name="connsiteX8" fmla="*/ 1298959 w 1972057"/>
                      <a:gd name="connsiteY8" fmla="*/ 65465 h 67691"/>
                      <a:gd name="connsiteX9" fmla="*/ 1465069 w 1972057"/>
                      <a:gd name="connsiteY9" fmla="*/ 0 h 67691"/>
                      <a:gd name="connsiteX10" fmla="*/ 1621731 w 1972057"/>
                      <a:gd name="connsiteY10" fmla="*/ 64194 h 67691"/>
                      <a:gd name="connsiteX11" fmla="*/ 1765798 w 1972057"/>
                      <a:gd name="connsiteY11" fmla="*/ 8580 h 67691"/>
                      <a:gd name="connsiteX12" fmla="*/ 1972057 w 1972057"/>
                      <a:gd name="connsiteY12" fmla="*/ 636 h 67691"/>
                      <a:gd name="connsiteX13" fmla="*/ 1972057 w 1972057"/>
                      <a:gd name="connsiteY13" fmla="*/ 636 h 67691"/>
                      <a:gd name="connsiteX14" fmla="*/ 1972057 w 1972057"/>
                      <a:gd name="connsiteY14" fmla="*/ 636 h 67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972057" h="67691" extrusionOk="0">
                        <a:moveTo>
                          <a:pt x="0" y="66419"/>
                        </a:moveTo>
                        <a:cubicBezTo>
                          <a:pt x="48030" y="30298"/>
                          <a:pt x="103817" y="8043"/>
                          <a:pt x="166896" y="4449"/>
                        </a:cubicBezTo>
                        <a:cubicBezTo>
                          <a:pt x="229731" y="6165"/>
                          <a:pt x="261886" y="65919"/>
                          <a:pt x="323559" y="65465"/>
                        </a:cubicBezTo>
                        <a:cubicBezTo>
                          <a:pt x="367840" y="74800"/>
                          <a:pt x="435353" y="13254"/>
                          <a:pt x="491242" y="3178"/>
                        </a:cubicBezTo>
                        <a:cubicBezTo>
                          <a:pt x="536911" y="-1359"/>
                          <a:pt x="595575" y="66980"/>
                          <a:pt x="647905" y="65783"/>
                        </a:cubicBezTo>
                        <a:cubicBezTo>
                          <a:pt x="710884" y="66470"/>
                          <a:pt x="762550" y="-3082"/>
                          <a:pt x="815589" y="953"/>
                        </a:cubicBezTo>
                        <a:cubicBezTo>
                          <a:pt x="867468" y="817"/>
                          <a:pt x="922355" y="68254"/>
                          <a:pt x="976975" y="67690"/>
                        </a:cubicBezTo>
                        <a:cubicBezTo>
                          <a:pt x="1029509" y="55875"/>
                          <a:pt x="1078319" y="11457"/>
                          <a:pt x="1138361" y="2225"/>
                        </a:cubicBezTo>
                        <a:cubicBezTo>
                          <a:pt x="1196072" y="4120"/>
                          <a:pt x="1247946" y="66663"/>
                          <a:pt x="1298959" y="65465"/>
                        </a:cubicBezTo>
                        <a:cubicBezTo>
                          <a:pt x="1339355" y="62822"/>
                          <a:pt x="1414696" y="3011"/>
                          <a:pt x="1465069" y="0"/>
                        </a:cubicBezTo>
                        <a:cubicBezTo>
                          <a:pt x="1520890" y="2803"/>
                          <a:pt x="1571896" y="65730"/>
                          <a:pt x="1621731" y="64194"/>
                        </a:cubicBezTo>
                        <a:cubicBezTo>
                          <a:pt x="1678404" y="75715"/>
                          <a:pt x="1714420" y="27759"/>
                          <a:pt x="1765798" y="8580"/>
                        </a:cubicBezTo>
                        <a:cubicBezTo>
                          <a:pt x="1824185" y="-2013"/>
                          <a:pt x="1972057" y="635"/>
                          <a:pt x="1972057" y="636"/>
                        </a:cubicBezTo>
                        <a:lnTo>
                          <a:pt x="1972057" y="636"/>
                        </a:lnTo>
                        <a:lnTo>
                          <a:pt x="1972057" y="636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65295D-7B02-ACB7-7DEE-8F450B8225A1}"/>
              </a:ext>
            </a:extLst>
          </p:cNvPr>
          <p:cNvCxnSpPr>
            <a:cxnSpLocks/>
          </p:cNvCxnSpPr>
          <p:nvPr/>
        </p:nvCxnSpPr>
        <p:spPr>
          <a:xfrm>
            <a:off x="2895891" y="2869030"/>
            <a:ext cx="1086255" cy="115992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58">
            <a:extLst>
              <a:ext uri="{FF2B5EF4-FFF2-40B4-BE49-F238E27FC236}">
                <a16:creationId xmlns:a16="http://schemas.microsoft.com/office/drawing/2014/main" id="{01630412-B576-E996-122F-7698D0ACA9A4}"/>
              </a:ext>
            </a:extLst>
          </p:cNvPr>
          <p:cNvSpPr txBox="1"/>
          <p:nvPr/>
        </p:nvSpPr>
        <p:spPr>
          <a:xfrm rot="2907673">
            <a:off x="3286840" y="3357944"/>
            <a:ext cx="1476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time-evolution</a:t>
            </a:r>
          </a:p>
        </p:txBody>
      </p:sp>
      <p:sp>
        <p:nvSpPr>
          <p:cNvPr id="19" name="TextBox 61">
            <a:extLst>
              <a:ext uri="{FF2B5EF4-FFF2-40B4-BE49-F238E27FC236}">
                <a16:creationId xmlns:a16="http://schemas.microsoft.com/office/drawing/2014/main" id="{C94D210A-522D-78BC-3F48-A64749BC0D0E}"/>
              </a:ext>
            </a:extLst>
          </p:cNvPr>
          <p:cNvSpPr txBox="1"/>
          <p:nvPr/>
        </p:nvSpPr>
        <p:spPr>
          <a:xfrm>
            <a:off x="1839097" y="3887963"/>
            <a:ext cx="5337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ℏ</a:t>
            </a:r>
            <a:r>
              <a:rPr lang="en-US" sz="2000" dirty="0" err="1">
                <a:latin typeface="Symbol" panose="05050102010706020507" pitchFamily="18" charset="2"/>
              </a:rPr>
              <a:t>n</a:t>
            </a:r>
            <a:endParaRPr lang="en-US" sz="2000" dirty="0">
              <a:latin typeface="Symbol" panose="05050102010706020507" pitchFamily="18" charset="2"/>
            </a:endParaRPr>
          </a:p>
        </p:txBody>
      </p: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3756DCFC-55C1-AD83-5AE5-D35FA342BA53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1240" y="2169837"/>
            <a:ext cx="4774387" cy="4774387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0F1C49F3-2D31-7733-A12E-BB35A920BA53}"/>
              </a:ext>
            </a:extLst>
          </p:cNvPr>
          <p:cNvSpPr txBox="1"/>
          <p:nvPr/>
        </p:nvSpPr>
        <p:spPr>
          <a:xfrm>
            <a:off x="5476287" y="1445369"/>
            <a:ext cx="76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4768598A-87D1-6896-B424-6BE838C187B0}"/>
              </a:ext>
            </a:extLst>
          </p:cNvPr>
          <p:cNvSpPr txBox="1"/>
          <p:nvPr/>
        </p:nvSpPr>
        <p:spPr>
          <a:xfrm>
            <a:off x="6481734" y="1751414"/>
            <a:ext cx="35734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Times New Roman" panose="02020603050405020304" pitchFamily="18" charset="0"/>
              </a:rPr>
              <a:t>nuclear coordinate</a:t>
            </a: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2205BBF3-5A57-0855-82C2-647D03C84264}"/>
              </a:ext>
            </a:extLst>
          </p:cNvPr>
          <p:cNvSpPr txBox="1"/>
          <p:nvPr/>
        </p:nvSpPr>
        <p:spPr>
          <a:xfrm>
            <a:off x="6439675" y="4840311"/>
            <a:ext cx="897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|Y</a:t>
            </a:r>
            <a:r>
              <a:rPr lang="en-US" sz="1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10100D77-72B7-2B7B-5AD3-4D2D06A2BCCE}"/>
              </a:ext>
            </a:extLst>
          </p:cNvPr>
          <p:cNvSpPr txBox="1"/>
          <p:nvPr/>
        </p:nvSpPr>
        <p:spPr>
          <a:xfrm>
            <a:off x="8268440" y="4288073"/>
            <a:ext cx="897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|Y</a:t>
            </a:r>
            <a:r>
              <a:rPr lang="en-US" sz="18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solidFill>
                <a:srgbClr val="002060"/>
              </a:solidFill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5185930E-B77C-CE92-B39E-3822A2A6AE29}"/>
              </a:ext>
            </a:extLst>
          </p:cNvPr>
          <p:cNvSpPr txBox="1"/>
          <p:nvPr/>
        </p:nvSpPr>
        <p:spPr>
          <a:xfrm>
            <a:off x="5975756" y="2352772"/>
            <a:ext cx="897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|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47CC134E-4C54-AFEA-91B2-51D2E8616F0B}"/>
              </a:ext>
            </a:extLst>
          </p:cNvPr>
          <p:cNvSpPr txBox="1"/>
          <p:nvPr/>
        </p:nvSpPr>
        <p:spPr>
          <a:xfrm>
            <a:off x="8268440" y="2352772"/>
            <a:ext cx="897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|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solidFill>
                <a:srgbClr val="002060"/>
              </a:solidFill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7162C2EA-F0F8-AD47-3AFE-7A8EF8060713}"/>
              </a:ext>
            </a:extLst>
          </p:cNvPr>
          <p:cNvSpPr txBox="1"/>
          <p:nvPr/>
        </p:nvSpPr>
        <p:spPr>
          <a:xfrm rot="16200000">
            <a:off x="4600720" y="3623857"/>
            <a:ext cx="2063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XF coefficients |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401A44DD-3C91-3843-3B40-A75AEF8A9D62}"/>
              </a:ext>
            </a:extLst>
          </p:cNvPr>
          <p:cNvSpPr txBox="1"/>
          <p:nvPr/>
        </p:nvSpPr>
        <p:spPr>
          <a:xfrm>
            <a:off x="7739127" y="5665392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median point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60F377-C7EE-64F3-672F-5F25C3AA7698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7337048" y="5598078"/>
            <a:ext cx="402079" cy="236591"/>
          </a:xfrm>
          <a:prstGeom prst="straightConnector1">
            <a:avLst/>
          </a:prstGeom>
          <a:ln w="19050">
            <a:solidFill>
              <a:schemeClr val="accent6"/>
            </a:solidFill>
            <a:prstDash val="solid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C580E0-A0C3-BC1E-112F-11C0C117337B}"/>
              </a:ext>
            </a:extLst>
          </p:cNvPr>
          <p:cNvCxnSpPr>
            <a:cxnSpLocks/>
          </p:cNvCxnSpPr>
          <p:nvPr/>
        </p:nvCxnSpPr>
        <p:spPr>
          <a:xfrm>
            <a:off x="7363682" y="2372662"/>
            <a:ext cx="0" cy="3225416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C40884-A2C1-8986-B346-6411FBA40B9C}"/>
                  </a:ext>
                </a:extLst>
              </p:cNvPr>
              <p:cNvSpPr txBox="1"/>
              <p:nvPr/>
            </p:nvSpPr>
            <p:spPr>
              <a:xfrm>
                <a:off x="9529145" y="3545582"/>
                <a:ext cx="23977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Size of derivative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C40884-A2C1-8986-B346-6411FBA40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145" y="3545582"/>
                <a:ext cx="2397722" cy="646331"/>
              </a:xfrm>
              <a:prstGeom prst="rect">
                <a:avLst/>
              </a:prstGeom>
              <a:blipFill>
                <a:blip r:embed="rId5"/>
                <a:stretch>
                  <a:fillRect l="-2030" t="-4717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195E108-5E6A-1118-FC24-8A82CFA8BE43}"/>
              </a:ext>
            </a:extLst>
          </p:cNvPr>
          <p:cNvSpPr txBox="1"/>
          <p:nvPr/>
        </p:nvSpPr>
        <p:spPr>
          <a:xfrm>
            <a:off x="94488" y="6086649"/>
            <a:ext cx="11947395" cy="63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Stetzler</a:t>
            </a:r>
            <a:r>
              <a:rPr lang="en-US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Garashchuk</a:t>
            </a:r>
            <a:r>
              <a:rPr lang="en-US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V. A.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Rassolov</a:t>
            </a:r>
            <a:r>
              <a:rPr lang="en-US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“Analysis of divergent dynamics of exactly factorized electron-nuclear wavefunctions” </a:t>
            </a:r>
            <a:r>
              <a:rPr lang="en-US" sz="16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Philosophical Magazine C: Quantum Matter, Theory and Phenomena </a:t>
            </a:r>
            <a:r>
              <a:rPr lang="en-US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(2026), 1–20.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doi</a:t>
            </a:r>
            <a:r>
              <a:rPr lang="en-US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10.1080/14786435.2026.2612828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F04AB-B1A5-972D-669F-D3A566C6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7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8FC7-B037-D975-86D6-7F05C266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derivatives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8E9B3-CEEB-2A3D-D1D3-577B6827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15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4033DBE-2D03-4A2F-CB0D-1863D92DD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7985"/>
          <a:stretch/>
        </p:blipFill>
        <p:spPr>
          <a:xfrm>
            <a:off x="5688467" y="1414454"/>
            <a:ext cx="6529339" cy="510925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1480266-783E-B223-C044-561336921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885" y="1402197"/>
            <a:ext cx="6160588" cy="61605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C3B9E1-6388-8660-9151-3813ED2E1875}"/>
              </a:ext>
            </a:extLst>
          </p:cNvPr>
          <p:cNvSpPr txBox="1"/>
          <p:nvPr/>
        </p:nvSpPr>
        <p:spPr>
          <a:xfrm>
            <a:off x="60369" y="6173300"/>
            <a:ext cx="11947395" cy="63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Stetzler</a:t>
            </a:r>
            <a:r>
              <a:rPr lang="en-US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Garashchuk</a:t>
            </a:r>
            <a:r>
              <a:rPr lang="en-US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V. A.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Rassolov</a:t>
            </a:r>
            <a:r>
              <a:rPr lang="en-US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“Analysis of divergent dynamics of exactly factorized electron-nuclear wavefunctions” </a:t>
            </a:r>
            <a:r>
              <a:rPr lang="en-US" sz="16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Philosophical Magazine C: Quantum Matter, Theory and Phenomena </a:t>
            </a:r>
            <a:r>
              <a:rPr lang="en-US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(2026), 1–20.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doi</a:t>
            </a:r>
            <a:r>
              <a:rPr lang="en-US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10.1080/14786435.2026.2612828</a:t>
            </a:r>
          </a:p>
        </p:txBody>
      </p:sp>
    </p:spTree>
    <p:extLst>
      <p:ext uri="{BB962C8B-B14F-4D97-AF65-F5344CB8AC3E}">
        <p14:creationId xmlns:p14="http://schemas.microsoft.com/office/powerpoint/2010/main" val="241283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07FE-28AD-CC1F-C3B2-1E0F0BC3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85" y="-176541"/>
            <a:ext cx="10515600" cy="1325563"/>
          </a:xfrm>
        </p:spPr>
        <p:txBody>
          <a:bodyPr/>
          <a:lstStyle/>
          <a:p>
            <a:r>
              <a:rPr lang="en-US" dirty="0"/>
              <a:t>Localized Basis Diverging </a:t>
            </a:r>
            <a:r>
              <a:rPr lang="en-US" dirty="0" err="1"/>
              <a:t>Wavepackets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2A111-A5BC-A0FD-375E-E2074A61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48B201-EBD5-53C7-5473-C523B950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384" y="764718"/>
            <a:ext cx="9219428" cy="5990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646511-D5A0-74B1-E5EC-52686ABDA1AE}"/>
              </a:ext>
            </a:extLst>
          </p:cNvPr>
          <p:cNvSpPr txBox="1"/>
          <p:nvPr/>
        </p:nvSpPr>
        <p:spPr>
          <a:xfrm>
            <a:off x="0" y="6502005"/>
            <a:ext cx="11947395" cy="355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Stetzler</a:t>
            </a:r>
            <a:r>
              <a:rPr lang="en-US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et. </a:t>
            </a:r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al. </a:t>
            </a:r>
            <a:r>
              <a:rPr lang="en-US" sz="16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Philosophical Magazine C  </a:t>
            </a:r>
            <a:r>
              <a:rPr lang="en-US" sz="1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(2026), 1–20</a:t>
            </a:r>
          </a:p>
        </p:txBody>
      </p:sp>
    </p:spTree>
    <p:extLst>
      <p:ext uri="{BB962C8B-B14F-4D97-AF65-F5344CB8AC3E}">
        <p14:creationId xmlns:p14="http://schemas.microsoft.com/office/powerpoint/2010/main" val="1212870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520A98-2DFF-8007-E5AD-32B452344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0" y="4849342"/>
            <a:ext cx="6707875" cy="1872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8D14D0-1421-8CC4-79FF-D72F8A764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821" y="4706699"/>
            <a:ext cx="5674579" cy="1962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98A96-5379-D294-2F8C-2B4CBA80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82" y="129457"/>
            <a:ext cx="105156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B49479-6234-5FB6-F63F-3DFCE0043F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380" y="1342041"/>
                <a:ext cx="1108198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Built a numeric code from scratch for </a:t>
                </a:r>
                <a:r>
                  <a:rPr lang="en-US" sz="2400" dirty="0" err="1"/>
                  <a:t>FENDy</a:t>
                </a:r>
                <a:r>
                  <a:rPr lang="en-US" sz="2400" dirty="0"/>
                  <a:t>; and explored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electron-nuclear dynamics in small systems</a:t>
                </a:r>
              </a:p>
              <a:p>
                <a:pPr lvl="1"/>
                <a:r>
                  <a:rPr lang="en-US" dirty="0"/>
                  <a:t>Singularities limit simulation time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Potential applications for obtaining initial conditions of NA-MD simulations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Better definitions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to minimize residual nuclear momentum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Compatibility with real-time electronic structure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B49479-6234-5FB6-F63F-3DFCE0043F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380" y="1342041"/>
                <a:ext cx="11081983" cy="4351338"/>
              </a:xfrm>
              <a:blipFill>
                <a:blip r:embed="rId4"/>
                <a:stretch>
                  <a:fillRect l="-880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8B5E3-0DCF-30A1-90A7-9301EE13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5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3E3B-AE6F-C3D8-0776-5E74710A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331"/>
            <a:ext cx="5850909" cy="1501253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Thank you!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44F51-3411-1697-1BB8-57164E22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57C8E-9550-91AB-6269-F1BA404CFC32}"/>
              </a:ext>
            </a:extLst>
          </p:cNvPr>
          <p:cNvSpPr txBox="1"/>
          <p:nvPr/>
        </p:nvSpPr>
        <p:spPr>
          <a:xfrm>
            <a:off x="491318" y="1436222"/>
            <a:ext cx="46607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Professor Vitaly </a:t>
            </a:r>
            <a:r>
              <a:rPr lang="en-US" sz="2000" b="1" dirty="0" err="1"/>
              <a:t>Rassolov</a:t>
            </a:r>
            <a:endParaRPr lang="en-US" sz="2000" b="1" dirty="0"/>
          </a:p>
          <a:p>
            <a:r>
              <a:rPr lang="en-US" sz="2000" b="1" dirty="0"/>
              <a:t>Professor </a:t>
            </a:r>
            <a:r>
              <a:rPr lang="en-US" sz="2000" b="1" dirty="0" err="1"/>
              <a:t>Sophya</a:t>
            </a:r>
            <a:r>
              <a:rPr lang="en-US" sz="2000" b="1" dirty="0"/>
              <a:t> </a:t>
            </a:r>
            <a:r>
              <a:rPr lang="en-US" sz="2000" b="1" dirty="0" err="1"/>
              <a:t>Garashchuk</a:t>
            </a:r>
            <a:endParaRPr lang="en-US" sz="2000" b="1" dirty="0"/>
          </a:p>
          <a:p>
            <a:r>
              <a:rPr lang="en-US" sz="2000" dirty="0"/>
              <a:t>Dr. </a:t>
            </a:r>
            <a:r>
              <a:rPr lang="en-US" sz="2000" dirty="0" err="1"/>
              <a:t>Sachith</a:t>
            </a:r>
            <a:r>
              <a:rPr lang="en-US" sz="2000" dirty="0"/>
              <a:t> </a:t>
            </a:r>
            <a:r>
              <a:rPr lang="en-US" sz="2000" dirty="0" err="1"/>
              <a:t>Wickramasinghe</a:t>
            </a:r>
            <a:endParaRPr lang="en-US" sz="2000" dirty="0"/>
          </a:p>
          <a:p>
            <a:r>
              <a:rPr lang="en-US" sz="2000" dirty="0"/>
              <a:t>Dr. </a:t>
            </a:r>
            <a:r>
              <a:rPr lang="en-US" sz="2000" dirty="0" err="1"/>
              <a:t>Shehani</a:t>
            </a:r>
            <a:r>
              <a:rPr lang="en-US" sz="2000" dirty="0"/>
              <a:t> </a:t>
            </a:r>
            <a:r>
              <a:rPr lang="en-US" sz="2000" dirty="0" err="1"/>
              <a:t>Wettasinghe</a:t>
            </a:r>
            <a:endParaRPr lang="en-US" sz="2000" dirty="0"/>
          </a:p>
          <a:p>
            <a:r>
              <a:rPr lang="en-US" sz="2000" dirty="0"/>
              <a:t>Dr. Matt Dutra</a:t>
            </a:r>
          </a:p>
          <a:p>
            <a:r>
              <a:rPr lang="en-US" sz="2000" dirty="0"/>
              <a:t>Dr. Giacomo Botti</a:t>
            </a:r>
          </a:p>
          <a:p>
            <a:r>
              <a:rPr lang="en-US" sz="2000" dirty="0"/>
              <a:t>Austin Hill</a:t>
            </a:r>
          </a:p>
          <a:p>
            <a:r>
              <a:rPr lang="en-US" sz="2000" dirty="0" err="1"/>
              <a:t>Chanikya</a:t>
            </a:r>
            <a:r>
              <a:rPr lang="en-US" sz="2000" dirty="0"/>
              <a:t> </a:t>
            </a:r>
            <a:r>
              <a:rPr lang="en-US" sz="2000" dirty="0" err="1"/>
              <a:t>Jayawardana</a:t>
            </a:r>
            <a:endParaRPr lang="en-US" sz="2000" dirty="0"/>
          </a:p>
          <a:p>
            <a:r>
              <a:rPr lang="en-US" sz="2000" dirty="0"/>
              <a:t>Michael </a:t>
            </a:r>
            <a:r>
              <a:rPr lang="en-US" sz="2000" dirty="0" err="1"/>
              <a:t>Safo</a:t>
            </a:r>
            <a:endParaRPr lang="en-US" sz="2000" dirty="0"/>
          </a:p>
        </p:txBody>
      </p:sp>
      <p:pic>
        <p:nvPicPr>
          <p:cNvPr id="1026" name="Picture 2" descr="National Science Foundation - Wikipedia">
            <a:extLst>
              <a:ext uri="{FF2B5EF4-FFF2-40B4-BE49-F238E27FC236}">
                <a16:creationId xmlns:a16="http://schemas.microsoft.com/office/drawing/2014/main" id="{130BE829-39B1-4479-7987-FF28ABB6B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1" y="4395787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E97470B2-486A-D1DA-B598-A0514360C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14" y="1366130"/>
            <a:ext cx="4601649" cy="3029657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28F9C89-E4F1-942C-20E7-198436973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25" y="2777670"/>
            <a:ext cx="3222362" cy="35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6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7997-8997-DC6B-F186-CA45F163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Imaginary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78357-5326-BEFD-1AD0-1B22D3E4F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8043" y="1823079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will maintain normalization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78357-5326-BEFD-1AD0-1B22D3E4F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043" y="1823079"/>
                <a:ext cx="10515600" cy="4351338"/>
              </a:xfrm>
              <a:blipFill>
                <a:blip r:embed="rId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3F00E-DDB4-A7BB-743B-4C63AEA0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3BB262-7DE7-F7C7-1983-AEB4DF8F5EE1}"/>
                  </a:ext>
                </a:extLst>
              </p:cNvPr>
              <p:cNvSpPr txBox="1"/>
              <p:nvPr/>
            </p:nvSpPr>
            <p:spPr>
              <a:xfrm>
                <a:off x="0" y="3829647"/>
                <a:ext cx="6096000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3BB262-7DE7-F7C7-1983-AEB4DF8F5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29647"/>
                <a:ext cx="6096000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60C4D2-8F7F-713B-41DA-166AF12618D0}"/>
                  </a:ext>
                </a:extLst>
              </p:cNvPr>
              <p:cNvSpPr txBox="1"/>
              <p:nvPr/>
            </p:nvSpPr>
            <p:spPr>
              <a:xfrm>
                <a:off x="5676900" y="4092507"/>
                <a:ext cx="6096000" cy="534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60C4D2-8F7F-713B-41DA-166AF1261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4092507"/>
                <a:ext cx="6096000" cy="534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C25F154-E991-E43E-6FE5-D11A2521F002}"/>
              </a:ext>
            </a:extLst>
          </p:cNvPr>
          <p:cNvSpPr txBox="1"/>
          <p:nvPr/>
        </p:nvSpPr>
        <p:spPr>
          <a:xfrm>
            <a:off x="1188357" y="4884850"/>
            <a:ext cx="371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Exact in a complete basis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71D3A-87D0-1824-B790-3BAD0AB8702D}"/>
              </a:ext>
            </a:extLst>
          </p:cNvPr>
          <p:cNvSpPr txBox="1"/>
          <p:nvPr/>
        </p:nvSpPr>
        <p:spPr>
          <a:xfrm>
            <a:off x="7284359" y="4851858"/>
            <a:ext cx="371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Exact in a finite basis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63E0A-61FD-2263-7C4C-27754A430372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6950B4-0FAA-4ACB-3749-758B5E8A2361}"/>
                  </a:ext>
                </a:extLst>
              </p:cNvPr>
              <p:cNvSpPr txBox="1"/>
              <p:nvPr/>
            </p:nvSpPr>
            <p:spPr>
              <a:xfrm>
                <a:off x="4437743" y="5514410"/>
                <a:ext cx="3316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Both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6950B4-0FAA-4ACB-3749-758B5E8A2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743" y="5514410"/>
                <a:ext cx="3316514" cy="461665"/>
              </a:xfrm>
              <a:prstGeom prst="rect">
                <a:avLst/>
              </a:prstGeom>
              <a:blipFill>
                <a:blip r:embed="rId6"/>
                <a:stretch>
                  <a:fillRect l="-2941" t="-10667" r="-349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9CAA159-204F-2D2E-3B05-6F82B2685D04}"/>
              </a:ext>
            </a:extLst>
          </p:cNvPr>
          <p:cNvSpPr txBox="1"/>
          <p:nvPr/>
        </p:nvSpPr>
        <p:spPr>
          <a:xfrm>
            <a:off x="0" y="5946642"/>
            <a:ext cx="10012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Garashchuk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J. Stetzler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and V.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Rassolov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J. Chem. Theory</a:t>
            </a:r>
            <a:r>
              <a:rPr lang="en-US" sz="1600" i="1" dirty="0">
                <a:solidFill>
                  <a:srgbClr val="000000"/>
                </a:solidFill>
                <a:latin typeface="Roboto" panose="02000000000000000000" pitchFamily="2" charset="0"/>
              </a:rPr>
              <a:t> Comp.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2023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19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(5), 1393-1408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6F65B-EEAD-2CF4-9BE3-6763F28BC3E1}"/>
              </a:ext>
            </a:extLst>
          </p:cNvPr>
          <p:cNvSpPr txBox="1"/>
          <p:nvPr/>
        </p:nvSpPr>
        <p:spPr>
          <a:xfrm>
            <a:off x="0" y="621265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Stetzler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et. al. “Factorized electron-nuclear dynamics with effective complex potential: On-the-fly implementation for H2+ in a laser field” </a:t>
            </a:r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Molecular Physics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10.1080/00268976.2025.2611404.</a:t>
            </a:r>
          </a:p>
          <a:p>
            <a:endParaRPr lang="en-US" sz="1600" i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025C7B-9A35-3D41-680E-1D58F3D7A577}"/>
              </a:ext>
            </a:extLst>
          </p:cNvPr>
          <p:cNvSpPr txBox="1"/>
          <p:nvPr/>
        </p:nvSpPr>
        <p:spPr>
          <a:xfrm>
            <a:off x="7838825" y="216347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220D3-8218-5D97-E9EA-FC4C897D1A5A}"/>
                  </a:ext>
                </a:extLst>
              </p:cNvPr>
              <p:cNvSpPr txBox="1"/>
              <p:nvPr/>
            </p:nvSpPr>
            <p:spPr>
              <a:xfrm>
                <a:off x="8975476" y="495825"/>
                <a:ext cx="2311780" cy="611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220D3-8218-5D97-E9EA-FC4C897D1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476" y="495825"/>
                <a:ext cx="2311780" cy="611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E0FE46-20A2-B2CC-1CF8-C32977DBAC8D}"/>
                  </a:ext>
                </a:extLst>
              </p:cNvPr>
              <p:cNvSpPr txBox="1"/>
              <p:nvPr/>
            </p:nvSpPr>
            <p:spPr>
              <a:xfrm>
                <a:off x="9017576" y="1108524"/>
                <a:ext cx="2235948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E0FE46-20A2-B2CC-1CF8-C32977DBA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576" y="1108524"/>
                <a:ext cx="2235948" cy="6692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1CC7A2-2760-1010-B11A-717928E5BE96}"/>
                  </a:ext>
                </a:extLst>
              </p:cNvPr>
              <p:cNvSpPr txBox="1"/>
              <p:nvPr/>
            </p:nvSpPr>
            <p:spPr>
              <a:xfrm>
                <a:off x="8775975" y="1832425"/>
                <a:ext cx="2857691" cy="611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1CC7A2-2760-1010-B11A-717928E5B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975" y="1832425"/>
                <a:ext cx="2857691" cy="6110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6B74A5FC-3D42-A184-FD0B-286FA2A40D67}"/>
              </a:ext>
            </a:extLst>
          </p:cNvPr>
          <p:cNvSpPr/>
          <p:nvPr/>
        </p:nvSpPr>
        <p:spPr>
          <a:xfrm>
            <a:off x="7550872" y="11885"/>
            <a:ext cx="4641128" cy="32369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D268C2-7849-53DD-B64F-FAF7BA1E3061}"/>
                  </a:ext>
                </a:extLst>
              </p:cNvPr>
              <p:cNvSpPr txBox="1"/>
              <p:nvPr/>
            </p:nvSpPr>
            <p:spPr>
              <a:xfrm>
                <a:off x="7951228" y="2574920"/>
                <a:ext cx="4069441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=&lt;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)|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D268C2-7849-53DD-B64F-FAF7BA1E3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228" y="2574920"/>
                <a:ext cx="4069441" cy="490840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14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9C0F0-511D-0C08-4AC4-936C02135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9" r="2378" b="26863"/>
          <a:stretch/>
        </p:blipFill>
        <p:spPr>
          <a:xfrm>
            <a:off x="7004344" y="918567"/>
            <a:ext cx="4190233" cy="5603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EAF10F-E16A-680E-43AD-15A3313F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57" y="-114208"/>
            <a:ext cx="10515600" cy="1325563"/>
          </a:xfrm>
        </p:spPr>
        <p:txBody>
          <a:bodyPr/>
          <a:lstStyle/>
          <a:p>
            <a:r>
              <a:rPr lang="en-US" dirty="0"/>
              <a:t>Non-adiabatic dynamics beyond Born-Huang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B1FE0-0315-1801-9930-9AD0983C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 descr="A diagram of a graph&#10;&#10;Description automatically generated">
            <a:extLst>
              <a:ext uri="{FF2B5EF4-FFF2-40B4-BE49-F238E27FC236}">
                <a16:creationId xmlns:a16="http://schemas.microsoft.com/office/drawing/2014/main" id="{158D4B12-6A6F-B040-0DD4-31F8D5E2F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" y="1320541"/>
            <a:ext cx="5441756" cy="4079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B4D725-D948-A8CB-D1E0-A351DBB01A31}"/>
              </a:ext>
            </a:extLst>
          </p:cNvPr>
          <p:cNvSpPr txBox="1"/>
          <p:nvPr/>
        </p:nvSpPr>
        <p:spPr>
          <a:xfrm>
            <a:off x="27338" y="5675416"/>
            <a:ext cx="127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6E592B-CF2F-9374-42BC-034593A6AEE5}"/>
                  </a:ext>
                </a:extLst>
              </p:cNvPr>
              <p:cNvSpPr txBox="1"/>
              <p:nvPr/>
            </p:nvSpPr>
            <p:spPr>
              <a:xfrm>
                <a:off x="664804" y="5335230"/>
                <a:ext cx="4894994" cy="1174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6E592B-CF2F-9374-42BC-034593A6A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04" y="5335230"/>
                <a:ext cx="4894994" cy="11748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DA9346E-2DB2-8E0B-A64A-613055C293B9}"/>
              </a:ext>
            </a:extLst>
          </p:cNvPr>
          <p:cNvSpPr txBox="1"/>
          <p:nvPr/>
        </p:nvSpPr>
        <p:spPr>
          <a:xfrm>
            <a:off x="0" y="6522462"/>
            <a:ext cx="11194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 Giusti-Suzor, A, et al., B. Dynamics of H2+ in Intense Laser Fields. Journal of Physics B: Atomic, Molecular and Optical Physics 1995, 28, 309</a:t>
            </a:r>
          </a:p>
        </p:txBody>
      </p:sp>
    </p:spTree>
    <p:extLst>
      <p:ext uri="{BB962C8B-B14F-4D97-AF65-F5344CB8AC3E}">
        <p14:creationId xmlns:p14="http://schemas.microsoft.com/office/powerpoint/2010/main" val="1250256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7997-8997-DC6B-F186-CA45F163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78357-5326-BEFD-1AD0-1B22D3E4F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331" y="1798263"/>
                <a:ext cx="10673687" cy="567985"/>
              </a:xfrm>
            </p:spPr>
            <p:txBody>
              <a:bodyPr/>
              <a:lstStyle/>
              <a:p>
                <a:r>
                  <a:rPr lang="en-US" dirty="0"/>
                  <a:t>Ideal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defined to satisfy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78357-5326-BEFD-1AD0-1B22D3E4F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331" y="1798263"/>
                <a:ext cx="10673687" cy="567985"/>
              </a:xfrm>
              <a:blipFill>
                <a:blip r:embed="rId3"/>
                <a:stretch>
                  <a:fillRect l="-1028" t="-19355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3F00E-DDB4-A7BB-743B-4C63AEA0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3BB262-7DE7-F7C7-1983-AEB4DF8F5EE1}"/>
                  </a:ext>
                </a:extLst>
              </p:cNvPr>
              <p:cNvSpPr txBox="1"/>
              <p:nvPr/>
            </p:nvSpPr>
            <p:spPr>
              <a:xfrm>
                <a:off x="-694429" y="3953685"/>
                <a:ext cx="8406957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3BB262-7DE7-F7C7-1983-AEB4DF8F5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4429" y="3953685"/>
                <a:ext cx="8406957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60C4D2-8F7F-713B-41DA-166AF12618D0}"/>
                  </a:ext>
                </a:extLst>
              </p:cNvPr>
              <p:cNvSpPr txBox="1"/>
              <p:nvPr/>
            </p:nvSpPr>
            <p:spPr>
              <a:xfrm>
                <a:off x="7883187" y="4243321"/>
                <a:ext cx="4198025" cy="534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60C4D2-8F7F-713B-41DA-166AF1261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187" y="4243321"/>
                <a:ext cx="4198025" cy="534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C25F154-E991-E43E-6FE5-D11A2521F002}"/>
              </a:ext>
            </a:extLst>
          </p:cNvPr>
          <p:cNvSpPr txBox="1"/>
          <p:nvPr/>
        </p:nvSpPr>
        <p:spPr>
          <a:xfrm>
            <a:off x="203200" y="4888180"/>
            <a:ext cx="673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Exact in a complete basis and defined for 1D nucleus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71D3A-87D0-1824-B790-3BAD0AB8702D}"/>
              </a:ext>
            </a:extLst>
          </p:cNvPr>
          <p:cNvSpPr txBox="1"/>
          <p:nvPr/>
        </p:nvSpPr>
        <p:spPr>
          <a:xfrm>
            <a:off x="7859991" y="4842413"/>
            <a:ext cx="4128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Numerically stable in a finite basis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63E0A-61FD-2263-7C4C-27754A430372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6950B4-0FAA-4ACB-3749-758B5E8A2361}"/>
                  </a:ext>
                </a:extLst>
              </p:cNvPr>
              <p:cNvSpPr txBox="1"/>
              <p:nvPr/>
            </p:nvSpPr>
            <p:spPr>
              <a:xfrm>
                <a:off x="2887971" y="2820340"/>
                <a:ext cx="3316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When satisfied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6950B4-0FAA-4ACB-3749-758B5E8A2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971" y="2820340"/>
                <a:ext cx="3316514" cy="461665"/>
              </a:xfrm>
              <a:prstGeom prst="rect">
                <a:avLst/>
              </a:prstGeom>
              <a:blipFill>
                <a:blip r:embed="rId6"/>
                <a:stretch>
                  <a:fillRect l="-294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9CAA159-204F-2D2E-3B05-6F82B2685D04}"/>
              </a:ext>
            </a:extLst>
          </p:cNvPr>
          <p:cNvSpPr txBox="1"/>
          <p:nvPr/>
        </p:nvSpPr>
        <p:spPr>
          <a:xfrm>
            <a:off x="0" y="5927849"/>
            <a:ext cx="10012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Garashchuk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J. Stetzler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and V.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Rassolov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J. Chem. Theory</a:t>
            </a:r>
            <a:r>
              <a:rPr lang="en-US" sz="1600" i="1" dirty="0">
                <a:solidFill>
                  <a:srgbClr val="000000"/>
                </a:solidFill>
                <a:latin typeface="Roboto" panose="02000000000000000000" pitchFamily="2" charset="0"/>
              </a:rPr>
              <a:t> Comp.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2023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19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(5), 1393-1408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6F65B-EEAD-2CF4-9BE3-6763F28BC3E1}"/>
              </a:ext>
            </a:extLst>
          </p:cNvPr>
          <p:cNvSpPr txBox="1"/>
          <p:nvPr/>
        </p:nvSpPr>
        <p:spPr>
          <a:xfrm>
            <a:off x="-1" y="61759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Stetzler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et. al. “Factorized electron-nuclear dynamics with effective complex potential: On-the-fly implementation for H2+ in a laser field” </a:t>
            </a:r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Molecular Physics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10.1080/00268976.2025.2611404.</a:t>
            </a:r>
          </a:p>
          <a:p>
            <a:endParaRPr lang="en-US" sz="1600" i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83287-D999-E4E6-1C81-F2DEDE05894B}"/>
              </a:ext>
            </a:extLst>
          </p:cNvPr>
          <p:cNvSpPr txBox="1"/>
          <p:nvPr/>
        </p:nvSpPr>
        <p:spPr>
          <a:xfrm>
            <a:off x="7838825" y="216347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353817-9C42-68C0-DE9D-BE486685D380}"/>
                  </a:ext>
                </a:extLst>
              </p:cNvPr>
              <p:cNvSpPr txBox="1"/>
              <p:nvPr/>
            </p:nvSpPr>
            <p:spPr>
              <a:xfrm>
                <a:off x="8975476" y="495825"/>
                <a:ext cx="2311780" cy="611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353817-9C42-68C0-DE9D-BE486685D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476" y="495825"/>
                <a:ext cx="2311780" cy="611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AD10FE-7952-BA04-6D35-9052CD415E09}"/>
                  </a:ext>
                </a:extLst>
              </p:cNvPr>
              <p:cNvSpPr txBox="1"/>
              <p:nvPr/>
            </p:nvSpPr>
            <p:spPr>
              <a:xfrm>
                <a:off x="9017576" y="1108524"/>
                <a:ext cx="2235948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AD10FE-7952-BA04-6D35-9052CD415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576" y="1108524"/>
                <a:ext cx="2235948" cy="6692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60D784-C574-D26D-FFC9-4B068459756B}"/>
                  </a:ext>
                </a:extLst>
              </p:cNvPr>
              <p:cNvSpPr txBox="1"/>
              <p:nvPr/>
            </p:nvSpPr>
            <p:spPr>
              <a:xfrm>
                <a:off x="8775975" y="1832425"/>
                <a:ext cx="2857691" cy="611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60D784-C574-D26D-FFC9-4B0684597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975" y="1832425"/>
                <a:ext cx="2857691" cy="6110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8A843E8A-4D9E-D3CE-A8F3-C72E17BBAE41}"/>
              </a:ext>
            </a:extLst>
          </p:cNvPr>
          <p:cNvSpPr/>
          <p:nvPr/>
        </p:nvSpPr>
        <p:spPr>
          <a:xfrm>
            <a:off x="7550872" y="11885"/>
            <a:ext cx="4641128" cy="32369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2639D7-510F-C5FB-B975-EF2D630C6252}"/>
                  </a:ext>
                </a:extLst>
              </p:cNvPr>
              <p:cNvSpPr txBox="1"/>
              <p:nvPr/>
            </p:nvSpPr>
            <p:spPr>
              <a:xfrm>
                <a:off x="7951228" y="2574920"/>
                <a:ext cx="4069441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=&lt;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)|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2639D7-510F-C5FB-B975-EF2D630C6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228" y="2574920"/>
                <a:ext cx="4069441" cy="490840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B60B5B-A4E1-38FB-743B-990C825FE6B1}"/>
                  </a:ext>
                </a:extLst>
              </p:cNvPr>
              <p:cNvSpPr txBox="1"/>
              <p:nvPr/>
            </p:nvSpPr>
            <p:spPr>
              <a:xfrm>
                <a:off x="351396" y="2574920"/>
                <a:ext cx="1931068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B60B5B-A4E1-38FB-743B-990C825F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6" y="2574920"/>
                <a:ext cx="1931068" cy="9103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085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10A1-1EB2-EA34-9428-B49DBD509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20" y="-268932"/>
            <a:ext cx="10515600" cy="1325563"/>
          </a:xfrm>
        </p:spPr>
        <p:txBody>
          <a:bodyPr/>
          <a:lstStyle/>
          <a:p>
            <a:r>
              <a:rPr lang="en-US" dirty="0" err="1"/>
              <a:t>FENDy</a:t>
            </a:r>
            <a:r>
              <a:rPr lang="en-US" dirty="0"/>
              <a:t> in a model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C57D1-12BA-4E4B-A914-64C28BCF5446}"/>
              </a:ext>
            </a:extLst>
          </p:cNvPr>
          <p:cNvSpPr txBox="1"/>
          <p:nvPr/>
        </p:nvSpPr>
        <p:spPr>
          <a:xfrm>
            <a:off x="7453269" y="813684"/>
            <a:ext cx="301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KST Model: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C66C82-FEE6-2989-8815-78A1E3B9E597}"/>
                  </a:ext>
                </a:extLst>
              </p:cNvPr>
              <p:cNvSpPr txBox="1"/>
              <p:nvPr/>
            </p:nvSpPr>
            <p:spPr>
              <a:xfrm>
                <a:off x="6524096" y="1419456"/>
                <a:ext cx="6098458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C66C82-FEE6-2989-8815-78A1E3B9E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6" y="1419456"/>
                <a:ext cx="609845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48274AE-2F43-54BA-95C1-63FA1EE82249}"/>
              </a:ext>
            </a:extLst>
          </p:cNvPr>
          <p:cNvSpPr/>
          <p:nvPr/>
        </p:nvSpPr>
        <p:spPr>
          <a:xfrm>
            <a:off x="4231428" y="3215138"/>
            <a:ext cx="144675" cy="2506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07AE01-C261-F783-973D-64003778E3E4}"/>
              </a:ext>
            </a:extLst>
          </p:cNvPr>
          <p:cNvSpPr/>
          <p:nvPr/>
        </p:nvSpPr>
        <p:spPr>
          <a:xfrm>
            <a:off x="7923330" y="3080749"/>
            <a:ext cx="188471" cy="2506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D43B4D-BEBF-4CD8-3227-2DFB11A43CD9}"/>
              </a:ext>
            </a:extLst>
          </p:cNvPr>
          <p:cNvSpPr txBox="1"/>
          <p:nvPr/>
        </p:nvSpPr>
        <p:spPr>
          <a:xfrm>
            <a:off x="2279676" y="2845806"/>
            <a:ext cx="104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Eulerian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D5DFC6-2EB0-8394-08C8-026E5D1E1EFF}"/>
              </a:ext>
            </a:extLst>
          </p:cNvPr>
          <p:cNvSpPr txBox="1"/>
          <p:nvPr/>
        </p:nvSpPr>
        <p:spPr>
          <a:xfrm>
            <a:off x="5680010" y="2827935"/>
            <a:ext cx="133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Lagrangian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00B175-A572-0D0E-2755-78E18F99B8F4}"/>
              </a:ext>
            </a:extLst>
          </p:cNvPr>
          <p:cNvSpPr txBox="1"/>
          <p:nvPr/>
        </p:nvSpPr>
        <p:spPr>
          <a:xfrm>
            <a:off x="9398252" y="2841522"/>
            <a:ext cx="133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Electronic</a:t>
            </a:r>
          </a:p>
        </p:txBody>
      </p:sp>
      <p:pic>
        <p:nvPicPr>
          <p:cNvPr id="22" name="Picture 21" descr="Chart, line chart, histogram&#10;&#10;Description automatically generated">
            <a:extLst>
              <a:ext uri="{FF2B5EF4-FFF2-40B4-BE49-F238E27FC236}">
                <a16:creationId xmlns:a16="http://schemas.microsoft.com/office/drawing/2014/main" id="{BFA928A0-0CCF-CAFA-96A3-CEA77E7887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0" r="7899" b="2853"/>
          <a:stretch/>
        </p:blipFill>
        <p:spPr>
          <a:xfrm>
            <a:off x="464413" y="3266067"/>
            <a:ext cx="4085216" cy="2869712"/>
          </a:xfrm>
          <a:prstGeom prst="rect">
            <a:avLst/>
          </a:prstGeom>
        </p:spPr>
      </p:pic>
      <p:pic>
        <p:nvPicPr>
          <p:cNvPr id="23" name="Picture 22" descr="Chart, histogram&#10;&#10;Description automatically generated">
            <a:extLst>
              <a:ext uri="{FF2B5EF4-FFF2-40B4-BE49-F238E27FC236}">
                <a16:creationId xmlns:a16="http://schemas.microsoft.com/office/drawing/2014/main" id="{5500BF27-DEEE-8296-096F-71766A91B5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14052" r="8685" b="4855"/>
          <a:stretch/>
        </p:blipFill>
        <p:spPr>
          <a:xfrm>
            <a:off x="8335443" y="3323790"/>
            <a:ext cx="3564135" cy="2754267"/>
          </a:xfrm>
          <a:prstGeom prst="rect">
            <a:avLst/>
          </a:prstGeom>
        </p:spPr>
      </p:pic>
      <p:pic>
        <p:nvPicPr>
          <p:cNvPr id="24" name="Picture 23" descr="Chart, histogram">
            <a:extLst>
              <a:ext uri="{FF2B5EF4-FFF2-40B4-BE49-F238E27FC236}">
                <a16:creationId xmlns:a16="http://schemas.microsoft.com/office/drawing/2014/main" id="{6953F8DC-D784-E235-9A9A-7974149EA9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11895" r="8356" b="3827"/>
          <a:stretch/>
        </p:blipFill>
        <p:spPr>
          <a:xfrm>
            <a:off x="4613064" y="3237797"/>
            <a:ext cx="3630994" cy="28697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438988-6B06-26E2-C79A-2F7A97E0AA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894"/>
          <a:stretch/>
        </p:blipFill>
        <p:spPr>
          <a:xfrm>
            <a:off x="10641143" y="3498173"/>
            <a:ext cx="1017885" cy="836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DA63117-26E7-E244-D02C-FFA7288BD3B1}"/>
              </a:ext>
            </a:extLst>
          </p:cNvPr>
          <p:cNvSpPr/>
          <p:nvPr/>
        </p:nvSpPr>
        <p:spPr>
          <a:xfrm>
            <a:off x="4521680" y="3367063"/>
            <a:ext cx="149624" cy="2297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77807C-0E89-082D-6CEB-D3DD4B264485}"/>
              </a:ext>
            </a:extLst>
          </p:cNvPr>
          <p:cNvSpPr/>
          <p:nvPr/>
        </p:nvSpPr>
        <p:spPr>
          <a:xfrm>
            <a:off x="8232911" y="3246157"/>
            <a:ext cx="144675" cy="2506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E49821-335A-A9CC-9358-9098134A73B5}"/>
              </a:ext>
            </a:extLst>
          </p:cNvPr>
          <p:cNvSpPr/>
          <p:nvPr/>
        </p:nvSpPr>
        <p:spPr>
          <a:xfrm flipH="1">
            <a:off x="10194496" y="3542061"/>
            <a:ext cx="1401097" cy="726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663A41-FA12-93D7-31C7-043EF1D494AF}"/>
                  </a:ext>
                </a:extLst>
              </p:cNvPr>
              <p:cNvSpPr txBox="1"/>
              <p:nvPr/>
            </p:nvSpPr>
            <p:spPr>
              <a:xfrm>
                <a:off x="730020" y="944278"/>
                <a:ext cx="65734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Problem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uniquely defined;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only for 1D nuclei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663A41-FA12-93D7-31C7-043EF1D49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20" y="944278"/>
                <a:ext cx="6573498" cy="369332"/>
              </a:xfrm>
              <a:prstGeom prst="rect">
                <a:avLst/>
              </a:prstGeom>
              <a:blipFill>
                <a:blip r:embed="rId8"/>
                <a:stretch>
                  <a:fillRect l="-835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78259249-7AD7-3ADF-C543-120DFBA971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831"/>
          <a:stretch/>
        </p:blipFill>
        <p:spPr>
          <a:xfrm>
            <a:off x="301465" y="1855152"/>
            <a:ext cx="1464532" cy="123209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650E9DD-561C-910E-5F6F-6F4DBEFCCB98}"/>
              </a:ext>
            </a:extLst>
          </p:cNvPr>
          <p:cNvSpPr txBox="1"/>
          <p:nvPr/>
        </p:nvSpPr>
        <p:spPr>
          <a:xfrm>
            <a:off x="1109414" y="1768404"/>
            <a:ext cx="9826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ideal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46FBAB-D9B3-57D8-782C-8B7F6B4275FF}"/>
                  </a:ext>
                </a:extLst>
              </p:cNvPr>
              <p:cNvSpPr txBox="1"/>
              <p:nvPr/>
            </p:nvSpPr>
            <p:spPr>
              <a:xfrm>
                <a:off x="2229992" y="2102190"/>
                <a:ext cx="4292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Explore various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b="1" dirty="0"/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46FBAB-D9B3-57D8-782C-8B7F6B427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992" y="2102190"/>
                <a:ext cx="4292221" cy="369332"/>
              </a:xfrm>
              <a:prstGeom prst="rect">
                <a:avLst/>
              </a:prstGeom>
              <a:blipFill>
                <a:blip r:embed="rId9"/>
                <a:stretch>
                  <a:fillRect l="-1278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B355E-2D7D-3586-6EB3-78A96996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74C64-264E-D987-B39A-D47C091CBB33}"/>
              </a:ext>
            </a:extLst>
          </p:cNvPr>
          <p:cNvSpPr txBox="1"/>
          <p:nvPr/>
        </p:nvSpPr>
        <p:spPr>
          <a:xfrm>
            <a:off x="0" y="6390865"/>
            <a:ext cx="10012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Garashchuk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J. Stetzler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and V.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Rassolov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J. Chem. Theory</a:t>
            </a:r>
            <a:r>
              <a:rPr lang="en-US" sz="1600" i="1" dirty="0">
                <a:solidFill>
                  <a:srgbClr val="000000"/>
                </a:solidFill>
                <a:latin typeface="Roboto" panose="02000000000000000000" pitchFamily="2" charset="0"/>
              </a:rPr>
              <a:t> Comp.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2023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19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(5), 1393-1408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5463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0FCC-ED8F-1E16-3FA1-DC941C3F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</a:t>
            </a:r>
            <a:r>
              <a:rPr lang="en-US" dirty="0" err="1"/>
              <a:t>Bohmian</a:t>
            </a:r>
            <a:r>
              <a:rPr lang="en-US" dirty="0"/>
              <a:t>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30DE9-6C4B-A33F-A875-A7FEF82FE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quantum trajectory formulation offers some distinct advantages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1BBD4E-E9CC-5416-48B8-0495E0AE50B8}"/>
                  </a:ext>
                </a:extLst>
              </p:cNvPr>
              <p:cNvSpPr txBox="1"/>
              <p:nvPr/>
            </p:nvSpPr>
            <p:spPr>
              <a:xfrm>
                <a:off x="671471" y="2985445"/>
                <a:ext cx="4094480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1BBD4E-E9CC-5416-48B8-0495E0AE5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71" y="2985445"/>
                <a:ext cx="4094480" cy="476990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53FB20-E6C8-E736-5048-0FA03D208FBE}"/>
                  </a:ext>
                </a:extLst>
              </p:cNvPr>
              <p:cNvSpPr txBox="1"/>
              <p:nvPr/>
            </p:nvSpPr>
            <p:spPr>
              <a:xfrm>
                <a:off x="530444" y="3731523"/>
                <a:ext cx="4094480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53FB20-E6C8-E736-5048-0FA03D208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44" y="3731523"/>
                <a:ext cx="4094480" cy="490840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1BE4B24-0618-62C2-D3C8-3DA4E84EED72}"/>
              </a:ext>
            </a:extLst>
          </p:cNvPr>
          <p:cNvSpPr txBox="1"/>
          <p:nvPr/>
        </p:nvSpPr>
        <p:spPr>
          <a:xfrm>
            <a:off x="4693163" y="6136700"/>
            <a:ext cx="7569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Garashchuk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J. Stetzler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and V.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Rassolov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J. Chem. Theory</a:t>
            </a:r>
            <a:r>
              <a:rPr lang="en-US" sz="1600" i="1" dirty="0">
                <a:solidFill>
                  <a:srgbClr val="000000"/>
                </a:solidFill>
                <a:latin typeface="Roboto" panose="02000000000000000000" pitchFamily="2" charset="0"/>
              </a:rPr>
              <a:t> Comp.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2023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19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(5), 1393-1408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EACD5-347B-94B3-9654-D380350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2C063B-D767-67E5-EDD0-D07F90E4F611}"/>
                  </a:ext>
                </a:extLst>
              </p:cNvPr>
              <p:cNvSpPr txBox="1"/>
              <p:nvPr/>
            </p:nvSpPr>
            <p:spPr>
              <a:xfrm>
                <a:off x="749489" y="4721693"/>
                <a:ext cx="4094480" cy="841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2C063B-D767-67E5-EDD0-D07F90E4F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89" y="4721693"/>
                <a:ext cx="4094480" cy="841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F19E913-AE86-9CCD-2EDD-4B169B9B3B43}"/>
              </a:ext>
            </a:extLst>
          </p:cNvPr>
          <p:cNvSpPr txBox="1"/>
          <p:nvPr/>
        </p:nvSpPr>
        <p:spPr>
          <a:xfrm>
            <a:off x="272955" y="4312690"/>
            <a:ext cx="358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Continuity </a:t>
            </a:r>
            <a:r>
              <a:rPr lang="en-US" dirty="0" err="1"/>
              <a:t>euation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3F9630-6A71-02B2-FF05-1A3D272A74E9}"/>
              </a:ext>
            </a:extLst>
          </p:cNvPr>
          <p:cNvSpPr txBox="1"/>
          <p:nvPr/>
        </p:nvSpPr>
        <p:spPr>
          <a:xfrm>
            <a:off x="5331196" y="2918540"/>
            <a:ext cx="443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Trajectory weight conservation: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300629-D38B-B3CA-264E-ABB5076EE15F}"/>
                  </a:ext>
                </a:extLst>
              </p:cNvPr>
              <p:cNvSpPr txBox="1"/>
              <p:nvPr/>
            </p:nvSpPr>
            <p:spPr>
              <a:xfrm>
                <a:off x="4994247" y="3329295"/>
                <a:ext cx="61312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300629-D38B-B3CA-264E-ABB5076EE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247" y="3329295"/>
                <a:ext cx="6131256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6B8DA9-7F77-A49B-87D8-5AD567DFEFC5}"/>
                  </a:ext>
                </a:extLst>
              </p:cNvPr>
              <p:cNvSpPr txBox="1"/>
              <p:nvPr/>
            </p:nvSpPr>
            <p:spPr>
              <a:xfrm>
                <a:off x="4994247" y="3779480"/>
                <a:ext cx="61312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6B8DA9-7F77-A49B-87D8-5AD567DFE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247" y="3779480"/>
                <a:ext cx="613125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2E9C85-BFEE-8E9D-E372-8957724A7555}"/>
                  </a:ext>
                </a:extLst>
              </p:cNvPr>
              <p:cNvSpPr txBox="1"/>
              <p:nvPr/>
            </p:nvSpPr>
            <p:spPr>
              <a:xfrm>
                <a:off x="5272358" y="4682022"/>
                <a:ext cx="5853145" cy="1974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Expectation values: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𝑁𝑇𝑟𝑎𝑗</m:t>
                          </m:r>
                        </m:sup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2E9C85-BFEE-8E9D-E372-8957724A7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358" y="4682022"/>
                <a:ext cx="5853145" cy="1974643"/>
              </a:xfrm>
              <a:prstGeom prst="rect">
                <a:avLst/>
              </a:prstGeom>
              <a:blipFill>
                <a:blip r:embed="rId7"/>
                <a:stretch>
                  <a:fillRect l="-938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17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6290-F6D8-E50E-8384-64FEFA3B2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38" y="-265708"/>
            <a:ext cx="10515600" cy="1325563"/>
          </a:xfrm>
        </p:spPr>
        <p:txBody>
          <a:bodyPr/>
          <a:lstStyle/>
          <a:p>
            <a:r>
              <a:rPr lang="en-US" dirty="0"/>
              <a:t>Self-Consistent Propagation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AAA55-427E-F183-D5E4-FDB864E7F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62" y="747195"/>
            <a:ext cx="3956651" cy="55324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291320-C0FF-5341-5295-CAEA23E2B1F9}"/>
              </a:ext>
            </a:extLst>
          </p:cNvPr>
          <p:cNvSpPr/>
          <p:nvPr/>
        </p:nvSpPr>
        <p:spPr>
          <a:xfrm>
            <a:off x="988325" y="1569493"/>
            <a:ext cx="3889612" cy="35472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B8F3A-EE02-F1C5-D656-02D0E555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52FBB8-49FD-9F56-450F-57CED61B8800}"/>
                  </a:ext>
                </a:extLst>
              </p:cNvPr>
              <p:cNvSpPr txBox="1"/>
              <p:nvPr/>
            </p:nvSpPr>
            <p:spPr>
              <a:xfrm>
                <a:off x="6168571" y="2558860"/>
                <a:ext cx="4884057" cy="3239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 F(</a:t>
                </a:r>
                <a:r>
                  <a:rPr lang="en-US" dirty="0" err="1"/>
                  <a:t>t+dt</a:t>
                </a:r>
                <a:r>
                  <a:rPr lang="en-US" dirty="0"/>
                  <a:t>) self consistently using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Error computed as: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52FBB8-49FD-9F56-450F-57CED61B8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571" y="2558860"/>
                <a:ext cx="4884057" cy="3239285"/>
              </a:xfrm>
              <a:prstGeom prst="rect">
                <a:avLst/>
              </a:prstGeom>
              <a:blipFill>
                <a:blip r:embed="rId4"/>
                <a:stretch>
                  <a:fillRect l="-1124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0985A68-79FA-05EA-18EB-026531B53FFF}"/>
              </a:ext>
            </a:extLst>
          </p:cNvPr>
          <p:cNvSpPr txBox="1"/>
          <p:nvPr/>
        </p:nvSpPr>
        <p:spPr>
          <a:xfrm>
            <a:off x="5605872" y="1059855"/>
            <a:ext cx="587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Found to provide better convergence in larger (by number of parameters) systems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1288A-4E76-251F-0C6E-D86C40BA9E54}"/>
              </a:ext>
            </a:extLst>
          </p:cNvPr>
          <p:cNvSpPr txBox="1"/>
          <p:nvPr/>
        </p:nvSpPr>
        <p:spPr>
          <a:xfrm>
            <a:off x="0" y="618656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Stetzler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et. al. “Factorized electron-nuclear dynamics with effective complex potential: On-the-fly implementation for H2+ in a laser field” </a:t>
            </a:r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Molecular Physics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10.1080/00268976.2025.2611404.</a:t>
            </a:r>
          </a:p>
          <a:p>
            <a:endParaRPr lang="en-US" sz="1600" i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12A488-95D7-6A35-DFE0-97C6F7A9B8A3}"/>
                  </a:ext>
                </a:extLst>
              </p:cNvPr>
              <p:cNvSpPr txBox="1"/>
              <p:nvPr/>
            </p:nvSpPr>
            <p:spPr>
              <a:xfrm>
                <a:off x="5466492" y="1895841"/>
                <a:ext cx="6155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12A488-95D7-6A35-DFE0-97C6F7A9B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492" y="1895841"/>
                <a:ext cx="6155140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700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6290-F6D8-E50E-8384-64FEFA3B2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38" y="-265708"/>
            <a:ext cx="10515600" cy="1325563"/>
          </a:xfrm>
        </p:spPr>
        <p:txBody>
          <a:bodyPr/>
          <a:lstStyle/>
          <a:p>
            <a:r>
              <a:rPr lang="en-US" dirty="0"/>
              <a:t>Self-Consistent Propagation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AAA55-427E-F183-D5E4-FDB864E7F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62" y="747195"/>
            <a:ext cx="3956651" cy="55324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291320-C0FF-5341-5295-CAEA23E2B1F9}"/>
              </a:ext>
            </a:extLst>
          </p:cNvPr>
          <p:cNvSpPr/>
          <p:nvPr/>
        </p:nvSpPr>
        <p:spPr>
          <a:xfrm>
            <a:off x="988325" y="1569493"/>
            <a:ext cx="3889612" cy="35472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B8F3A-EE02-F1C5-D656-02D0E555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52FBB8-49FD-9F56-450F-57CED61B8800}"/>
                  </a:ext>
                </a:extLst>
              </p:cNvPr>
              <p:cNvSpPr txBox="1"/>
              <p:nvPr/>
            </p:nvSpPr>
            <p:spPr>
              <a:xfrm>
                <a:off x="6168571" y="2558860"/>
                <a:ext cx="4884057" cy="3239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 F(</a:t>
                </a:r>
                <a:r>
                  <a:rPr lang="en-US" dirty="0" err="1"/>
                  <a:t>t+dt</a:t>
                </a:r>
                <a:r>
                  <a:rPr lang="en-US" dirty="0"/>
                  <a:t>) self consistently using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Error computed as: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52FBB8-49FD-9F56-450F-57CED61B8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571" y="2558860"/>
                <a:ext cx="4884057" cy="3239285"/>
              </a:xfrm>
              <a:prstGeom prst="rect">
                <a:avLst/>
              </a:prstGeom>
              <a:blipFill>
                <a:blip r:embed="rId4"/>
                <a:stretch>
                  <a:fillRect l="-1124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0985A68-79FA-05EA-18EB-026531B53FFF}"/>
              </a:ext>
            </a:extLst>
          </p:cNvPr>
          <p:cNvSpPr txBox="1"/>
          <p:nvPr/>
        </p:nvSpPr>
        <p:spPr>
          <a:xfrm>
            <a:off x="5605872" y="1059855"/>
            <a:ext cx="587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Found to provide better convergence in larger (by number of parameters) systems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1288A-4E76-251F-0C6E-D86C40BA9E54}"/>
              </a:ext>
            </a:extLst>
          </p:cNvPr>
          <p:cNvSpPr txBox="1"/>
          <p:nvPr/>
        </p:nvSpPr>
        <p:spPr>
          <a:xfrm>
            <a:off x="0" y="618656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Stetzler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et. al. “Factorized electron-nuclear dynamics with effective complex potential: On-the-fly implementation for H2+ in a laser field” </a:t>
            </a:r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Molecular Physics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10.1080/00268976.2025.2611404.</a:t>
            </a:r>
          </a:p>
          <a:p>
            <a:endParaRPr lang="en-US" sz="1600" i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12A488-95D7-6A35-DFE0-97C6F7A9B8A3}"/>
                  </a:ext>
                </a:extLst>
              </p:cNvPr>
              <p:cNvSpPr txBox="1"/>
              <p:nvPr/>
            </p:nvSpPr>
            <p:spPr>
              <a:xfrm>
                <a:off x="5466492" y="1895841"/>
                <a:ext cx="6155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12A488-95D7-6A35-DFE0-97C6F7A9B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492" y="1895841"/>
                <a:ext cx="6155140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805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321F06-E85A-2458-64E0-7107CBD55B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Equations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321F06-E85A-2458-64E0-7107CBD55B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3470C-1B50-89FC-5AC8-73B049B6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714C7-C927-C0B2-9661-A84BF64E4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33" y="5018994"/>
            <a:ext cx="6073734" cy="1002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DD9E3F-A697-59B1-98E8-3ECE0A12F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863" y="2153631"/>
            <a:ext cx="5455982" cy="1604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5B4E1-32C5-DBCD-BEC2-6553D6CEC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863" y="3872245"/>
            <a:ext cx="5455982" cy="9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23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13993-38CF-FBAE-242C-B4D51F86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LSF </a:t>
            </a:r>
            <a:r>
              <a:rPr lang="en-US" dirty="0" err="1"/>
              <a:t>Eqs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B24C6-C4B3-9635-F04F-D649B83F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396A85-B642-A2AA-6154-91938E4D2CDC}"/>
                  </a:ext>
                </a:extLst>
              </p:cNvPr>
              <p:cNvSpPr txBox="1"/>
              <p:nvPr/>
            </p:nvSpPr>
            <p:spPr>
              <a:xfrm>
                <a:off x="3888312" y="2203180"/>
                <a:ext cx="4415376" cy="3640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)&gt;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396A85-B642-A2AA-6154-91938E4D2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312" y="2203180"/>
                <a:ext cx="4415376" cy="3640677"/>
              </a:xfrm>
              <a:prstGeom prst="rect">
                <a:avLst/>
              </a:prstGeom>
              <a:blipFill>
                <a:blip r:embed="rId2"/>
                <a:stretch>
                  <a:fillRect l="-1243" t="-2341" r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57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5DDF-B7FC-25BA-9C39-8B4524AA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</a:t>
            </a:r>
            <a:r>
              <a:rPr lang="en-US" dirty="0" err="1"/>
              <a:t>Wavepackets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2171A-586E-CD7D-849C-7652443A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41782-2594-57E1-5492-5FC9394DA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490" y="1428884"/>
            <a:ext cx="7084220" cy="2662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80A044-9A65-A14F-3D26-4BC3DD45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371" y="4208017"/>
            <a:ext cx="4563840" cy="2169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1F3F1-6666-BD60-6049-977CC572C361}"/>
              </a:ext>
            </a:extLst>
          </p:cNvPr>
          <p:cNvSpPr txBox="1"/>
          <p:nvPr/>
        </p:nvSpPr>
        <p:spPr>
          <a:xfrm>
            <a:off x="191690" y="3053855"/>
            <a:ext cx="5072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Motivation of the paper:</a:t>
            </a:r>
            <a:r>
              <a:rPr lang="en-US" dirty="0"/>
              <a:t> Modeling effects of molecular environments on a quantum subsystems using the TDSE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part was coding and analytically evaluating the error functionals for the simplest cases </a:t>
            </a:r>
          </a:p>
        </p:txBody>
      </p:sp>
    </p:spTree>
    <p:extLst>
      <p:ext uri="{BB962C8B-B14F-4D97-AF65-F5344CB8AC3E}">
        <p14:creationId xmlns:p14="http://schemas.microsoft.com/office/powerpoint/2010/main" val="711829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3973-BAA4-7C8D-A0AC-12BAAB1A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FIA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160C-2AE2-7309-5FCE-8B2C62560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Outliers were species with large negative charges far from the boron center or molecules with large substituents (t-butyl)</a:t>
            </a:r>
          </a:p>
          <a:p>
            <a:endParaRPr lang="en-US" dirty="0"/>
          </a:p>
          <a:p>
            <a:r>
              <a:rPr lang="en-US" dirty="0"/>
              <a:t>Modelled steric by included surface area and volume of each molecule in the fit</a:t>
            </a:r>
          </a:p>
          <a:p>
            <a:endParaRPr lang="en-US" dirty="0"/>
          </a:p>
          <a:p>
            <a:r>
              <a:rPr lang="en-US" dirty="0"/>
              <a:t>Also computed solvated FIA with SM6 (challenge was accuracy of </a:t>
            </a:r>
            <a:r>
              <a:rPr lang="en-US" dirty="0" err="1"/>
              <a:t>Flouride</a:t>
            </a:r>
            <a:r>
              <a:rPr lang="en-US" dirty="0"/>
              <a:t> ion)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EDF43-F07E-B3DA-4250-97D6F857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6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05B18-1BDB-480C-DFAA-F73AC2F6F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9" r="2378" b="26863"/>
          <a:stretch/>
        </p:blipFill>
        <p:spPr>
          <a:xfrm>
            <a:off x="7004344" y="918567"/>
            <a:ext cx="4190233" cy="5603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EAF10F-E16A-680E-43AD-15A3313F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57" y="-86912"/>
            <a:ext cx="10515600" cy="1325563"/>
          </a:xfrm>
        </p:spPr>
        <p:txBody>
          <a:bodyPr/>
          <a:lstStyle/>
          <a:p>
            <a:r>
              <a:rPr lang="en-US" dirty="0"/>
              <a:t>Non-adiabatic dynamics beyond Born-Huang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B1FE0-0315-1801-9930-9AD0983C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diagram of a function&#10;&#10;Description automatically generated">
            <a:extLst>
              <a:ext uri="{FF2B5EF4-FFF2-40B4-BE49-F238E27FC236}">
                <a16:creationId xmlns:a16="http://schemas.microsoft.com/office/drawing/2014/main" id="{2C04737D-FEB6-F32E-D89E-F9DDFF2F8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" y="1482695"/>
            <a:ext cx="5608524" cy="4131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568890-8D69-CEE8-74B6-123CAE005DCE}"/>
              </a:ext>
            </a:extLst>
          </p:cNvPr>
          <p:cNvSpPr txBox="1"/>
          <p:nvPr/>
        </p:nvSpPr>
        <p:spPr>
          <a:xfrm>
            <a:off x="457567" y="5894685"/>
            <a:ext cx="127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B61BA6-74F3-6372-5EEF-01368BF093BA}"/>
                  </a:ext>
                </a:extLst>
              </p:cNvPr>
              <p:cNvSpPr txBox="1"/>
              <p:nvPr/>
            </p:nvSpPr>
            <p:spPr>
              <a:xfrm>
                <a:off x="1093097" y="5897429"/>
                <a:ext cx="43147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B61BA6-74F3-6372-5EEF-01368BF09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97" y="5897429"/>
                <a:ext cx="431470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8ACBA7B-0FDA-8391-3B34-3FF2D13B19A5}"/>
              </a:ext>
            </a:extLst>
          </p:cNvPr>
          <p:cNvSpPr txBox="1"/>
          <p:nvPr/>
        </p:nvSpPr>
        <p:spPr>
          <a:xfrm>
            <a:off x="0" y="6522462"/>
            <a:ext cx="11194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 Giusti-Suzor, A, et al., B. Dynamics of H2+ in Intense Laser Fields. Journal of Physics B: Atomic, Molecular and Optical Physics 1995, 28, 309</a:t>
            </a:r>
          </a:p>
        </p:txBody>
      </p:sp>
    </p:spTree>
    <p:extLst>
      <p:ext uri="{BB962C8B-B14F-4D97-AF65-F5344CB8AC3E}">
        <p14:creationId xmlns:p14="http://schemas.microsoft.com/office/powerpoint/2010/main" val="265415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120B-5E31-442D-B0DE-289D3B2F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20" y="187701"/>
            <a:ext cx="10515600" cy="1325563"/>
          </a:xfrm>
        </p:spPr>
        <p:txBody>
          <a:bodyPr/>
          <a:lstStyle/>
          <a:p>
            <a:r>
              <a:rPr lang="en-US" dirty="0"/>
              <a:t>Exact Factorization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02D58-C137-31E2-4C01-B6D2AD7E5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239" y="1462038"/>
                <a:ext cx="12003205" cy="533704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XF introduced by Abedi, Maitra, Gross:</a:t>
                </a:r>
              </a:p>
              <a:p>
                <a:pPr marL="0" indent="0">
                  <a:buNone/>
                </a:pPr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1500" dirty="0">
                  <a:effectLst/>
                </a:endParaRP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b="0" dirty="0"/>
                  <a:t>Partial Normalization Condition: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Numerically exact XF is a challenge: </a:t>
                </a:r>
              </a:p>
              <a:p>
                <a:pPr lvl="1"/>
                <a:r>
                  <a:rPr lang="en-US" dirty="0"/>
                  <a:t>Regions of low nuclear density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Instabilities  when propagating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Unstable after </a:t>
                </a:r>
                <a:r>
                  <a:rPr lang="en-US" b="1" dirty="0" err="1"/>
                  <a:t>wavepacket</a:t>
                </a:r>
                <a:r>
                  <a:rPr lang="en-US" b="1" dirty="0"/>
                  <a:t> splitting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02D58-C137-31E2-4C01-B6D2AD7E5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39" y="1462038"/>
                <a:ext cx="12003205" cy="5337045"/>
              </a:xfrm>
              <a:blipFill>
                <a:blip r:embed="rId2"/>
                <a:stretch>
                  <a:fillRect l="-914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F8295-8DEE-ADE5-6783-3D86208D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470"/>
            <a:ext cx="2743200" cy="365125"/>
          </a:xfrm>
        </p:spPr>
        <p:txBody>
          <a:bodyPr/>
          <a:lstStyle/>
          <a:p>
            <a:fld id="{02A3D509-7E5E-41E7-A8EB-8C8D3F67E970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2A2D8-A966-AC28-7ADE-F799750764A3}"/>
              </a:ext>
            </a:extLst>
          </p:cNvPr>
          <p:cNvSpPr txBox="1"/>
          <p:nvPr/>
        </p:nvSpPr>
        <p:spPr>
          <a:xfrm>
            <a:off x="6515100" y="6300967"/>
            <a:ext cx="48387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effectLst/>
              </a:rPr>
              <a:t>Abedi, A, et. </a:t>
            </a:r>
            <a:r>
              <a:rPr lang="en-US" sz="1400" dirty="0"/>
              <a:t>a</a:t>
            </a:r>
            <a:r>
              <a:rPr lang="en-US" sz="1400" dirty="0">
                <a:effectLst/>
              </a:rPr>
              <a:t>l. </a:t>
            </a:r>
            <a:r>
              <a:rPr lang="en-US" sz="1400" i="1" dirty="0">
                <a:effectLst/>
              </a:rPr>
              <a:t>Phys. Rev. Lett.</a:t>
            </a:r>
            <a:r>
              <a:rPr lang="en-US" sz="1400" dirty="0">
                <a:effectLst/>
              </a:rPr>
              <a:t> </a:t>
            </a:r>
            <a:r>
              <a:rPr lang="en-US" sz="1400" b="1" dirty="0">
                <a:effectLst/>
              </a:rPr>
              <a:t>2010</a:t>
            </a:r>
            <a:r>
              <a:rPr lang="en-US" sz="1400" dirty="0">
                <a:effectLst/>
              </a:rPr>
              <a:t>, </a:t>
            </a:r>
            <a:r>
              <a:rPr lang="en-US" sz="1400" i="1" dirty="0">
                <a:effectLst/>
              </a:rPr>
              <a:t>105</a:t>
            </a:r>
            <a:r>
              <a:rPr lang="en-US" sz="1400" dirty="0">
                <a:effectLst/>
              </a:rPr>
              <a:t> (12), 123002. </a:t>
            </a:r>
            <a:endParaRPr lang="en-US" sz="1400" dirty="0"/>
          </a:p>
          <a:p>
            <a:r>
              <a:rPr lang="en-US" sz="1400" dirty="0" err="1">
                <a:effectLst/>
              </a:rPr>
              <a:t>Gossel</a:t>
            </a:r>
            <a:r>
              <a:rPr lang="en-US" sz="1400" dirty="0">
                <a:effectLst/>
              </a:rPr>
              <a:t>, G. H., et. al. </a:t>
            </a:r>
            <a:r>
              <a:rPr lang="en-US" sz="1400" i="1" dirty="0">
                <a:effectLst/>
              </a:rPr>
              <a:t>J. Chem. Phys.</a:t>
            </a:r>
            <a:r>
              <a:rPr lang="en-US" sz="1400" dirty="0">
                <a:effectLst/>
              </a:rPr>
              <a:t> </a:t>
            </a:r>
            <a:r>
              <a:rPr lang="en-US" sz="1400" b="1" dirty="0">
                <a:effectLst/>
              </a:rPr>
              <a:t>2019</a:t>
            </a:r>
            <a:r>
              <a:rPr lang="en-US" sz="1400" dirty="0">
                <a:effectLst/>
              </a:rPr>
              <a:t>, </a:t>
            </a:r>
            <a:r>
              <a:rPr lang="en-US" sz="1400" i="1" dirty="0">
                <a:effectLst/>
              </a:rPr>
              <a:t>150</a:t>
            </a:r>
            <a:r>
              <a:rPr lang="en-US" sz="1400" dirty="0">
                <a:effectLst/>
              </a:rPr>
              <a:t> (15), 154112. </a:t>
            </a:r>
          </a:p>
          <a:p>
            <a:pPr marL="0" indent="0">
              <a:buNone/>
            </a:pP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D0F990-825F-F9C1-1EAA-E440B13FDF1F}"/>
                  </a:ext>
                </a:extLst>
              </p:cNvPr>
              <p:cNvSpPr txBox="1"/>
              <p:nvPr/>
            </p:nvSpPr>
            <p:spPr>
              <a:xfrm rot="16200000">
                <a:off x="6182287" y="2402079"/>
                <a:ext cx="190118" cy="961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D0F990-825F-F9C1-1EAA-E440B13FD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182287" y="2402079"/>
                <a:ext cx="190118" cy="961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5254B2-9094-0976-FA97-9DD26CBCF60F}"/>
                  </a:ext>
                </a:extLst>
              </p:cNvPr>
              <p:cNvSpPr txBox="1"/>
              <p:nvPr/>
            </p:nvSpPr>
            <p:spPr>
              <a:xfrm rot="16200000">
                <a:off x="7374098" y="2362485"/>
                <a:ext cx="177921" cy="10985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5254B2-9094-0976-FA97-9DD26CBCF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74098" y="2362485"/>
                <a:ext cx="177921" cy="1098506"/>
              </a:xfrm>
              <a:prstGeom prst="rect">
                <a:avLst/>
              </a:prstGeom>
              <a:blipFill>
                <a:blip r:embed="rId4"/>
                <a:stretch>
                  <a:fillRect t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55A417F-20B7-9007-633E-5CB7FEFFF5B5}"/>
              </a:ext>
            </a:extLst>
          </p:cNvPr>
          <p:cNvSpPr txBox="1"/>
          <p:nvPr/>
        </p:nvSpPr>
        <p:spPr>
          <a:xfrm>
            <a:off x="5796765" y="2930333"/>
            <a:ext cx="119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Nuclear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83D463-2DA4-0EDC-D897-97C386B56663}"/>
              </a:ext>
            </a:extLst>
          </p:cNvPr>
          <p:cNvSpPr txBox="1"/>
          <p:nvPr/>
        </p:nvSpPr>
        <p:spPr>
          <a:xfrm>
            <a:off x="7003230" y="2925617"/>
            <a:ext cx="119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8E088-120E-7577-6486-9DE88A3191F7}"/>
              </a:ext>
            </a:extLst>
          </p:cNvPr>
          <p:cNvSpPr txBox="1"/>
          <p:nvPr/>
        </p:nvSpPr>
        <p:spPr>
          <a:xfrm>
            <a:off x="6135182" y="3222555"/>
            <a:ext cx="28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E1A34-EAAF-2D2E-2CA2-9B21EED905B8}"/>
              </a:ext>
            </a:extLst>
          </p:cNvPr>
          <p:cNvSpPr txBox="1"/>
          <p:nvPr/>
        </p:nvSpPr>
        <p:spPr>
          <a:xfrm>
            <a:off x="7458155" y="3226771"/>
            <a:ext cx="28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4969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0FCC-ED8F-1E16-3FA1-DC941C3F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Factorized Electron-Nuclear Dynamics (</a:t>
            </a:r>
            <a:r>
              <a:rPr lang="en-US" dirty="0" err="1"/>
              <a:t>FENDy</a:t>
            </a:r>
            <a:r>
              <a:rPr lang="en-US" dirty="0"/>
              <a:t>): The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30DE9-6C4B-A33F-A875-A7FEF82FE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Combine </a:t>
            </a:r>
            <a:r>
              <a:rPr lang="en-US" dirty="0">
                <a:solidFill>
                  <a:srgbClr val="00B050"/>
                </a:solidFill>
              </a:rPr>
              <a:t>quantum trajectory </a:t>
            </a:r>
            <a:r>
              <a:rPr lang="en-US" dirty="0"/>
              <a:t>description of nuclei with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wave packet description of electrons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for scalability to large systems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1BBD4E-E9CC-5416-48B8-0495E0AE50B8}"/>
                  </a:ext>
                </a:extLst>
              </p:cNvPr>
              <p:cNvSpPr txBox="1"/>
              <p:nvPr/>
            </p:nvSpPr>
            <p:spPr>
              <a:xfrm>
                <a:off x="671471" y="3244755"/>
                <a:ext cx="4094480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1BBD4E-E9CC-5416-48B8-0495E0AE5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71" y="3244755"/>
                <a:ext cx="4094480" cy="476990"/>
              </a:xfrm>
              <a:prstGeom prst="rect">
                <a:avLst/>
              </a:prstGeom>
              <a:blipFill>
                <a:blip r:embed="rId2"/>
                <a:stretch>
                  <a:fillRect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53FB20-E6C8-E736-5048-0FA03D208FBE}"/>
                  </a:ext>
                </a:extLst>
              </p:cNvPr>
              <p:cNvSpPr txBox="1"/>
              <p:nvPr/>
            </p:nvSpPr>
            <p:spPr>
              <a:xfrm>
                <a:off x="530444" y="3990833"/>
                <a:ext cx="4094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53FB20-E6C8-E736-5048-0FA03D208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44" y="3990833"/>
                <a:ext cx="4094480" cy="461665"/>
              </a:xfrm>
              <a:prstGeom prst="rect">
                <a:avLst/>
              </a:prstGeom>
              <a:blipFill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9B1D45-D4A5-2C5F-EC15-20ADF1A9EA7B}"/>
                  </a:ext>
                </a:extLst>
              </p:cNvPr>
              <p:cNvSpPr txBox="1"/>
              <p:nvPr/>
            </p:nvSpPr>
            <p:spPr>
              <a:xfrm>
                <a:off x="598683" y="4736911"/>
                <a:ext cx="4094480" cy="1895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9B1D45-D4A5-2C5F-EC15-20ADF1A9E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83" y="4736911"/>
                <a:ext cx="4094480" cy="18951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844BFE1-2B10-8B81-C0AB-7B32F08F695C}"/>
              </a:ext>
            </a:extLst>
          </p:cNvPr>
          <p:cNvSpPr txBox="1"/>
          <p:nvPr/>
        </p:nvSpPr>
        <p:spPr>
          <a:xfrm>
            <a:off x="1306167" y="2789673"/>
            <a:ext cx="331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“optimal grid”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21664-A1BF-853E-FA64-2A8D0F75BE7E}"/>
              </a:ext>
            </a:extLst>
          </p:cNvPr>
          <p:cNvSpPr txBox="1"/>
          <p:nvPr/>
        </p:nvSpPr>
        <p:spPr>
          <a:xfrm>
            <a:off x="7033678" y="2789673"/>
            <a:ext cx="331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Electronic “</a:t>
            </a:r>
            <a:r>
              <a:rPr lang="en-US" sz="2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wavepackets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AD1578-872C-C098-A114-2B4C6E551F75}"/>
              </a:ext>
            </a:extLst>
          </p:cNvPr>
          <p:cNvSpPr txBox="1"/>
          <p:nvPr/>
        </p:nvSpPr>
        <p:spPr>
          <a:xfrm>
            <a:off x="6096000" y="3288114"/>
            <a:ext cx="127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XF: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5716C9-010A-5972-7901-D96140B3DD98}"/>
              </a:ext>
            </a:extLst>
          </p:cNvPr>
          <p:cNvSpPr txBox="1"/>
          <p:nvPr/>
        </p:nvSpPr>
        <p:spPr>
          <a:xfrm>
            <a:off x="6096000" y="4352355"/>
            <a:ext cx="127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BH: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B5D711-9E36-66F1-CAA4-415D9FD7EEAB}"/>
              </a:ext>
            </a:extLst>
          </p:cNvPr>
          <p:cNvSpPr txBox="1"/>
          <p:nvPr/>
        </p:nvSpPr>
        <p:spPr>
          <a:xfrm>
            <a:off x="6396684" y="5266119"/>
            <a:ext cx="416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Electronic functions “riding” nuclear trajectories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6178C6-56B8-C733-EFCB-7870DB85AA93}"/>
                  </a:ext>
                </a:extLst>
              </p:cNvPr>
              <p:cNvSpPr txBox="1"/>
              <p:nvPr/>
            </p:nvSpPr>
            <p:spPr>
              <a:xfrm>
                <a:off x="6731530" y="3290858"/>
                <a:ext cx="43147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6178C6-56B8-C733-EFCB-7870DB85A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530" y="3290858"/>
                <a:ext cx="431470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2B989B-CC06-1B90-249E-544DD1F5912F}"/>
                  </a:ext>
                </a:extLst>
              </p:cNvPr>
              <p:cNvSpPr txBox="1"/>
              <p:nvPr/>
            </p:nvSpPr>
            <p:spPr>
              <a:xfrm>
                <a:off x="6733466" y="4012169"/>
                <a:ext cx="4894994" cy="1174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2B989B-CC06-1B90-249E-544DD1F59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466" y="4012169"/>
                <a:ext cx="4894994" cy="11748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1BE4B24-0618-62C2-D3C8-3DA4E84EED72}"/>
              </a:ext>
            </a:extLst>
          </p:cNvPr>
          <p:cNvSpPr txBox="1"/>
          <p:nvPr/>
        </p:nvSpPr>
        <p:spPr>
          <a:xfrm>
            <a:off x="4693163" y="6136700"/>
            <a:ext cx="7569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Garashchuk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J. Stetzler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and V.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Rassolov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J. Chem. Theory</a:t>
            </a:r>
            <a:r>
              <a:rPr lang="en-US" sz="1600" i="1" dirty="0">
                <a:solidFill>
                  <a:srgbClr val="000000"/>
                </a:solidFill>
                <a:latin typeface="Roboto" panose="02000000000000000000" pitchFamily="2" charset="0"/>
              </a:rPr>
              <a:t> Comp.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2023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19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(5), 1393-1408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EACD5-347B-94B3-9654-D380350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1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10A1-1EB2-EA34-9428-B49DBD509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838"/>
            <a:ext cx="10515600" cy="1325563"/>
          </a:xfrm>
        </p:spPr>
        <p:txBody>
          <a:bodyPr/>
          <a:lstStyle/>
          <a:p>
            <a:r>
              <a:rPr lang="en-US" dirty="0"/>
              <a:t>Factorized Electron-Nuclear Dynamics (</a:t>
            </a:r>
            <a:r>
              <a:rPr lang="en-US" dirty="0" err="1"/>
              <a:t>FENDy</a:t>
            </a:r>
            <a:r>
              <a:rPr lang="en-US" dirty="0"/>
              <a:t>) with a Complex Potential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C57D1-12BA-4E4B-A914-64C28BCF5446}"/>
              </a:ext>
            </a:extLst>
          </p:cNvPr>
          <p:cNvSpPr txBox="1"/>
          <p:nvPr/>
        </p:nvSpPr>
        <p:spPr>
          <a:xfrm>
            <a:off x="69829" y="1526916"/>
            <a:ext cx="470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XF ansatz: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C60B33-337D-BEB8-E720-F316F7599DAA}"/>
              </a:ext>
            </a:extLst>
          </p:cNvPr>
          <p:cNvSpPr txBox="1"/>
          <p:nvPr/>
        </p:nvSpPr>
        <p:spPr>
          <a:xfrm>
            <a:off x="45268" y="2473865"/>
            <a:ext cx="4639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FENDy</a:t>
            </a:r>
            <a:r>
              <a:rPr lang="en-US" sz="2400" dirty="0"/>
              <a:t> with </a:t>
            </a:r>
            <a:r>
              <a:rPr lang="en-US" sz="2400" dirty="0">
                <a:solidFill>
                  <a:srgbClr val="FF0000"/>
                </a:solidFill>
              </a:rPr>
              <a:t>complex potential</a:t>
            </a:r>
            <a:r>
              <a:rPr lang="en-US" sz="2400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D1A4A2-0F98-C1EA-0478-60825610FBA6}"/>
              </a:ext>
            </a:extLst>
          </p:cNvPr>
          <p:cNvSpPr txBox="1"/>
          <p:nvPr/>
        </p:nvSpPr>
        <p:spPr>
          <a:xfrm>
            <a:off x="7183733" y="1633891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38F758-7EC0-84FC-4725-8273E476988F}"/>
              </a:ext>
            </a:extLst>
          </p:cNvPr>
          <p:cNvSpPr txBox="1"/>
          <p:nvPr/>
        </p:nvSpPr>
        <p:spPr>
          <a:xfrm>
            <a:off x="108988" y="5954137"/>
            <a:ext cx="12008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Garashchuk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J. Stetzler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and V.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Rassolov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Factorized Electron–Nuclear Dynamics with an Effective Complex Potential ,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Journal of Chemical Theory and Computation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2023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19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(5), 1393-1408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E12C92-2FF7-4FCD-E47D-9B2DD09A939E}"/>
                  </a:ext>
                </a:extLst>
              </p:cNvPr>
              <p:cNvSpPr txBox="1"/>
              <p:nvPr/>
            </p:nvSpPr>
            <p:spPr>
              <a:xfrm>
                <a:off x="1325451" y="1986386"/>
                <a:ext cx="43966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E12C92-2FF7-4FCD-E47D-9B2DD09A9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51" y="1986386"/>
                <a:ext cx="439665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851D14-A298-0B27-9826-9B551F064D93}"/>
                  </a:ext>
                </a:extLst>
              </p:cNvPr>
              <p:cNvSpPr txBox="1"/>
              <p:nvPr/>
            </p:nvSpPr>
            <p:spPr>
              <a:xfrm>
                <a:off x="655092" y="2883566"/>
                <a:ext cx="5515015" cy="509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851D14-A298-0B27-9826-9B551F064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2" y="2883566"/>
                <a:ext cx="5515015" cy="5092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18BA63-C076-2031-D8CB-C3E8FC3A5882}"/>
                  </a:ext>
                </a:extLst>
              </p:cNvPr>
              <p:cNvSpPr txBox="1"/>
              <p:nvPr/>
            </p:nvSpPr>
            <p:spPr>
              <a:xfrm>
                <a:off x="486866" y="3547920"/>
                <a:ext cx="5515015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18BA63-C076-2031-D8CB-C3E8FC3A5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66" y="3547920"/>
                <a:ext cx="5515015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DBBE42-31C9-3901-E89E-FF5700BE616E}"/>
                  </a:ext>
                </a:extLst>
              </p:cNvPr>
              <p:cNvSpPr txBox="1"/>
              <p:nvPr/>
            </p:nvSpPr>
            <p:spPr>
              <a:xfrm>
                <a:off x="6792222" y="1815201"/>
                <a:ext cx="5515015" cy="611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DBBE42-31C9-3901-E89E-FF5700BE6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222" y="1815201"/>
                <a:ext cx="5515015" cy="611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85640-1596-57BC-51A7-47F996B6EFB9}"/>
                  </a:ext>
                </a:extLst>
              </p:cNvPr>
              <p:cNvSpPr txBox="1"/>
              <p:nvPr/>
            </p:nvSpPr>
            <p:spPr>
              <a:xfrm>
                <a:off x="6676985" y="2473865"/>
                <a:ext cx="5515015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85640-1596-57BC-51A7-47F996B6E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985" y="2473865"/>
                <a:ext cx="5515015" cy="6692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4959E5-0D64-9502-0F9B-701754BED2E8}"/>
                  </a:ext>
                </a:extLst>
              </p:cNvPr>
              <p:cNvSpPr txBox="1"/>
              <p:nvPr/>
            </p:nvSpPr>
            <p:spPr>
              <a:xfrm>
                <a:off x="6792221" y="3209196"/>
                <a:ext cx="5515015" cy="611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4959E5-0D64-9502-0F9B-701754BED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221" y="3209196"/>
                <a:ext cx="5515015" cy="611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49718B-7B11-7B25-F5FC-70B34246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C97DA4-F0CB-6A36-75A9-946EB2B68176}"/>
                  </a:ext>
                </a:extLst>
              </p:cNvPr>
              <p:cNvSpPr txBox="1"/>
              <p:nvPr/>
            </p:nvSpPr>
            <p:spPr>
              <a:xfrm>
                <a:off x="3984854" y="4817120"/>
                <a:ext cx="422229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C97DA4-F0CB-6A36-75A9-946EB2B68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854" y="4817120"/>
                <a:ext cx="422229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7F5A3FE-1B76-A74B-7F25-1F006B072585}"/>
              </a:ext>
            </a:extLst>
          </p:cNvPr>
          <p:cNvSpPr/>
          <p:nvPr/>
        </p:nvSpPr>
        <p:spPr>
          <a:xfrm>
            <a:off x="6895780" y="1429429"/>
            <a:ext cx="4641128" cy="32369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CDA9F5-721B-8E37-1236-0339D87691EE}"/>
                  </a:ext>
                </a:extLst>
              </p:cNvPr>
              <p:cNvSpPr txBox="1"/>
              <p:nvPr/>
            </p:nvSpPr>
            <p:spPr>
              <a:xfrm>
                <a:off x="6602916" y="3950175"/>
                <a:ext cx="5515015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=&lt;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)|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CDA9F5-721B-8E37-1236-0339D8769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16" y="3950175"/>
                <a:ext cx="5515015" cy="490840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33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10A1-1EB2-EA34-9428-B49DBD509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838"/>
            <a:ext cx="10515600" cy="1325563"/>
          </a:xfrm>
        </p:spPr>
        <p:txBody>
          <a:bodyPr/>
          <a:lstStyle/>
          <a:p>
            <a:r>
              <a:rPr lang="en-US" dirty="0"/>
              <a:t>Factorized Electron-Nuclear Dynamics (</a:t>
            </a:r>
            <a:r>
              <a:rPr lang="en-US" dirty="0" err="1"/>
              <a:t>FENDy</a:t>
            </a:r>
            <a:r>
              <a:rPr lang="en-US" dirty="0"/>
              <a:t>) with a Complex Potential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0ECC77E-3D9D-B65E-F08D-F9D2A115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465" y="1876582"/>
            <a:ext cx="7299558" cy="3930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C06775-3C20-7C86-809C-E5DF120E98A3}"/>
                  </a:ext>
                </a:extLst>
              </p:cNvPr>
              <p:cNvSpPr txBox="1"/>
              <p:nvPr/>
            </p:nvSpPr>
            <p:spPr>
              <a:xfrm>
                <a:off x="133977" y="1623303"/>
                <a:ext cx="539768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...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drives the dynamics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captures average force from the electrons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controls factorization of amplitude and phase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C06775-3C20-7C86-809C-E5DF120E9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7" y="1623303"/>
                <a:ext cx="5397689" cy="3416320"/>
              </a:xfrm>
              <a:prstGeom prst="rect">
                <a:avLst/>
              </a:prstGeom>
              <a:blipFill>
                <a:blip r:embed="rId3"/>
                <a:stretch>
                  <a:fillRect l="-339" t="-1426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D6B07A5-D098-5DF0-4BB3-62811DADC741}"/>
              </a:ext>
            </a:extLst>
          </p:cNvPr>
          <p:cNvSpPr txBox="1"/>
          <p:nvPr/>
        </p:nvSpPr>
        <p:spPr>
          <a:xfrm>
            <a:off x="0" y="6060392"/>
            <a:ext cx="123024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Garashchuk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J. Stetzler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and V.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Rassolov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Factorized Electron–Nuclear Dynamics with an Effective Complex Potential ,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Journal of Chemical Theory and Computation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2023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19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(5), 1393-1408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2738E-122B-7607-FCFF-91EAD0A2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D65F1A-7EDE-8519-7565-0E2A105816F0}"/>
                  </a:ext>
                </a:extLst>
              </p:cNvPr>
              <p:cNvSpPr txBox="1"/>
              <p:nvPr/>
            </p:nvSpPr>
            <p:spPr>
              <a:xfrm>
                <a:off x="400468" y="5376226"/>
                <a:ext cx="42090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0" dirty="0"/>
                  <a:t>PNC: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D65F1A-7EDE-8519-7565-0E2A10581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68" y="5376226"/>
                <a:ext cx="4209037" cy="430887"/>
              </a:xfrm>
              <a:prstGeom prst="rect">
                <a:avLst/>
              </a:prstGeom>
              <a:blipFill>
                <a:blip r:embed="rId4"/>
                <a:stretch>
                  <a:fillRect l="-5217" t="-25352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35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7578-05AE-461B-ED34-C7B618C3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baseline="30000" dirty="0"/>
              <a:t>+</a:t>
            </a:r>
            <a:r>
              <a:rPr lang="en-US" dirty="0"/>
              <a:t> with </a:t>
            </a:r>
            <a:r>
              <a:rPr lang="en-US" dirty="0" err="1"/>
              <a:t>FENDy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E177E-0E61-24C4-7A24-7F451798A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29" y="1751484"/>
            <a:ext cx="6197221" cy="4210168"/>
          </a:xfrm>
        </p:spPr>
        <p:txBody>
          <a:bodyPr>
            <a:normAutofit fontScale="92500"/>
          </a:bodyPr>
          <a:lstStyle/>
          <a:p>
            <a:r>
              <a:rPr lang="en-US" dirty="0"/>
              <a:t>Let’s put a real electron and simulate </a:t>
            </a:r>
            <a:r>
              <a:rPr lang="en-US" dirty="0">
                <a:solidFill>
                  <a:srgbClr val="00B050"/>
                </a:solidFill>
              </a:rPr>
              <a:t>photodissociation </a:t>
            </a:r>
            <a:r>
              <a:rPr lang="en-US" dirty="0"/>
              <a:t>: H</a:t>
            </a:r>
            <a:r>
              <a:rPr lang="en-US" baseline="-25000" dirty="0"/>
              <a:t>2</a:t>
            </a:r>
            <a:r>
              <a:rPr lang="en-US" baseline="30000" dirty="0"/>
              <a:t>+</a:t>
            </a:r>
            <a:r>
              <a:rPr lang="en-US" dirty="0"/>
              <a:t>  w/ 6-31G basis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b="1" dirty="0"/>
              <a:t>Problem: </a:t>
            </a:r>
            <a:r>
              <a:rPr lang="en-US" dirty="0"/>
              <a:t>Numerical implementation of </a:t>
            </a:r>
            <a:r>
              <a:rPr lang="en-US" dirty="0" err="1"/>
              <a:t>FENDy</a:t>
            </a:r>
            <a:endParaRPr lang="en-US" dirty="0"/>
          </a:p>
          <a:p>
            <a:endParaRPr lang="en-US" dirty="0"/>
          </a:p>
          <a:p>
            <a:r>
              <a:rPr lang="en-US" dirty="0"/>
              <a:t>Several unique conceptual challenges</a:t>
            </a:r>
          </a:p>
          <a:p>
            <a:pPr lvl="1"/>
            <a:r>
              <a:rPr lang="en-US" dirty="0"/>
              <a:t>Derivatives on unstructured grids</a:t>
            </a:r>
          </a:p>
          <a:p>
            <a:pPr lvl="1"/>
            <a:r>
              <a:rPr lang="en-US" dirty="0"/>
              <a:t>PNC </a:t>
            </a:r>
          </a:p>
          <a:p>
            <a:pPr lvl="1"/>
            <a:r>
              <a:rPr lang="en-US" dirty="0"/>
              <a:t>Propagation scheme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B10B1-BA60-D2FB-739E-4FD7C1D673F3}"/>
              </a:ext>
            </a:extLst>
          </p:cNvPr>
          <p:cNvSpPr txBox="1"/>
          <p:nvPr/>
        </p:nvSpPr>
        <p:spPr>
          <a:xfrm>
            <a:off x="0" y="620048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Stetzler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et. al. “Factorized electron-nuclear dynamics with effective complex potential: On-the-fly implementation for H2+ in a laser field” </a:t>
            </a:r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Molecular Physics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10.1080/00268976.2025.2611404.</a:t>
            </a:r>
          </a:p>
          <a:p>
            <a:endParaRPr lang="en-US" sz="1600" i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DEDE6-0A69-8009-BB54-6DBDF22D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8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BC83C4-77E4-100A-62F8-BE1553701BD2}"/>
              </a:ext>
            </a:extLst>
          </p:cNvPr>
          <p:cNvGrpSpPr/>
          <p:nvPr/>
        </p:nvGrpSpPr>
        <p:grpSpPr>
          <a:xfrm>
            <a:off x="6688887" y="1365619"/>
            <a:ext cx="5349900" cy="4535237"/>
            <a:chOff x="22" y="0"/>
            <a:chExt cx="2024063" cy="161925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29E3B21-EDF3-D177-B865-7C855106074F}"/>
                </a:ext>
              </a:extLst>
            </p:cNvPr>
            <p:cNvCxnSpPr>
              <a:cxnSpLocks/>
            </p:cNvCxnSpPr>
            <p:nvPr/>
          </p:nvCxnSpPr>
          <p:spPr>
            <a:xfrm>
              <a:off x="655156" y="960287"/>
              <a:ext cx="182880" cy="294636"/>
            </a:xfrm>
            <a:prstGeom prst="straightConnector1">
              <a:avLst/>
            </a:prstGeom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BE9B5A-6260-2E87-7D61-F49B04C7CA3D}"/>
                </a:ext>
              </a:extLst>
            </p:cNvPr>
            <p:cNvSpPr txBox="1"/>
            <p:nvPr/>
          </p:nvSpPr>
          <p:spPr>
            <a:xfrm>
              <a:off x="403331" y="773478"/>
              <a:ext cx="582901" cy="18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0000FF"/>
                  </a:solidFill>
                </a:rPr>
                <a:t>quantum trajectories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A357FDB-00C2-6968-4A4C-72F20873B656}"/>
                    </a:ext>
                  </a:extLst>
                </p:cNvPr>
                <p:cNvSpPr txBox="1"/>
                <p:nvPr/>
              </p:nvSpPr>
              <p:spPr>
                <a:xfrm>
                  <a:off x="1229278" y="572068"/>
                  <a:ext cx="265814" cy="1758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8FBB8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8FBB8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8FBB8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>
                    <a:solidFill>
                      <a:srgbClr val="8FBB8F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A357FDB-00C2-6968-4A4C-72F20873B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9278" y="572068"/>
                  <a:ext cx="265814" cy="1758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EC85D76-CB00-32BA-C1D8-D7F45BA49089}"/>
                    </a:ext>
                  </a:extLst>
                </p:cNvPr>
                <p:cNvSpPr txBox="1"/>
                <p:nvPr/>
              </p:nvSpPr>
              <p:spPr>
                <a:xfrm>
                  <a:off x="929637" y="1121824"/>
                  <a:ext cx="265814" cy="1758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8FBB8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8FBB8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8FBB8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b="0" dirty="0">
                    <a:solidFill>
                      <a:srgbClr val="8FBB8F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EC85D76-CB00-32BA-C1D8-D7F45BA49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637" y="1121824"/>
                  <a:ext cx="265814" cy="1758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669DF7D-C216-71E5-8AA9-E9E86EAF9CB3}"/>
                    </a:ext>
                  </a:extLst>
                </p:cNvPr>
                <p:cNvSpPr txBox="1"/>
                <p:nvPr/>
              </p:nvSpPr>
              <p:spPr>
                <a:xfrm>
                  <a:off x="1208372" y="1048158"/>
                  <a:ext cx="366190" cy="181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𝐹𝐸𝑁𝐷𝑦</m:t>
                            </m:r>
                          </m:sub>
                        </m:sSub>
                      </m:oMath>
                    </m:oMathPara>
                  </a14:m>
                  <a:endParaRPr lang="en-US" sz="1400" b="0" dirty="0">
                    <a:solidFill>
                      <a:schemeClr val="tx1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669DF7D-C216-71E5-8AA9-E9E86EAF9C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372" y="1048158"/>
                  <a:ext cx="366190" cy="181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594B4E8C-9064-57F0-F4FC-F4A32D57C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" y="0"/>
              <a:ext cx="2024063" cy="1619250"/>
            </a:xfrm>
            <a:prstGeom prst="rect">
              <a:avLst/>
            </a:prstGeom>
          </p:spPr>
        </p:pic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D76D8B-E0A0-B783-8F8A-A59C329FF932}"/>
              </a:ext>
            </a:extLst>
          </p:cNvPr>
          <p:cNvCxnSpPr>
            <a:cxnSpLocks/>
          </p:cNvCxnSpPr>
          <p:nvPr/>
        </p:nvCxnSpPr>
        <p:spPr>
          <a:xfrm>
            <a:off x="8420504" y="4055215"/>
            <a:ext cx="691342" cy="616883"/>
          </a:xfrm>
          <a:prstGeom prst="straightConnector1">
            <a:avLst/>
          </a:prstGeom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6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6290-F6D8-E50E-8384-64FEFA3B2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4205"/>
            <a:ext cx="10515600" cy="1325563"/>
          </a:xfrm>
        </p:spPr>
        <p:txBody>
          <a:bodyPr/>
          <a:lstStyle/>
          <a:p>
            <a:r>
              <a:rPr lang="en-US" dirty="0" err="1"/>
              <a:t>FENDy</a:t>
            </a:r>
            <a:r>
              <a:rPr lang="en-US" dirty="0"/>
              <a:t>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E3697-8A77-DC5D-8A12-CDCD5742B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62" y="1049245"/>
            <a:ext cx="4342701" cy="4585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3AAA55-427E-F183-D5E4-FDB864E7F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522" y="336127"/>
            <a:ext cx="3956651" cy="55324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FC9590-88BA-04A5-FAE3-C5FB4D5FFDA5}"/>
              </a:ext>
            </a:extLst>
          </p:cNvPr>
          <p:cNvSpPr/>
          <p:nvPr/>
        </p:nvSpPr>
        <p:spPr>
          <a:xfrm>
            <a:off x="674206" y="3759958"/>
            <a:ext cx="3889612" cy="518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91320-C0FF-5341-5295-CAEA23E2B1F9}"/>
              </a:ext>
            </a:extLst>
          </p:cNvPr>
          <p:cNvSpPr/>
          <p:nvPr/>
        </p:nvSpPr>
        <p:spPr>
          <a:xfrm>
            <a:off x="7464188" y="4727131"/>
            <a:ext cx="3889612" cy="8853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B8F3A-EE02-F1C5-D656-02D0E555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D509-7E5E-41E7-A8EB-8C8D3F67E970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DB203-B5AA-822B-E442-184C455AA7C5}"/>
              </a:ext>
            </a:extLst>
          </p:cNvPr>
          <p:cNvSpPr txBox="1"/>
          <p:nvPr/>
        </p:nvSpPr>
        <p:spPr>
          <a:xfrm>
            <a:off x="0" y="620048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Stetzler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et. al. “Factorized electron-nuclear dynamics with effective complex potential: On-the-fly implementation for H2+ in a laser field” </a:t>
            </a:r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Molecular Physics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doi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10.1080/00268976.2025.2611404.</a:t>
            </a:r>
          </a:p>
          <a:p>
            <a:endParaRPr lang="en-US" sz="1600" i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0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1887</Words>
  <Application>Microsoft Office PowerPoint</Application>
  <PresentationFormat>Widescreen</PresentationFormat>
  <Paragraphs>281</Paragraphs>
  <Slides>28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Aptos</vt:lpstr>
      <vt:lpstr>Aptos Display</vt:lpstr>
      <vt:lpstr>Arial</vt:lpstr>
      <vt:lpstr>Cambria</vt:lpstr>
      <vt:lpstr>Cambria Math</vt:lpstr>
      <vt:lpstr>Roboto</vt:lpstr>
      <vt:lpstr>Symbol</vt:lpstr>
      <vt:lpstr>Times New Roman</vt:lpstr>
      <vt:lpstr>Office Theme</vt:lpstr>
      <vt:lpstr>Acrobat Document</vt:lpstr>
      <vt:lpstr>Factorized Electron Nuclear Dynamics:  Theory Development and  Implementation</vt:lpstr>
      <vt:lpstr>Non-adiabatic dynamics beyond Born-Huang</vt:lpstr>
      <vt:lpstr>Non-adiabatic dynamics beyond Born-Huang</vt:lpstr>
      <vt:lpstr>Exact Factorization</vt:lpstr>
      <vt:lpstr>Factorized Electron-Nuclear Dynamics (FENDy): The Vision</vt:lpstr>
      <vt:lpstr>Factorized Electron-Nuclear Dynamics (FENDy) with a Complex Potential</vt:lpstr>
      <vt:lpstr>Factorized Electron-Nuclear Dynamics (FENDy) with a Complex Potential</vt:lpstr>
      <vt:lpstr>H2+ with FENDy</vt:lpstr>
      <vt:lpstr>FENDy Algorithm</vt:lpstr>
      <vt:lpstr>Suppressing noise via Low Pass Filter</vt:lpstr>
      <vt:lpstr>Self-Consistent Prop</vt:lpstr>
      <vt:lpstr>FENDy Applied to H2+</vt:lpstr>
      <vt:lpstr>FENDy Success! For short times…</vt:lpstr>
      <vt:lpstr>Dynamics of Bifurcating Factorized Wavefunctions</vt:lpstr>
      <vt:lpstr>The problem of derivatives</vt:lpstr>
      <vt:lpstr>Localized Basis Diverging Wavepackets</vt:lpstr>
      <vt:lpstr>Summary</vt:lpstr>
      <vt:lpstr>Thank you! </vt:lpstr>
      <vt:lpstr>The Imaginary Potential</vt:lpstr>
      <vt:lpstr>The Real Potential</vt:lpstr>
      <vt:lpstr>FENDy in a model system</vt:lpstr>
      <vt:lpstr>More on Bohmian Dynamics</vt:lpstr>
      <vt:lpstr>Self-Consistent Propagation</vt:lpstr>
      <vt:lpstr>Self-Consistent Propagation</vt:lpstr>
      <vt:lpstr>Equations for V_r</vt:lpstr>
      <vt:lpstr>LSF Eqs</vt:lpstr>
      <vt:lpstr>Variational Wavepackets</vt:lpstr>
      <vt:lpstr>FIA Outliers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Overview</dc:title>
  <dc:creator>Stetzler, Julian</dc:creator>
  <cp:lastModifiedBy>Stetzler, Julian</cp:lastModifiedBy>
  <cp:revision>64</cp:revision>
  <dcterms:created xsi:type="dcterms:W3CDTF">2025-12-06T16:17:45Z</dcterms:created>
  <dcterms:modified xsi:type="dcterms:W3CDTF">2026-02-10T22:14:02Z</dcterms:modified>
</cp:coreProperties>
</file>