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Lst>
  <p:notesMasterIdLst>
    <p:notesMasterId r:id="rId36"/>
  </p:notesMasterIdLst>
  <p:sldIdLst>
    <p:sldId id="722" r:id="rId5"/>
    <p:sldId id="730" r:id="rId6"/>
    <p:sldId id="735" r:id="rId7"/>
    <p:sldId id="731" r:id="rId8"/>
    <p:sldId id="724" r:id="rId9"/>
    <p:sldId id="736" r:id="rId10"/>
    <p:sldId id="732" r:id="rId11"/>
    <p:sldId id="733" r:id="rId12"/>
    <p:sldId id="688" r:id="rId13"/>
    <p:sldId id="721" r:id="rId14"/>
    <p:sldId id="737" r:id="rId15"/>
    <p:sldId id="699" r:id="rId16"/>
    <p:sldId id="694" r:id="rId17"/>
    <p:sldId id="695" r:id="rId18"/>
    <p:sldId id="711" r:id="rId19"/>
    <p:sldId id="734" r:id="rId20"/>
    <p:sldId id="713" r:id="rId21"/>
    <p:sldId id="609" r:id="rId22"/>
    <p:sldId id="719" r:id="rId23"/>
    <p:sldId id="256" r:id="rId24"/>
    <p:sldId id="738" r:id="rId25"/>
    <p:sldId id="689" r:id="rId26"/>
    <p:sldId id="700" r:id="rId27"/>
    <p:sldId id="709" r:id="rId28"/>
    <p:sldId id="725" r:id="rId29"/>
    <p:sldId id="726" r:id="rId30"/>
    <p:sldId id="715" r:id="rId31"/>
    <p:sldId id="723" r:id="rId32"/>
    <p:sldId id="727" r:id="rId33"/>
    <p:sldId id="728" r:id="rId34"/>
    <p:sldId id="72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8" userDrawn="1">
          <p15:clr>
            <a:srgbClr val="A4A3A4"/>
          </p15:clr>
        </p15:guide>
        <p15:guide id="2" pos="3072" userDrawn="1">
          <p15:clr>
            <a:srgbClr val="A4A3A4"/>
          </p15:clr>
        </p15:guide>
        <p15:guide id="5" orient="horz" pos="2016" userDrawn="1">
          <p15:clr>
            <a:srgbClr val="A4A3A4"/>
          </p15:clr>
        </p15:guide>
        <p15:guide id="6" pos="715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69E790-D2DC-9824-1B20-DCC1551C4568}" name="Manjalingal, Arshath" initials="MA" userId="S::avmanjalingal@tamu.edu::b0102f63-8080-4506-bc44-85552607ec0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80000"/>
    <a:srgbClr val="FF4346"/>
    <a:srgbClr val="FF6B6B"/>
    <a:srgbClr val="355699"/>
    <a:srgbClr val="00D2D3"/>
    <a:srgbClr val="2E86DE"/>
    <a:srgbClr val="8FB1C4"/>
    <a:srgbClr val="440000"/>
    <a:srgbClr val="FFFFFF"/>
    <a:srgbClr val="EE54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9"/>
    <p:restoredTop sz="72813"/>
  </p:normalViewPr>
  <p:slideViewPr>
    <p:cSldViewPr snapToGrid="0" showGuides="1">
      <p:cViewPr>
        <p:scale>
          <a:sx n="149" d="100"/>
          <a:sy n="149" d="100"/>
        </p:scale>
        <p:origin x="5832" y="488"/>
      </p:cViewPr>
      <p:guideLst>
        <p:guide orient="horz" pos="3888"/>
        <p:guide pos="3072"/>
        <p:guide orient="horz" pos="2016"/>
        <p:guide pos="71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53B91B-863B-2D46-A166-726048442C68}" type="datetimeFigureOut">
              <a:rPr lang="en-US" smtClean="0"/>
              <a:t>1/22/26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9B1B8-2239-AE4A-A8B9-2760A95B1D06}" type="slidenum">
              <a:rPr lang="en-US" smtClean="0"/>
              <a:t>‹#›</a:t>
            </a:fld>
            <a:endParaRPr lang="en-US"/>
          </a:p>
        </p:txBody>
      </p:sp>
    </p:spTree>
    <p:extLst>
      <p:ext uri="{BB962C8B-B14F-4D97-AF65-F5344CB8AC3E}">
        <p14:creationId xmlns:p14="http://schemas.microsoft.com/office/powerpoint/2010/main" val="2588449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my name is Arshath. I’m a second-year PhD student at Texas A&amp;M University working in the Mandal group. Our lab mainly focuses on developing and employing different quantum dynamical methods to study various </a:t>
            </a:r>
            <a:r>
              <a:rPr lang="en-US" dirty="0" err="1"/>
              <a:t>phenonmenons</a:t>
            </a:r>
            <a:r>
              <a:rPr lang="en-US" dirty="0"/>
              <a:t> which includes light–matter interactions. In this talk, I’ll discuss how we can tune the quantum dynamics of materials inside an optical cavity</a:t>
            </a:r>
          </a:p>
        </p:txBody>
      </p:sp>
      <p:sp>
        <p:nvSpPr>
          <p:cNvPr id="4" name="Slide Number Placeholder 3"/>
          <p:cNvSpPr>
            <a:spLocks noGrp="1"/>
          </p:cNvSpPr>
          <p:nvPr>
            <p:ph type="sldNum" sz="quarter" idx="5"/>
          </p:nvPr>
        </p:nvSpPr>
        <p:spPr/>
        <p:txBody>
          <a:bodyPr/>
          <a:lstStyle/>
          <a:p>
            <a:fld id="{7AB9B1B8-2239-AE4A-A8B9-2760A95B1D06}" type="slidenum">
              <a:rPr lang="en-US" smtClean="0"/>
              <a:t>0</a:t>
            </a:fld>
            <a:endParaRPr lang="en-US"/>
          </a:p>
        </p:txBody>
      </p:sp>
    </p:spTree>
    <p:extLst>
      <p:ext uri="{BB962C8B-B14F-4D97-AF65-F5344CB8AC3E}">
        <p14:creationId xmlns:p14="http://schemas.microsoft.com/office/powerpoint/2010/main" val="381281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this new periodicity, when we plot the band structure, we can see two Dirac cones instead of one, compared to the untwisted case. This is what we call the moiré effect.</a:t>
            </a:r>
          </a:p>
        </p:txBody>
      </p:sp>
      <p:sp>
        <p:nvSpPr>
          <p:cNvPr id="4" name="Slide Number Placeholder 3"/>
          <p:cNvSpPr>
            <a:spLocks noGrp="1"/>
          </p:cNvSpPr>
          <p:nvPr>
            <p:ph type="sldNum" sz="quarter" idx="5"/>
          </p:nvPr>
        </p:nvSpPr>
        <p:spPr/>
        <p:txBody>
          <a:bodyPr/>
          <a:lstStyle/>
          <a:p>
            <a:fld id="{7AB9B1B8-2239-AE4A-A8B9-2760A95B1D06}" type="slidenum">
              <a:rPr lang="en-US" smtClean="0"/>
              <a:t>9</a:t>
            </a:fld>
            <a:endParaRPr lang="en-US"/>
          </a:p>
        </p:txBody>
      </p:sp>
    </p:spTree>
    <p:extLst>
      <p:ext uri="{BB962C8B-B14F-4D97-AF65-F5344CB8AC3E}">
        <p14:creationId xmlns:p14="http://schemas.microsoft.com/office/powerpoint/2010/main" val="3848002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predict a similar effect when a material is placed inside an optical cavity and tilted along the cavity quantization direction, as shown here. This tilt leads to the emergence of additional bands, similar to moiré effect. </a:t>
            </a:r>
          </a:p>
        </p:txBody>
      </p:sp>
      <p:sp>
        <p:nvSpPr>
          <p:cNvPr id="4" name="Slide Number Placeholder 3"/>
          <p:cNvSpPr>
            <a:spLocks noGrp="1"/>
          </p:cNvSpPr>
          <p:nvPr>
            <p:ph type="sldNum" sz="quarter" idx="5"/>
          </p:nvPr>
        </p:nvSpPr>
        <p:spPr/>
        <p:txBody>
          <a:bodyPr/>
          <a:lstStyle/>
          <a:p>
            <a:fld id="{7AB9B1B8-2239-AE4A-A8B9-2760A95B1D06}" type="slidenum">
              <a:rPr lang="en-US" smtClean="0"/>
              <a:t>10</a:t>
            </a:fld>
            <a:endParaRPr lang="en-US"/>
          </a:p>
        </p:txBody>
      </p:sp>
    </p:spTree>
    <p:extLst>
      <p:ext uri="{BB962C8B-B14F-4D97-AF65-F5344CB8AC3E}">
        <p14:creationId xmlns:p14="http://schemas.microsoft.com/office/powerpoint/2010/main" val="3271696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Here, we plot the two-dimensional band structure for the material without any tilt. This axis corresponds to the momentum vector along the </a:t>
                </a:r>
                <a14:m>
                  <m:oMath xmlns:m="http://schemas.openxmlformats.org/officeDocument/2006/math">
                    <m:r>
                      <a:rPr lang="en-US" sz="1200" i="1" kern="1200">
                        <a:solidFill>
                          <a:schemeClr val="tx1"/>
                        </a:solidFill>
                        <a:latin typeface="+mn-lt"/>
                        <a:ea typeface="+mn-ea"/>
                        <a:cs typeface="+mn-cs"/>
                      </a:rPr>
                      <m:t>𝑥</m:t>
                    </m:r>
                  </m:oMath>
                </a14:m>
                <a:r>
                  <a:rPr lang="en-US" dirty="0"/>
                  <a:t>direction, and this one is along the </a:t>
                </a:r>
                <a14:m>
                  <m:oMath xmlns:m="http://schemas.openxmlformats.org/officeDocument/2006/math">
                    <m:r>
                      <a:rPr lang="en-US" sz="1200" i="1" kern="1200">
                        <a:solidFill>
                          <a:schemeClr val="tx1"/>
                        </a:solidFill>
                        <a:latin typeface="+mn-lt"/>
                        <a:ea typeface="+mn-ea"/>
                        <a:cs typeface="+mn-cs"/>
                      </a:rPr>
                      <m:t>𝑦</m:t>
                    </m:r>
                  </m:oMath>
                </a14:m>
                <a:r>
                  <a:rPr lang="en-US" dirty="0"/>
                  <a:t>direction. The two-dimensional absorption spectrum is plotted at an energy of 3 eV.</a:t>
                </a:r>
              </a:p>
              <a:p>
                <a:r>
                  <a:rPr lang="en-US" dirty="0"/>
                  <a:t>But when we tilt the material with respect to the cavity quantization axis, as illustrated here, we can clearly see additional bands emerging, similar to the moiré effect. This is what we call the </a:t>
                </a:r>
                <a:r>
                  <a:rPr lang="en-US" b="1" dirty="0"/>
                  <a:t>light–matter moiré effect</a:t>
                </a:r>
                <a:r>
                  <a:rPr lang="en-US" dirty="0"/>
                  <a:t>. Unlike the moiré effect in twisted bilayer systems, the LMME requires only a </a:t>
                </a:r>
                <a:r>
                  <a:rPr lang="en-US" b="1" dirty="0"/>
                  <a:t>single-layer material</a:t>
                </a:r>
                <a:r>
                  <a:rPr lang="en-US" dirty="0"/>
                  <a:t>.</a:t>
                </a:r>
              </a:p>
              <a:p>
                <a:r>
                  <a:rPr lang="en-US" dirty="0"/>
                  <a:t>In the two-dimensional absorption spectrum, we can clearly see additional circular bands overlapping. Another interesting feature is the emergence of </a:t>
                </a:r>
                <a:r>
                  <a:rPr lang="en-US" b="1" dirty="0"/>
                  <a:t>flat bands</a:t>
                </a:r>
                <a:r>
                  <a:rPr lang="en-US" dirty="0"/>
                  <a:t>, as seen here. Specifically, the appearance of flat bands implies a strong enhancement of the density of states near </a:t>
                </a:r>
                <a14:m>
                  <m:oMath xmlns:m="http://schemas.openxmlformats.org/officeDocument/2006/math">
                    <m:sSub>
                      <m:sSubPr>
                        <m:ctrlPr>
                          <a:rPr lang="ar-AE" sz="1200" b="1" kern="1200">
                            <a:solidFill>
                              <a:schemeClr val="tx1"/>
                            </a:solidFill>
                            <a:latin typeface="+mn-lt"/>
                            <a:ea typeface="+mn-ea"/>
                            <a:cs typeface="+mn-cs"/>
                          </a:rPr>
                        </m:ctrlPr>
                      </m:sSubPr>
                      <m:e>
                        <m:r>
                          <a:rPr lang="ar-AE" sz="1200" b="1" kern="1200">
                            <a:solidFill>
                              <a:schemeClr val="tx1"/>
                            </a:solidFill>
                            <a:latin typeface="+mn-lt"/>
                            <a:ea typeface="+mn-ea"/>
                            <a:cs typeface="+mn-cs"/>
                          </a:rPr>
                          <m:t>𝐤</m:t>
                        </m:r>
                      </m:e>
                      <m:sub>
                        <m:r>
                          <a:rPr lang="ar-AE" sz="1200" b="0" i="0" kern="1200">
                            <a:solidFill>
                              <a:schemeClr val="tx1"/>
                            </a:solidFill>
                            <a:latin typeface="+mn-lt"/>
                            <a:ea typeface="+mn-ea"/>
                            <a:cs typeface="+mn-cs"/>
                          </a:rPr>
                          <m:t>∥</m:t>
                        </m:r>
                      </m:sub>
                    </m:sSub>
                    <m:r>
                      <a:rPr lang="ar-AE" sz="1200" b="0" i="0" kern="1200">
                        <a:solidFill>
                          <a:schemeClr val="tx1"/>
                        </a:solidFill>
                        <a:latin typeface="+mn-lt"/>
                        <a:ea typeface="+mn-ea"/>
                        <a:cs typeface="+mn-cs"/>
                      </a:rPr>
                      <m:t>→</m:t>
                    </m:r>
                    <m:r>
                      <a:rPr lang="ar-AE" sz="1200" b="1" i="0" kern="1200">
                        <a:solidFill>
                          <a:schemeClr val="tx1"/>
                        </a:solidFill>
                        <a:latin typeface="+mn-lt"/>
                        <a:ea typeface="+mn-ea"/>
                        <a:cs typeface="+mn-cs"/>
                      </a:rPr>
                      <m:t>𝟎</m:t>
                    </m:r>
                  </m:oMath>
                </a14:m>
                <a:r>
                  <a:rPr lang="ar-AE" dirty="0"/>
                  <a:t>, </a:t>
                </a:r>
                <a:r>
                  <a:rPr lang="en-US" dirty="0"/>
                  <a:t>which may facilitate the formation of </a:t>
                </a:r>
                <a:r>
                  <a:rPr lang="en-US" b="1" dirty="0"/>
                  <a:t>polariton condensates at room temperature</a:t>
                </a:r>
                <a:r>
                  <a:rPr lang="en-US" dirty="0"/>
                  <a:t>.</a:t>
                </a:r>
              </a:p>
              <a:p>
                <a:r>
                  <a:rPr lang="en-US" dirty="0"/>
                  <a:t>.</a:t>
                </a:r>
              </a:p>
            </p:txBody>
          </p:sp>
        </mc:Choice>
        <mc:Fallback>
          <p:sp>
            <p:nvSpPr>
              <p:cNvPr id="3" name="Notes Placeholder 2"/>
              <p:cNvSpPr>
                <a:spLocks noGrp="1"/>
              </p:cNvSpPr>
              <p:nvPr>
                <p:ph type="body" idx="1"/>
              </p:nvPr>
            </p:nvSpPr>
            <p:spPr/>
            <p:txBody>
              <a:bodyPr/>
              <a:lstStyle/>
              <a:p>
                <a:r>
                  <a:rPr lang="en-US" dirty="0"/>
                  <a:t>Here, we plot the two-dimensional band structure for the material without any tilt. This axis corresponds to the momentum vector along the </a:t>
                </a:r>
                <a:r>
                  <a:rPr lang="en-US" sz="1200" i="0" kern="1200">
                    <a:solidFill>
                      <a:schemeClr val="tx1"/>
                    </a:solidFill>
                    <a:latin typeface="+mn-lt"/>
                    <a:ea typeface="+mn-ea"/>
                    <a:cs typeface="+mn-cs"/>
                  </a:rPr>
                  <a:t>𝑥</a:t>
                </a:r>
                <a:r>
                  <a:rPr lang="en-US" dirty="0"/>
                  <a:t>direction, and this one is along the </a:t>
                </a:r>
                <a:r>
                  <a:rPr lang="en-US" sz="1200" i="0" kern="1200">
                    <a:solidFill>
                      <a:schemeClr val="tx1"/>
                    </a:solidFill>
                    <a:latin typeface="+mn-lt"/>
                    <a:ea typeface="+mn-ea"/>
                    <a:cs typeface="+mn-cs"/>
                  </a:rPr>
                  <a:t>𝑦</a:t>
                </a:r>
                <a:r>
                  <a:rPr lang="en-US" dirty="0"/>
                  <a:t>direction. The two-dimensional absorption spectrum is plotted at an energy of 3 eV.</a:t>
                </a:r>
              </a:p>
              <a:p>
                <a:r>
                  <a:rPr lang="en-US" dirty="0"/>
                  <a:t>But when we tilt the material with respect to the cavity quantization axis, as illustrated here, we can clearly see additional bands emerging, similar to the moiré effect. This is what we call the </a:t>
                </a:r>
                <a:r>
                  <a:rPr lang="en-US" b="1" dirty="0"/>
                  <a:t>light–matter moiré effect</a:t>
                </a:r>
                <a:r>
                  <a:rPr lang="en-US" dirty="0"/>
                  <a:t>. Unlike the moiré effect in twisted bilayer systems, the LMME requires only a </a:t>
                </a:r>
                <a:r>
                  <a:rPr lang="en-US" b="1" dirty="0"/>
                  <a:t>single-layer material</a:t>
                </a:r>
                <a:r>
                  <a:rPr lang="en-US" dirty="0"/>
                  <a:t>.</a:t>
                </a:r>
              </a:p>
              <a:p>
                <a:r>
                  <a:rPr lang="en-US" dirty="0"/>
                  <a:t>In the two-dimensional absorption spectrum, we can clearly see additional circular bands overlapping. Another interesting feature is the emergence of </a:t>
                </a:r>
                <a:r>
                  <a:rPr lang="en-US" b="1" dirty="0"/>
                  <a:t>flat bands</a:t>
                </a:r>
                <a:r>
                  <a:rPr lang="en-US" dirty="0"/>
                  <a:t>, as seen here. Specifically, the appearance of flat bands implies a strong enhancement of the density of states near </a:t>
                </a:r>
                <a:r>
                  <a:rPr lang="ar-AE" sz="1200" b="1" i="0" kern="1200">
                    <a:solidFill>
                      <a:schemeClr val="tx1"/>
                    </a:solidFill>
                    <a:latin typeface="+mn-lt"/>
                    <a:ea typeface="+mn-ea"/>
                    <a:cs typeface="+mn-cs"/>
                  </a:rPr>
                  <a:t>𝐤_</a:t>
                </a:r>
                <a:r>
                  <a:rPr lang="ar-AE" sz="1200" b="0" i="0" kern="1200">
                    <a:solidFill>
                      <a:schemeClr val="tx1"/>
                    </a:solidFill>
                    <a:latin typeface="+mn-lt"/>
                    <a:ea typeface="+mn-ea"/>
                    <a:cs typeface="+mn-cs"/>
                  </a:rPr>
                  <a:t>∥→</a:t>
                </a:r>
                <a:r>
                  <a:rPr lang="ar-AE" sz="1200" b="1" i="0" kern="1200">
                    <a:solidFill>
                      <a:schemeClr val="tx1"/>
                    </a:solidFill>
                    <a:latin typeface="+mn-lt"/>
                    <a:ea typeface="+mn-ea"/>
                    <a:cs typeface="+mn-cs"/>
                  </a:rPr>
                  <a:t>𝟎</a:t>
                </a:r>
                <a:r>
                  <a:rPr lang="ar-AE" dirty="0"/>
                  <a:t>, </a:t>
                </a:r>
                <a:r>
                  <a:rPr lang="en-US" dirty="0"/>
                  <a:t>which may facilitate the formation of </a:t>
                </a:r>
                <a:r>
                  <a:rPr lang="en-US" b="1" dirty="0"/>
                  <a:t>polariton condensates at room temperature</a:t>
                </a:r>
                <a:r>
                  <a:rPr lang="en-US" dirty="0"/>
                  <a:t>.</a:t>
                </a:r>
              </a:p>
              <a:p>
                <a:r>
                  <a:rPr lang="en-US" dirty="0"/>
                  <a:t>.</a:t>
                </a:r>
              </a:p>
            </p:txBody>
          </p:sp>
        </mc:Fallback>
      </mc:AlternateContent>
      <p:sp>
        <p:nvSpPr>
          <p:cNvPr id="4" name="Slide Number Placeholder 3"/>
          <p:cNvSpPr>
            <a:spLocks noGrp="1"/>
          </p:cNvSpPr>
          <p:nvPr>
            <p:ph type="sldNum" sz="quarter" idx="5"/>
          </p:nvPr>
        </p:nvSpPr>
        <p:spPr/>
        <p:txBody>
          <a:bodyPr/>
          <a:lstStyle/>
          <a:p>
            <a:fld id="{7AB9B1B8-2239-AE4A-A8B9-2760A95B1D06}" type="slidenum">
              <a:rPr lang="en-US" smtClean="0"/>
              <a:t>11</a:t>
            </a:fld>
            <a:endParaRPr lang="en-US"/>
          </a:p>
        </p:txBody>
      </p:sp>
    </p:spTree>
    <p:extLst>
      <p:ext uri="{BB962C8B-B14F-4D97-AF65-F5344CB8AC3E}">
        <p14:creationId xmlns:p14="http://schemas.microsoft.com/office/powerpoint/2010/main" val="426173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“where </a:t>
                </a:r>
                <a14:m>
                  <m:oMath xmlns:m="http://schemas.openxmlformats.org/officeDocument/2006/math">
                    <m:r>
                      <a:rPr lang="en-US" sz="1200" i="1" kern="1200">
                        <a:solidFill>
                          <a:schemeClr val="tx1"/>
                        </a:solidFill>
                        <a:latin typeface="Cambria Math" panose="02040503050406030204" pitchFamily="18" charset="0"/>
                        <a:ea typeface="+mn-ea"/>
                        <a:cs typeface="+mn-cs"/>
                      </a:rPr>
                      <m:t>𝜃</m:t>
                    </m:r>
                  </m:oMath>
                </a14:m>
                <a:r>
                  <a:rPr lang="en-US" dirty="0"/>
                  <a:t>is the tilt angle,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𝑚</m:t>
                        </m:r>
                      </m:e>
                      <m:sub>
                        <m:r>
                          <a:rPr lang="ar-AE" sz="1200" i="1" kern="1200">
                            <a:solidFill>
                              <a:schemeClr val="tx1"/>
                            </a:solidFill>
                            <a:latin typeface="Cambria Math" panose="02040503050406030204" pitchFamily="18" charset="0"/>
                            <a:ea typeface="+mn-ea"/>
                            <a:cs typeface="+mn-cs"/>
                          </a:rPr>
                          <m:t>𝑧</m:t>
                        </m:r>
                      </m:sub>
                    </m:sSub>
                  </m:oMath>
                </a14:m>
                <a:r>
                  <a:rPr lang="en-US" dirty="0"/>
                  <a:t>is the cavity quantization index, and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𝐿</m:t>
                        </m:r>
                      </m:e>
                      <m:sub>
                        <m:r>
                          <a:rPr lang="ar-AE" sz="1200" i="1" kern="1200">
                            <a:solidFill>
                              <a:schemeClr val="tx1"/>
                            </a:solidFill>
                            <a:latin typeface="Cambria Math" panose="02040503050406030204" pitchFamily="18" charset="0"/>
                            <a:ea typeface="+mn-ea"/>
                            <a:cs typeface="+mn-cs"/>
                          </a:rPr>
                          <m:t>𝑧</m:t>
                        </m:r>
                      </m:sub>
                    </m:sSub>
                  </m:oMath>
                </a14:m>
                <a:r>
                  <a:rPr lang="en-US" dirty="0"/>
                  <a:t>is the distance between the mirrors., </a:t>
                </a:r>
                <a14:m>
                  <m:oMath xmlns:m="http://schemas.openxmlformats.org/officeDocument/2006/math">
                    <m:r>
                      <m:rPr>
                        <m:sty m:val="p"/>
                      </m:rPr>
                      <a:rPr lang="el-GR" sz="1200" kern="1200">
                        <a:solidFill>
                          <a:schemeClr val="tx1"/>
                        </a:solidFill>
                        <a:latin typeface="+mn-lt"/>
                        <a:ea typeface="+mn-ea"/>
                        <a:cs typeface="+mn-cs"/>
                      </a:rPr>
                      <m:t>Δ</m:t>
                    </m:r>
                    <m:r>
                      <a:rPr lang="el-GR" sz="1200" i="1" kern="1200">
                        <a:solidFill>
                          <a:schemeClr val="tx1"/>
                        </a:solidFill>
                        <a:latin typeface="+mn-lt"/>
                        <a:ea typeface="+mn-ea"/>
                        <a:cs typeface="+mn-cs"/>
                      </a:rPr>
                      <m:t>𝑘</m:t>
                    </m:r>
                  </m:oMath>
                </a14:m>
                <a:r>
                  <a:rPr lang="en-US" dirty="0"/>
                  <a:t>is directly proportional to the tilt angle. This means we can use the tilt angle to finely tune the separation between the bands, as shown here for different tilt angles. However, this effect has not been observed in experiments so far—why?</a:t>
                </a:r>
              </a:p>
              <a:p>
                <a:r>
                  <a:rPr lang="en-US" dirty="0"/>
                  <a:t>In actual experiments, the cavity is typically filled with material, so instead of a single layer, we have multiple layers, as shown here. I performed simulations with multiple layers. For example, with five layers, we still see this effect, of course, but it gradually vanishes when we go to around forty layers, as shown here. The reason is that, as shown here, the effective light–matter coupling along the cavity quantization direction becomes nearly identical when the number of layers is large.</a:t>
                </a:r>
              </a:p>
            </p:txBody>
          </p:sp>
        </mc:Choice>
        <mc:Fallback>
          <p:sp>
            <p:nvSpPr>
              <p:cNvPr id="3" name="Notes Placeholder 2"/>
              <p:cNvSpPr>
                <a:spLocks noGrp="1"/>
              </p:cNvSpPr>
              <p:nvPr>
                <p:ph type="body" idx="1"/>
              </p:nvPr>
            </p:nvSpPr>
            <p:spPr/>
            <p:txBody>
              <a:bodyPr/>
              <a:lstStyle/>
              <a:p>
                <a:r>
                  <a:rPr lang="en-US" dirty="0"/>
                  <a:t>“where </a:t>
                </a:r>
                <a:r>
                  <a:rPr lang="en-US" sz="1200" i="0" kern="1200">
                    <a:solidFill>
                      <a:schemeClr val="tx1"/>
                    </a:solidFill>
                    <a:latin typeface="Cambria Math" panose="02040503050406030204" pitchFamily="18" charset="0"/>
                    <a:ea typeface="+mn-ea"/>
                    <a:cs typeface="+mn-cs"/>
                  </a:rPr>
                  <a:t>𝜃</a:t>
                </a:r>
                <a:r>
                  <a:rPr lang="en-US" dirty="0"/>
                  <a:t>is the tilt angle, </a:t>
                </a:r>
                <a:r>
                  <a:rPr lang="ar-AE" sz="1200" i="0" kern="1200">
                    <a:solidFill>
                      <a:schemeClr val="tx1"/>
                    </a:solidFill>
                    <a:latin typeface="Cambria Math" panose="02040503050406030204" pitchFamily="18" charset="0"/>
                    <a:ea typeface="+mn-ea"/>
                    <a:cs typeface="+mn-cs"/>
                  </a:rPr>
                  <a:t>𝑚_𝑧</a:t>
                </a:r>
                <a:r>
                  <a:rPr lang="en-US" dirty="0"/>
                  <a:t>is the cavity quantization index, and </a:t>
                </a:r>
                <a:r>
                  <a:rPr lang="ar-AE" sz="1200" i="0" kern="1200">
                    <a:solidFill>
                      <a:schemeClr val="tx1"/>
                    </a:solidFill>
                    <a:latin typeface="Cambria Math" panose="02040503050406030204" pitchFamily="18" charset="0"/>
                    <a:ea typeface="+mn-ea"/>
                    <a:cs typeface="+mn-cs"/>
                  </a:rPr>
                  <a:t>𝐿_𝑧</a:t>
                </a:r>
                <a:r>
                  <a:rPr lang="en-US" dirty="0"/>
                  <a:t>is the distance between the mirrors., </a:t>
                </a:r>
                <a:r>
                  <a:rPr lang="el-GR" sz="1200" i="0" kern="1200">
                    <a:solidFill>
                      <a:schemeClr val="tx1"/>
                    </a:solidFill>
                    <a:latin typeface="+mn-lt"/>
                    <a:ea typeface="+mn-ea"/>
                    <a:cs typeface="+mn-cs"/>
                  </a:rPr>
                  <a:t>Δ𝑘</a:t>
                </a:r>
                <a:r>
                  <a:rPr lang="en-US" dirty="0"/>
                  <a:t>is directly proportional to the tilt angle. This means we can use the tilt angle to finely tune the separation between the bands, as shown here for different tilt angles. However, this effect has not been observed in experiments so far—why?</a:t>
                </a:r>
              </a:p>
              <a:p>
                <a:r>
                  <a:rPr lang="en-US" dirty="0"/>
                  <a:t>In actual experiments, the cavity is typically filled with material, so instead of a single layer, we have multiple layers, as shown here. I performed simulations with multiple layers. For example, with five layers, we still see this effect, of course, but it gradually vanishes when we go to around forty layers, as shown here. The reason is that, as shown here, the effective light–matter coupling along the cavity quantization direction becomes nearly identical when the number of layers is large.</a:t>
                </a:r>
              </a:p>
            </p:txBody>
          </p:sp>
        </mc:Fallback>
      </mc:AlternateContent>
      <p:sp>
        <p:nvSpPr>
          <p:cNvPr id="4" name="Slide Number Placeholder 3"/>
          <p:cNvSpPr>
            <a:spLocks noGrp="1"/>
          </p:cNvSpPr>
          <p:nvPr>
            <p:ph type="sldNum" sz="quarter" idx="5"/>
          </p:nvPr>
        </p:nvSpPr>
        <p:spPr/>
        <p:txBody>
          <a:bodyPr/>
          <a:lstStyle/>
          <a:p>
            <a:fld id="{7AB9B1B8-2239-AE4A-A8B9-2760A95B1D06}" type="slidenum">
              <a:rPr lang="en-US" smtClean="0"/>
              <a:t>12</a:t>
            </a:fld>
            <a:endParaRPr lang="en-US"/>
          </a:p>
        </p:txBody>
      </p:sp>
    </p:spTree>
    <p:extLst>
      <p:ext uri="{BB962C8B-B14F-4D97-AF65-F5344CB8AC3E}">
        <p14:creationId xmlns:p14="http://schemas.microsoft.com/office/powerpoint/2010/main" val="1960907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Another application of this effect is </a:t>
                </a:r>
                <a:r>
                  <a:rPr lang="en-US" b="1" dirty="0"/>
                  <a:t>coherent frequency conversion</a:t>
                </a:r>
                <a:r>
                  <a:rPr lang="en-US" dirty="0"/>
                  <a:t>, as shown here. We can create an initial </a:t>
                </a:r>
                <a:r>
                  <a:rPr lang="en-US" b="1" dirty="0"/>
                  <a:t>entangled photonic state</a:t>
                </a:r>
                <a:r>
                  <a:rPr lang="en-US" dirty="0"/>
                  <a:t>, as shown here, and then time-evolve the system. After some time, we observe an output either in the photonic mode with a </a:t>
                </a:r>
                <a14:m>
                  <m:oMath xmlns:m="http://schemas.openxmlformats.org/officeDocument/2006/math">
                    <m:r>
                      <a:rPr lang="en-US" sz="1200" kern="1200">
                        <a:solidFill>
                          <a:schemeClr val="tx1"/>
                        </a:solidFill>
                        <a:latin typeface="+mn-lt"/>
                        <a:ea typeface="+mn-ea"/>
                        <a:cs typeface="+mn-cs"/>
                      </a:rPr>
                      <m:t>2</m:t>
                    </m:r>
                    <m:r>
                      <m:rPr>
                        <m:sty m:val="p"/>
                      </m:rPr>
                      <a:rPr lang="el-GR" sz="1200" i="0" kern="1200">
                        <a:solidFill>
                          <a:schemeClr val="tx1"/>
                        </a:solidFill>
                        <a:latin typeface="+mn-lt"/>
                        <a:ea typeface="+mn-ea"/>
                        <a:cs typeface="+mn-cs"/>
                      </a:rPr>
                      <m:t>Δ</m:t>
                    </m:r>
                    <m:r>
                      <a:rPr lang="el-GR" sz="1200" i="1" kern="1200">
                        <a:solidFill>
                          <a:schemeClr val="tx1"/>
                        </a:solidFill>
                        <a:latin typeface="+mn-lt"/>
                        <a:ea typeface="+mn-ea"/>
                        <a:cs typeface="+mn-cs"/>
                      </a:rPr>
                      <m:t>𝑘</m:t>
                    </m:r>
                  </m:oMath>
                </a14:m>
                <a:r>
                  <a:rPr lang="en-US" dirty="0"/>
                  <a:t>separation, as shown here.</a:t>
                </a:r>
              </a:p>
              <a:p>
                <a:r>
                  <a:rPr lang="en-US" dirty="0"/>
                  <a:t>This is similar to an </a:t>
                </a:r>
                <a:r>
                  <a:rPr lang="en-US" b="1" dirty="0"/>
                  <a:t>energy or frequency conversion</a:t>
                </a:r>
                <a:r>
                  <a:rPr lang="en-US" dirty="0"/>
                  <a:t> process, and it could also be used for </a:t>
                </a:r>
                <a:r>
                  <a:rPr lang="en-US" b="1" dirty="0"/>
                  <a:t>energy transduction</a:t>
                </a:r>
                <a:r>
                  <a:rPr lang="en-US" dirty="0"/>
                  <a:t>, since the excitonic modes also become populated  as a result of the light–matter coupling in reciprocal space. So this system could provide an </a:t>
                </a:r>
                <a:r>
                  <a:rPr lang="en-US" b="1" dirty="0"/>
                  <a:t>ideal platform for future light–matter-based quantum devices</a:t>
                </a:r>
                <a:endParaRPr lang="en-US" dirty="0"/>
              </a:p>
            </p:txBody>
          </p:sp>
        </mc:Choice>
        <mc:Fallback>
          <p:sp>
            <p:nvSpPr>
              <p:cNvPr id="3" name="Notes Placeholder 2"/>
              <p:cNvSpPr>
                <a:spLocks noGrp="1"/>
              </p:cNvSpPr>
              <p:nvPr>
                <p:ph type="body" idx="1"/>
              </p:nvPr>
            </p:nvSpPr>
            <p:spPr/>
            <p:txBody>
              <a:bodyPr/>
              <a:lstStyle/>
              <a:p>
                <a:r>
                  <a:rPr lang="en-US" dirty="0"/>
                  <a:t>Another application of this effect is </a:t>
                </a:r>
                <a:r>
                  <a:rPr lang="en-US" b="1" dirty="0"/>
                  <a:t>coherent frequency conversion</a:t>
                </a:r>
                <a:r>
                  <a:rPr lang="en-US" dirty="0"/>
                  <a:t>, as shown here. We can create an initial </a:t>
                </a:r>
                <a:r>
                  <a:rPr lang="en-US" b="1" dirty="0"/>
                  <a:t>entangled photonic state</a:t>
                </a:r>
                <a:r>
                  <a:rPr lang="en-US" dirty="0"/>
                  <a:t>, as shown here, and then time-evolve the system. After some time, we observe an output either in the photonic mode with a </a:t>
                </a:r>
                <a:r>
                  <a:rPr lang="en-US" sz="1200" i="0" kern="1200">
                    <a:solidFill>
                      <a:schemeClr val="tx1"/>
                    </a:solidFill>
                    <a:latin typeface="+mn-lt"/>
                    <a:ea typeface="+mn-ea"/>
                    <a:cs typeface="+mn-cs"/>
                  </a:rPr>
                  <a:t>2</a:t>
                </a:r>
                <a:r>
                  <a:rPr lang="el-GR" sz="1200" i="0" kern="1200">
                    <a:solidFill>
                      <a:schemeClr val="tx1"/>
                    </a:solidFill>
                    <a:latin typeface="+mn-lt"/>
                    <a:ea typeface="+mn-ea"/>
                    <a:cs typeface="+mn-cs"/>
                  </a:rPr>
                  <a:t>Δ𝑘</a:t>
                </a:r>
                <a:r>
                  <a:rPr lang="en-US" dirty="0"/>
                  <a:t>separation, as shown here.</a:t>
                </a:r>
              </a:p>
              <a:p>
                <a:r>
                  <a:rPr lang="en-US" dirty="0"/>
                  <a:t>This is similar to an </a:t>
                </a:r>
                <a:r>
                  <a:rPr lang="en-US" b="1" dirty="0"/>
                  <a:t>energy or frequency conversion</a:t>
                </a:r>
                <a:r>
                  <a:rPr lang="en-US" dirty="0"/>
                  <a:t> process, and it could also be used for </a:t>
                </a:r>
                <a:r>
                  <a:rPr lang="en-US" b="1" dirty="0"/>
                  <a:t>energy transduction</a:t>
                </a:r>
                <a:r>
                  <a:rPr lang="en-US" dirty="0"/>
                  <a:t>, since the excitonic modes also become populated  as a result of the light–matter coupling in reciprocal space. So this system could provide an </a:t>
                </a:r>
                <a:r>
                  <a:rPr lang="en-US" b="1" dirty="0"/>
                  <a:t>ideal platform for future light–matter-based quantum devices</a:t>
                </a:r>
                <a:endParaRPr lang="en-US" dirty="0"/>
              </a:p>
            </p:txBody>
          </p:sp>
        </mc:Fallback>
      </mc:AlternateContent>
      <p:sp>
        <p:nvSpPr>
          <p:cNvPr id="4" name="Slide Number Placeholder 3"/>
          <p:cNvSpPr>
            <a:spLocks noGrp="1"/>
          </p:cNvSpPr>
          <p:nvPr>
            <p:ph type="sldNum" sz="quarter" idx="5"/>
          </p:nvPr>
        </p:nvSpPr>
        <p:spPr/>
        <p:txBody>
          <a:bodyPr/>
          <a:lstStyle/>
          <a:p>
            <a:fld id="{7AB9B1B8-2239-AE4A-A8B9-2760A95B1D06}" type="slidenum">
              <a:rPr lang="en-US" smtClean="0"/>
              <a:t>13</a:t>
            </a:fld>
            <a:endParaRPr lang="en-US"/>
          </a:p>
        </p:txBody>
      </p:sp>
    </p:spTree>
    <p:extLst>
      <p:ext uri="{BB962C8B-B14F-4D97-AF65-F5344CB8AC3E}">
        <p14:creationId xmlns:p14="http://schemas.microsoft.com/office/powerpoint/2010/main" val="3410264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initial state has a phase difference, and we can see that this phase difference is also preserved in the output, making it suitable for communication purposes as well.</a:t>
            </a:r>
          </a:p>
        </p:txBody>
      </p:sp>
      <p:sp>
        <p:nvSpPr>
          <p:cNvPr id="4" name="Slide Number Placeholder 3"/>
          <p:cNvSpPr>
            <a:spLocks noGrp="1"/>
          </p:cNvSpPr>
          <p:nvPr>
            <p:ph type="sldNum" sz="quarter" idx="5"/>
          </p:nvPr>
        </p:nvSpPr>
        <p:spPr/>
        <p:txBody>
          <a:bodyPr/>
          <a:lstStyle/>
          <a:p>
            <a:fld id="{7AB9B1B8-2239-AE4A-A8B9-2760A95B1D06}" type="slidenum">
              <a:rPr lang="en-US" smtClean="0"/>
              <a:t>14</a:t>
            </a:fld>
            <a:endParaRPr lang="en-US"/>
          </a:p>
        </p:txBody>
      </p:sp>
    </p:spTree>
    <p:extLst>
      <p:ext uri="{BB962C8B-B14F-4D97-AF65-F5344CB8AC3E}">
        <p14:creationId xmlns:p14="http://schemas.microsoft.com/office/powerpoint/2010/main" val="1218417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9B1B8-2239-AE4A-A8B9-2760A95B1D06}" type="slidenum">
              <a:rPr lang="en-US" smtClean="0"/>
              <a:t>15</a:t>
            </a:fld>
            <a:endParaRPr lang="en-US"/>
          </a:p>
        </p:txBody>
      </p:sp>
    </p:spTree>
    <p:extLst>
      <p:ext uri="{BB962C8B-B14F-4D97-AF65-F5344CB8AC3E}">
        <p14:creationId xmlns:p14="http://schemas.microsoft.com/office/powerpoint/2010/main" val="1668422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9B1B8-2239-AE4A-A8B9-2760A95B1D06}" type="slidenum">
              <a:rPr lang="en-US" smtClean="0"/>
              <a:t>16</a:t>
            </a:fld>
            <a:endParaRPr lang="en-US"/>
          </a:p>
        </p:txBody>
      </p:sp>
    </p:spTree>
    <p:extLst>
      <p:ext uri="{BB962C8B-B14F-4D97-AF65-F5344CB8AC3E}">
        <p14:creationId xmlns:p14="http://schemas.microsoft.com/office/powerpoint/2010/main" val="2106797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And why do we see this splitting of bands? If we write the light–matter interaction Hamiltonian in the full reciprocal space, as shown here, we can see that the photonic creation operator couples to the exciton with a finite </a:t>
                </a:r>
                <a14:m>
                  <m:oMath xmlns:m="http://schemas.openxmlformats.org/officeDocument/2006/math">
                    <m:r>
                      <m:rPr>
                        <m:sty m:val="p"/>
                      </m:rPr>
                      <a:rPr lang="el-GR" sz="1200" kern="1200">
                        <a:solidFill>
                          <a:schemeClr val="tx1"/>
                        </a:solidFill>
                        <a:latin typeface="+mn-lt"/>
                        <a:ea typeface="+mn-ea"/>
                        <a:cs typeface="+mn-cs"/>
                      </a:rPr>
                      <m:t>Δ</m:t>
                    </m:r>
                    <m:r>
                      <a:rPr lang="el-GR" sz="1200" i="1" kern="1200">
                        <a:solidFill>
                          <a:schemeClr val="tx1"/>
                        </a:solidFill>
                        <a:latin typeface="+mn-lt"/>
                        <a:ea typeface="+mn-ea"/>
                        <a:cs typeface="+mn-cs"/>
                      </a:rPr>
                      <m:t>𝑘</m:t>
                    </m:r>
                  </m:oMath>
                </a14:m>
                <a:r>
                  <a:rPr lang="en-US" dirty="0"/>
                  <a:t>separation in a somewhat non-intuitive way. We can explain this clearly using the following animation.</a:t>
                </a:r>
              </a:p>
              <a:p>
                <a:r>
                  <a:rPr lang="en-US" dirty="0"/>
                  <a:t>So here, this illustration represents the coupling of the photonic mode with excitons at different sites in real space. In real space, all the excitons are coupled to all photonic modes. However, this picture changes when we move to the reciprocal-space representation, where the Hamiltonian becomes block diagonal. In this representation, each photon with a specific momentum couples only to excitons with the same momentum vector, as shown here. But…</a:t>
                </a:r>
              </a:p>
            </p:txBody>
          </p:sp>
        </mc:Choice>
        <mc:Fallback>
          <p:sp>
            <p:nvSpPr>
              <p:cNvPr id="3" name="Notes Placeholder 2"/>
              <p:cNvSpPr>
                <a:spLocks noGrp="1"/>
              </p:cNvSpPr>
              <p:nvPr>
                <p:ph type="body" idx="1"/>
              </p:nvPr>
            </p:nvSpPr>
            <p:spPr/>
            <p:txBody>
              <a:bodyPr/>
              <a:lstStyle/>
              <a:p>
                <a:r>
                  <a:rPr lang="en-US" dirty="0"/>
                  <a:t>And why do we see this splitting of bands? If we write the light–matter interaction Hamiltonian in the full reciprocal space, as shown here, we can see that the photonic creation operator couples to the exciton with a finite </a:t>
                </a:r>
                <a:r>
                  <a:rPr lang="el-GR" sz="1200" i="0" kern="1200">
                    <a:solidFill>
                      <a:schemeClr val="tx1"/>
                    </a:solidFill>
                    <a:latin typeface="+mn-lt"/>
                    <a:ea typeface="+mn-ea"/>
                    <a:cs typeface="+mn-cs"/>
                  </a:rPr>
                  <a:t>Δ𝑘</a:t>
                </a:r>
                <a:r>
                  <a:rPr lang="en-US" dirty="0"/>
                  <a:t>separation in a somewhat non-intuitive way. We can explain this clearly using the following animation.</a:t>
                </a:r>
              </a:p>
              <a:p>
                <a:r>
                  <a:rPr lang="en-US" dirty="0"/>
                  <a:t>So here, this illustration represents the coupling of the photonic mode with excitons at different sites in real space. In real space, all the excitons are coupled to all photonic modes. However, this picture changes when we move to the reciprocal-space representation, where the Hamiltonian becomes block diagonal. In this representation, each photon with a specific momentum couples only to excitons with the same momentum vector, as shown here. But…</a:t>
                </a:r>
              </a:p>
            </p:txBody>
          </p:sp>
        </mc:Fallback>
      </mc:AlternateContent>
      <p:sp>
        <p:nvSpPr>
          <p:cNvPr id="4" name="Slide Number Placeholder 3"/>
          <p:cNvSpPr>
            <a:spLocks noGrp="1"/>
          </p:cNvSpPr>
          <p:nvPr>
            <p:ph type="sldNum" sz="quarter" idx="5"/>
          </p:nvPr>
        </p:nvSpPr>
        <p:spPr/>
        <p:txBody>
          <a:bodyPr/>
          <a:lstStyle/>
          <a:p>
            <a:fld id="{7AB9B1B8-2239-AE4A-A8B9-2760A95B1D06}" type="slidenum">
              <a:rPr lang="en-US" smtClean="0"/>
              <a:t>21</a:t>
            </a:fld>
            <a:endParaRPr lang="en-US"/>
          </a:p>
        </p:txBody>
      </p:sp>
    </p:spTree>
    <p:extLst>
      <p:ext uri="{BB962C8B-B14F-4D97-AF65-F5344CB8AC3E}">
        <p14:creationId xmlns:p14="http://schemas.microsoft.com/office/powerpoint/2010/main" val="3749040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In the tilted material, the light–matter coupling has a spatial dependence, as shown here. When we represent this in reciprocal space, we can see a different pattern, as shown here. From the Hamiltonian, we can see that there is a </a:t>
                </a:r>
                <a14:m>
                  <m:oMath xmlns:m="http://schemas.openxmlformats.org/officeDocument/2006/math">
                    <m:r>
                      <m:rPr>
                        <m:sty m:val="p"/>
                      </m:rPr>
                      <a:rPr lang="el-GR" sz="1200" kern="1200">
                        <a:solidFill>
                          <a:schemeClr val="tx1"/>
                        </a:solidFill>
                        <a:latin typeface="+mn-lt"/>
                        <a:ea typeface="+mn-ea"/>
                        <a:cs typeface="+mn-cs"/>
                      </a:rPr>
                      <m:t>Δ</m:t>
                    </m:r>
                    <m:r>
                      <a:rPr lang="el-GR" sz="1200" i="1" kern="1200">
                        <a:solidFill>
                          <a:schemeClr val="tx1"/>
                        </a:solidFill>
                        <a:latin typeface="+mn-lt"/>
                        <a:ea typeface="+mn-ea"/>
                        <a:cs typeface="+mn-cs"/>
                      </a:rPr>
                      <m:t>𝑘</m:t>
                    </m:r>
                  </m:oMath>
                </a14:m>
                <a:r>
                  <a:rPr lang="en-US" dirty="0"/>
                  <a:t>term, and in this case we assume it to be one. As a result, a photon at momentum </a:t>
                </a:r>
                <a14:m>
                  <m:oMath xmlns:m="http://schemas.openxmlformats.org/officeDocument/2006/math">
                    <m:sSub>
                      <m:sSubPr>
                        <m:ctrlPr>
                          <a:rPr lang="ar-AE" sz="1200" kern="1200">
                            <a:solidFill>
                              <a:schemeClr val="tx1"/>
                            </a:solidFill>
                            <a:latin typeface="+mn-lt"/>
                            <a:ea typeface="+mn-ea"/>
                            <a:cs typeface="+mn-cs"/>
                          </a:rPr>
                        </m:ctrlPr>
                      </m:sSubPr>
                      <m:e>
                        <m:r>
                          <a:rPr lang="ar-AE" sz="1200" i="1" kern="1200">
                            <a:solidFill>
                              <a:schemeClr val="tx1"/>
                            </a:solidFill>
                            <a:latin typeface="+mn-lt"/>
                            <a:ea typeface="+mn-ea"/>
                            <a:cs typeface="+mn-cs"/>
                          </a:rPr>
                          <m:t>𝑘</m:t>
                        </m:r>
                      </m:e>
                      <m:sub>
                        <m:r>
                          <a:rPr lang="ar-AE" sz="1200" i="0" kern="1200">
                            <a:solidFill>
                              <a:schemeClr val="tx1"/>
                            </a:solidFill>
                            <a:latin typeface="+mn-lt"/>
                            <a:ea typeface="+mn-ea"/>
                            <a:cs typeface="+mn-cs"/>
                          </a:rPr>
                          <m:t>1</m:t>
                        </m:r>
                      </m:sub>
                    </m:sSub>
                  </m:oMath>
                </a14:m>
                <a:r>
                  <a:rPr lang="en-US" dirty="0"/>
                  <a:t>couples to a photon at </a:t>
                </a:r>
                <a14:m>
                  <m:oMath xmlns:m="http://schemas.openxmlformats.org/officeDocument/2006/math">
                    <m:sSub>
                      <m:sSubPr>
                        <m:ctrlPr>
                          <a:rPr lang="ar-AE" sz="1200" kern="1200">
                            <a:solidFill>
                              <a:schemeClr val="tx1"/>
                            </a:solidFill>
                            <a:latin typeface="+mn-lt"/>
                            <a:ea typeface="+mn-ea"/>
                            <a:cs typeface="+mn-cs"/>
                          </a:rPr>
                        </m:ctrlPr>
                      </m:sSubPr>
                      <m:e>
                        <m:r>
                          <a:rPr lang="ar-AE" sz="1200" i="1" kern="1200">
                            <a:solidFill>
                              <a:schemeClr val="tx1"/>
                            </a:solidFill>
                            <a:latin typeface="+mn-lt"/>
                            <a:ea typeface="+mn-ea"/>
                            <a:cs typeface="+mn-cs"/>
                          </a:rPr>
                          <m:t>𝑘</m:t>
                        </m:r>
                      </m:e>
                      <m:sub>
                        <m:r>
                          <a:rPr lang="ar-AE" sz="1200" i="0" kern="1200">
                            <a:solidFill>
                              <a:schemeClr val="tx1"/>
                            </a:solidFill>
                            <a:latin typeface="+mn-lt"/>
                            <a:ea typeface="+mn-ea"/>
                            <a:cs typeface="+mn-cs"/>
                          </a:rPr>
                          <m:t>3</m:t>
                        </m:r>
                      </m:sub>
                    </m:sSub>
                  </m:oMath>
                </a14:m>
                <a:r>
                  <a:rPr lang="en-US" dirty="0"/>
                  <a:t>via an exciton at </a:t>
                </a:r>
                <a14:m>
                  <m:oMath xmlns:m="http://schemas.openxmlformats.org/officeDocument/2006/math">
                    <m:sSub>
                      <m:sSubPr>
                        <m:ctrlPr>
                          <a:rPr lang="ar-AE" sz="1200" kern="1200">
                            <a:solidFill>
                              <a:schemeClr val="tx1"/>
                            </a:solidFill>
                            <a:latin typeface="+mn-lt"/>
                            <a:ea typeface="+mn-ea"/>
                            <a:cs typeface="+mn-cs"/>
                          </a:rPr>
                        </m:ctrlPr>
                      </m:sSubPr>
                      <m:e>
                        <m:r>
                          <a:rPr lang="ar-AE" sz="1200" i="1" kern="1200">
                            <a:solidFill>
                              <a:schemeClr val="tx1"/>
                            </a:solidFill>
                            <a:latin typeface="+mn-lt"/>
                            <a:ea typeface="+mn-ea"/>
                            <a:cs typeface="+mn-cs"/>
                          </a:rPr>
                          <m:t>𝑘</m:t>
                        </m:r>
                      </m:e>
                      <m:sub>
                        <m:r>
                          <a:rPr lang="ar-AE" sz="1200" i="0" kern="1200">
                            <a:solidFill>
                              <a:schemeClr val="tx1"/>
                            </a:solidFill>
                            <a:latin typeface="+mn-lt"/>
                            <a:ea typeface="+mn-ea"/>
                            <a:cs typeface="+mn-cs"/>
                          </a:rPr>
                          <m:t>2</m:t>
                        </m:r>
                      </m:sub>
                    </m:sSub>
                  </m:oMath>
                </a14:m>
                <a:r>
                  <a:rPr lang="ar-AE" dirty="0"/>
                  <a:t>.</a:t>
                </a:r>
                <a:r>
                  <a:rPr lang="en-US" dirty="0"/>
                  <a:t> And there is 2 delta k separation between them.</a:t>
                </a:r>
                <a:r>
                  <a:rPr lang="en-US" baseline="0" dirty="0"/>
                  <a:t> </a:t>
                </a:r>
                <a:endParaRPr lang="ar-AE" dirty="0"/>
              </a:p>
              <a:p>
                <a:r>
                  <a:rPr lang="en-US" dirty="0"/>
                  <a:t>We can see two non-interacting paths like this, and as a result of these independent coupling channels, we observe the </a:t>
                </a:r>
                <a:r>
                  <a:rPr lang="en-US" b="1" dirty="0"/>
                  <a:t>splitting of bands</a:t>
                </a:r>
                <a:r>
                  <a:rPr lang="en-US" dirty="0"/>
                  <a:t>.</a:t>
                </a:r>
              </a:p>
            </p:txBody>
          </p:sp>
        </mc:Choice>
        <mc:Fallback>
          <p:sp>
            <p:nvSpPr>
              <p:cNvPr id="3" name="Notes Placeholder 2"/>
              <p:cNvSpPr>
                <a:spLocks noGrp="1"/>
              </p:cNvSpPr>
              <p:nvPr>
                <p:ph type="body" idx="1"/>
              </p:nvPr>
            </p:nvSpPr>
            <p:spPr/>
            <p:txBody>
              <a:bodyPr/>
              <a:lstStyle/>
              <a:p>
                <a:r>
                  <a:rPr lang="en-US" dirty="0"/>
                  <a:t>In the tilted material, the light–matter coupling has a spatial dependence, as shown here. When we represent this in reciprocal space, we can see a different pattern, as shown here. From the Hamiltonian, we can see that there is a </a:t>
                </a:r>
                <a:r>
                  <a:rPr lang="el-GR" sz="1200" i="0" kern="1200">
                    <a:solidFill>
                      <a:schemeClr val="tx1"/>
                    </a:solidFill>
                    <a:latin typeface="+mn-lt"/>
                    <a:ea typeface="+mn-ea"/>
                    <a:cs typeface="+mn-cs"/>
                  </a:rPr>
                  <a:t>Δ𝑘</a:t>
                </a:r>
                <a:r>
                  <a:rPr lang="en-US" dirty="0"/>
                  <a:t>term, and in this case we assume it to be one. As a result, a photon at momentum </a:t>
                </a:r>
                <a:r>
                  <a:rPr lang="ar-AE" sz="1200" i="0" kern="1200">
                    <a:solidFill>
                      <a:schemeClr val="tx1"/>
                    </a:solidFill>
                    <a:latin typeface="+mn-lt"/>
                    <a:ea typeface="+mn-ea"/>
                    <a:cs typeface="+mn-cs"/>
                  </a:rPr>
                  <a:t>𝑘_1</a:t>
                </a:r>
                <a:r>
                  <a:rPr lang="en-US" dirty="0"/>
                  <a:t>couples to a photon at </a:t>
                </a:r>
                <a:r>
                  <a:rPr lang="ar-AE" sz="1200" i="0" kern="1200">
                    <a:solidFill>
                      <a:schemeClr val="tx1"/>
                    </a:solidFill>
                    <a:latin typeface="+mn-lt"/>
                    <a:ea typeface="+mn-ea"/>
                    <a:cs typeface="+mn-cs"/>
                  </a:rPr>
                  <a:t>𝑘_3</a:t>
                </a:r>
                <a:r>
                  <a:rPr lang="en-US" dirty="0"/>
                  <a:t>via an exciton at </a:t>
                </a:r>
                <a:r>
                  <a:rPr lang="ar-AE" sz="1200" i="0" kern="1200">
                    <a:solidFill>
                      <a:schemeClr val="tx1"/>
                    </a:solidFill>
                    <a:latin typeface="+mn-lt"/>
                    <a:ea typeface="+mn-ea"/>
                    <a:cs typeface="+mn-cs"/>
                  </a:rPr>
                  <a:t>𝑘_2</a:t>
                </a:r>
                <a:r>
                  <a:rPr lang="ar-AE" dirty="0"/>
                  <a:t>.</a:t>
                </a:r>
                <a:r>
                  <a:rPr lang="en-US" dirty="0"/>
                  <a:t> And there is 2 delta k separation between them.</a:t>
                </a:r>
                <a:r>
                  <a:rPr lang="en-US" baseline="0" dirty="0"/>
                  <a:t> </a:t>
                </a:r>
                <a:endParaRPr lang="ar-AE" dirty="0"/>
              </a:p>
              <a:p>
                <a:r>
                  <a:rPr lang="en-US" dirty="0"/>
                  <a:t>We can see two non-interacting paths like this, and as a result of these independent coupling channels, we observe the </a:t>
                </a:r>
                <a:r>
                  <a:rPr lang="en-US" b="1" dirty="0"/>
                  <a:t>splitting of bands</a:t>
                </a:r>
                <a:r>
                  <a:rPr lang="en-US" dirty="0"/>
                  <a:t>.</a:t>
                </a:r>
              </a:p>
            </p:txBody>
          </p:sp>
        </mc:Fallback>
      </mc:AlternateContent>
      <p:sp>
        <p:nvSpPr>
          <p:cNvPr id="4" name="Slide Number Placeholder 3"/>
          <p:cNvSpPr>
            <a:spLocks noGrp="1"/>
          </p:cNvSpPr>
          <p:nvPr>
            <p:ph type="sldNum" sz="quarter" idx="5"/>
          </p:nvPr>
        </p:nvSpPr>
        <p:spPr/>
        <p:txBody>
          <a:bodyPr/>
          <a:lstStyle/>
          <a:p>
            <a:fld id="{7AB9B1B8-2239-AE4A-A8B9-2760A95B1D06}" type="slidenum">
              <a:rPr lang="en-US" smtClean="0"/>
              <a:t>22</a:t>
            </a:fld>
            <a:endParaRPr lang="en-US"/>
          </a:p>
        </p:txBody>
      </p:sp>
    </p:spTree>
    <p:extLst>
      <p:ext uri="{BB962C8B-B14F-4D97-AF65-F5344CB8AC3E}">
        <p14:creationId xmlns:p14="http://schemas.microsoft.com/office/powerpoint/2010/main" val="812163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b="1" dirty="0"/>
                  <a:t>Before getting to the main results, I’d like to briefly set the background by highlighting some of the key works that motivated this study.</a:t>
                </a:r>
                <a:br>
                  <a:rPr lang="en-US" dirty="0"/>
                </a:br>
                <a:r>
                  <a:rPr lang="en-US" dirty="0"/>
                  <a:t>Here, we start with a </a:t>
                </a:r>
                <a:r>
                  <a:rPr lang="en-US" b="1" dirty="0"/>
                  <a:t>single-layer excitonic material placed inside an optical cavity</a:t>
                </a:r>
                <a:r>
                  <a:rPr lang="en-US" dirty="0"/>
                  <a:t>, where strong light–matter coupling leads to the formation of </a:t>
                </a:r>
                <a:r>
                  <a:rPr lang="en-US" b="1" dirty="0"/>
                  <a:t>exciton–polaritons</a:t>
                </a:r>
                <a:r>
                  <a:rPr lang="en-US" dirty="0"/>
                  <a:t>. This physics can be captured using a </a:t>
                </a:r>
                <a:r>
                  <a:rPr lang="en-US" b="1" dirty="0"/>
                  <a:t>simple two-level Hamiltonian</a:t>
                </a:r>
                <a:r>
                  <a:rPr lang="en-US" dirty="0"/>
                  <a:t>, as shown here. We can observe this in the </a:t>
                </a:r>
                <a:r>
                  <a:rPr lang="en-US" b="1" dirty="0"/>
                  <a:t>angle-resolved spectra</a:t>
                </a:r>
                <a:r>
                  <a:rPr lang="en-US" dirty="0"/>
                  <a:t>, where </a:t>
                </a:r>
                <a14:m>
                  <m:oMath xmlns:m="http://schemas.openxmlformats.org/officeDocument/2006/math">
                    <m:r>
                      <a:rPr lang="en-US" sz="1200" i="1" kern="1200">
                        <a:solidFill>
                          <a:schemeClr val="tx1"/>
                        </a:solidFill>
                        <a:latin typeface="+mn-lt"/>
                        <a:ea typeface="+mn-ea"/>
                        <a:cs typeface="+mn-cs"/>
                      </a:rPr>
                      <m:t>𝜖</m:t>
                    </m:r>
                    <m:d>
                      <m:dPr>
                        <m:ctrlPr>
                          <a:rPr lang="ar-AE" sz="1200" i="1" kern="1200">
                            <a:solidFill>
                              <a:schemeClr val="tx1"/>
                            </a:solidFill>
                            <a:latin typeface="+mn-lt"/>
                            <a:ea typeface="+mn-ea"/>
                            <a:cs typeface="+mn-cs"/>
                          </a:rPr>
                        </m:ctrlPr>
                      </m:dPr>
                      <m:e>
                        <m:r>
                          <a:rPr lang="ar-AE" sz="1200" i="1" kern="1200">
                            <a:solidFill>
                              <a:schemeClr val="tx1"/>
                            </a:solidFill>
                            <a:latin typeface="+mn-lt"/>
                            <a:ea typeface="+mn-ea"/>
                            <a:cs typeface="+mn-cs"/>
                          </a:rPr>
                          <m:t>𝑘</m:t>
                        </m:r>
                      </m:e>
                    </m:d>
                  </m:oMath>
                </a14:m>
                <a:r>
                  <a:rPr lang="en-US" dirty="0"/>
                  <a:t>represents the excitonic band and </a:t>
                </a:r>
                <a14:m>
                  <m:oMath xmlns:m="http://schemas.openxmlformats.org/officeDocument/2006/math">
                    <m:sSub>
                      <m:sSubPr>
                        <m:ctrlPr>
                          <a:rPr lang="ar-AE" sz="1200" kern="1200">
                            <a:solidFill>
                              <a:schemeClr val="tx1"/>
                            </a:solidFill>
                            <a:latin typeface="+mn-lt"/>
                            <a:ea typeface="+mn-ea"/>
                            <a:cs typeface="+mn-cs"/>
                          </a:rPr>
                        </m:ctrlPr>
                      </m:sSubPr>
                      <m:e>
                        <m:r>
                          <a:rPr lang="ar-AE" sz="1200" i="1" kern="1200">
                            <a:solidFill>
                              <a:schemeClr val="tx1"/>
                            </a:solidFill>
                            <a:latin typeface="+mn-lt"/>
                            <a:ea typeface="+mn-ea"/>
                            <a:cs typeface="+mn-cs"/>
                          </a:rPr>
                          <m:t>𝜔</m:t>
                        </m:r>
                      </m:e>
                      <m:sub>
                        <m:r>
                          <a:rPr lang="ar-AE" sz="1200" i="1" kern="1200">
                            <a:solidFill>
                              <a:schemeClr val="tx1"/>
                            </a:solidFill>
                            <a:latin typeface="+mn-lt"/>
                            <a:ea typeface="+mn-ea"/>
                            <a:cs typeface="+mn-cs"/>
                          </a:rPr>
                          <m:t>𝑐</m:t>
                        </m:r>
                      </m:sub>
                    </m:sSub>
                    <m:d>
                      <m:dPr>
                        <m:ctrlPr>
                          <a:rPr lang="ar-AE" sz="1200" i="1" kern="1200">
                            <a:solidFill>
                              <a:schemeClr val="tx1"/>
                            </a:solidFill>
                            <a:latin typeface="+mn-lt"/>
                            <a:ea typeface="+mn-ea"/>
                            <a:cs typeface="+mn-cs"/>
                          </a:rPr>
                        </m:ctrlPr>
                      </m:dPr>
                      <m:e>
                        <m:r>
                          <a:rPr lang="ar-AE" sz="1200" i="1" kern="1200">
                            <a:solidFill>
                              <a:schemeClr val="tx1"/>
                            </a:solidFill>
                            <a:latin typeface="+mn-lt"/>
                            <a:ea typeface="+mn-ea"/>
                            <a:cs typeface="+mn-cs"/>
                          </a:rPr>
                          <m:t>𝑘</m:t>
                        </m:r>
                      </m:e>
                    </m:d>
                  </m:oMath>
                </a14:m>
                <a:r>
                  <a:rPr lang="en-US" dirty="0"/>
                  <a:t>represents the photonic band. When these two modes couple through the light–matter coupling constant </a:t>
                </a:r>
                <a14:m>
                  <m:oMath xmlns:m="http://schemas.openxmlformats.org/officeDocument/2006/math">
                    <m:r>
                      <m:rPr>
                        <m:sty m:val="p"/>
                      </m:rPr>
                      <a:rPr lang="el-GR" sz="1200" kern="1200">
                        <a:solidFill>
                          <a:schemeClr val="tx1"/>
                        </a:solidFill>
                        <a:latin typeface="+mn-lt"/>
                        <a:ea typeface="+mn-ea"/>
                        <a:cs typeface="+mn-cs"/>
                      </a:rPr>
                      <m:t>Ω</m:t>
                    </m:r>
                  </m:oMath>
                </a14:m>
                <a:r>
                  <a:rPr lang="el-GR" dirty="0"/>
                  <a:t>, </a:t>
                </a:r>
                <a:r>
                  <a:rPr lang="en-US" dirty="0"/>
                  <a:t>we can clearly see the formation of </a:t>
                </a:r>
                <a:r>
                  <a:rPr lang="en-US" b="1" dirty="0"/>
                  <a:t>hybridized upper and lower polariton bands</a:t>
                </a:r>
                <a:r>
                  <a:rPr lang="en-US" dirty="0"/>
                  <a:t>, as shown here.</a:t>
                </a:r>
              </a:p>
              <a:p>
                <a:r>
                  <a:rPr lang="en-US" dirty="0"/>
                  <a:t>However, in actual experiments, when the cavity is filled with materials—for example, </a:t>
                </a:r>
                <a:r>
                  <a:rPr lang="en-US" b="1" dirty="0"/>
                  <a:t>organic crystals such as pentacene or </a:t>
                </a:r>
                <a:r>
                  <a:rPr lang="en-US" b="1" dirty="0" err="1"/>
                  <a:t>hexacene</a:t>
                </a:r>
                <a:r>
                  <a:rPr lang="en-US" dirty="0"/>
                  <a:t>—we cannot ignore the effect of </a:t>
                </a:r>
                <a:r>
                  <a:rPr lang="en-US" b="1" dirty="0"/>
                  <a:t>molecular vibrations</a:t>
                </a:r>
                <a:r>
                  <a:rPr lang="en-US" dirty="0"/>
                  <a:t>. As a result, we observe </a:t>
                </a:r>
                <a:r>
                  <a:rPr lang="en-US" b="1" dirty="0"/>
                  <a:t>additional </a:t>
                </a:r>
                <a:r>
                  <a:rPr lang="en-US" b="1" dirty="0" err="1"/>
                  <a:t>splittings</a:t>
                </a:r>
                <a:r>
                  <a:rPr lang="en-US" dirty="0"/>
                  <a:t> in the upper and lower polaritonic band structure. Here, I’m showing </a:t>
                </a:r>
                <a:r>
                  <a:rPr lang="en-US" b="1" dirty="0"/>
                  <a:t>Shahzad’s work from Renée’s group</a:t>
                </a:r>
                <a:r>
                  <a:rPr lang="en-US" dirty="0"/>
                  <a:t> on pentacene crystals inside an optical cavity, where we can clearly see the emergence of these </a:t>
                </a:r>
                <a:r>
                  <a:rPr lang="en-US" b="1" dirty="0"/>
                  <a:t>middle polariton bands</a:t>
                </a:r>
                <a:r>
                  <a:rPr lang="en-US" dirty="0"/>
                  <a:t>.</a:t>
                </a:r>
              </a:p>
              <a:p>
                <a:r>
                  <a:rPr lang="en-US" dirty="0"/>
                  <a:t>In my first work, together with </a:t>
                </a:r>
                <a:r>
                  <a:rPr lang="en-US" b="1" dirty="0"/>
                  <a:t>Logan Blackham</a:t>
                </a:r>
                <a:r>
                  <a:rPr lang="en-US" dirty="0"/>
                  <a:t>, we derived an </a:t>
                </a:r>
                <a:r>
                  <a:rPr lang="en-US" b="1" dirty="0"/>
                  <a:t>analytical expression</a:t>
                </a:r>
                <a:r>
                  <a:rPr lang="en-US" dirty="0"/>
                  <a:t> for this </a:t>
                </a:r>
                <a:r>
                  <a:rPr lang="en-US" b="1" dirty="0"/>
                  <a:t>polaron–polariton dispersion effect</a:t>
                </a:r>
                <a:r>
                  <a:rPr lang="en-US" dirty="0"/>
                  <a:t> using a </a:t>
                </a:r>
                <a:r>
                  <a:rPr lang="en-US" b="1" dirty="0" err="1"/>
                  <a:t>Floquet</a:t>
                </a:r>
                <a:r>
                  <a:rPr lang="en-US" b="1" dirty="0"/>
                  <a:t> formalism</a:t>
                </a:r>
                <a:r>
                  <a:rPr lang="en-US" dirty="0"/>
                  <a:t>, and the effective analytical Hamiltonian is shown here. Logan already gave a beautiful talk on this topic a few weeks back. Here, we can clearly see that our </a:t>
                </a:r>
                <a:r>
                  <a:rPr lang="en-US" b="1" dirty="0"/>
                  <a:t>analytical theory matches extremely well</a:t>
                </a:r>
                <a:r>
                  <a:rPr lang="en-US" dirty="0"/>
                  <a:t> with the band structure obtained from simulations using the quantum dynamical methods Here we implemented </a:t>
                </a:r>
                <a:r>
                  <a:rPr lang="en-US" b="1" dirty="0"/>
                  <a:t>mean-field Ehrenfest approach (MFER)</a:t>
                </a:r>
                <a:r>
                  <a:rPr lang="en-US" dirty="0"/>
                  <a:t>.</a:t>
                </a:r>
              </a:p>
            </p:txBody>
          </p:sp>
        </mc:Choice>
        <mc:Fallback>
          <p:sp>
            <p:nvSpPr>
              <p:cNvPr id="3" name="Notes Placeholder 2"/>
              <p:cNvSpPr>
                <a:spLocks noGrp="1"/>
              </p:cNvSpPr>
              <p:nvPr>
                <p:ph type="body" idx="1"/>
              </p:nvPr>
            </p:nvSpPr>
            <p:spPr/>
            <p:txBody>
              <a:bodyPr/>
              <a:lstStyle/>
              <a:p>
                <a:r>
                  <a:rPr lang="en-US" b="1" dirty="0"/>
                  <a:t>Before getting to the main results, I’d like to briefly set the background by highlighting some of the key works that motivated this study.</a:t>
                </a:r>
                <a:br>
                  <a:rPr lang="en-US" dirty="0"/>
                </a:br>
                <a:r>
                  <a:rPr lang="en-US" dirty="0"/>
                  <a:t>Here, we start with a </a:t>
                </a:r>
                <a:r>
                  <a:rPr lang="en-US" b="1" dirty="0"/>
                  <a:t>single-layer excitonic material placed inside an optical cavity</a:t>
                </a:r>
                <a:r>
                  <a:rPr lang="en-US" dirty="0"/>
                  <a:t>, where strong light–matter coupling leads to the formation of </a:t>
                </a:r>
                <a:r>
                  <a:rPr lang="en-US" b="1" dirty="0"/>
                  <a:t>exciton–polaritons</a:t>
                </a:r>
                <a:r>
                  <a:rPr lang="en-US" dirty="0"/>
                  <a:t>. This physics can be captured using a </a:t>
                </a:r>
                <a:r>
                  <a:rPr lang="en-US" b="1" dirty="0"/>
                  <a:t>simple two-level Hamiltonian</a:t>
                </a:r>
                <a:r>
                  <a:rPr lang="en-US" dirty="0"/>
                  <a:t>, as shown here. We can observe this in the </a:t>
                </a:r>
                <a:r>
                  <a:rPr lang="en-US" b="1" dirty="0"/>
                  <a:t>angle-resolved spectra</a:t>
                </a:r>
                <a:r>
                  <a:rPr lang="en-US" dirty="0"/>
                  <a:t>, where </a:t>
                </a:r>
                <a:r>
                  <a:rPr lang="en-US" sz="1200" i="0" kern="1200">
                    <a:solidFill>
                      <a:schemeClr val="tx1"/>
                    </a:solidFill>
                    <a:latin typeface="+mn-lt"/>
                    <a:ea typeface="+mn-ea"/>
                    <a:cs typeface="+mn-cs"/>
                  </a:rPr>
                  <a:t>𝜖</a:t>
                </a:r>
                <a:r>
                  <a:rPr lang="ar-AE" sz="1200" i="0" kern="1200">
                    <a:solidFill>
                      <a:schemeClr val="tx1"/>
                    </a:solidFill>
                    <a:latin typeface="+mn-lt"/>
                    <a:ea typeface="+mn-ea"/>
                    <a:cs typeface="+mn-cs"/>
                  </a:rPr>
                  <a:t>(𝑘)</a:t>
                </a:r>
                <a:r>
                  <a:rPr lang="en-US" dirty="0"/>
                  <a:t>represents the excitonic band and </a:t>
                </a:r>
                <a:r>
                  <a:rPr lang="ar-AE" sz="1200" i="0" kern="1200">
                    <a:solidFill>
                      <a:schemeClr val="tx1"/>
                    </a:solidFill>
                    <a:latin typeface="+mn-lt"/>
                    <a:ea typeface="+mn-ea"/>
                    <a:cs typeface="+mn-cs"/>
                  </a:rPr>
                  <a:t>𝜔_𝑐 (𝑘)</a:t>
                </a:r>
                <a:r>
                  <a:rPr lang="en-US" dirty="0"/>
                  <a:t>represents the photonic band. When these two modes couple through the light–matter coupling constant </a:t>
                </a:r>
                <a:r>
                  <a:rPr lang="el-GR" sz="1200" i="0" kern="1200">
                    <a:solidFill>
                      <a:schemeClr val="tx1"/>
                    </a:solidFill>
                    <a:latin typeface="+mn-lt"/>
                    <a:ea typeface="+mn-ea"/>
                    <a:cs typeface="+mn-cs"/>
                  </a:rPr>
                  <a:t>Ω</a:t>
                </a:r>
                <a:r>
                  <a:rPr lang="el-GR" dirty="0"/>
                  <a:t>, </a:t>
                </a:r>
                <a:r>
                  <a:rPr lang="en-US" dirty="0"/>
                  <a:t>we can clearly see the formation of </a:t>
                </a:r>
                <a:r>
                  <a:rPr lang="en-US" b="1" dirty="0"/>
                  <a:t>hybridized upper and lower polariton bands</a:t>
                </a:r>
                <a:r>
                  <a:rPr lang="en-US" dirty="0"/>
                  <a:t>, as shown here.</a:t>
                </a:r>
              </a:p>
              <a:p>
                <a:r>
                  <a:rPr lang="en-US" dirty="0"/>
                  <a:t>However, in actual experiments, when the cavity is filled with materials—for example, </a:t>
                </a:r>
                <a:r>
                  <a:rPr lang="en-US" b="1" dirty="0"/>
                  <a:t>organic crystals such as pentacene or </a:t>
                </a:r>
                <a:r>
                  <a:rPr lang="en-US" b="1" dirty="0" err="1"/>
                  <a:t>hexacene</a:t>
                </a:r>
                <a:r>
                  <a:rPr lang="en-US" dirty="0"/>
                  <a:t>—we cannot ignore the effect of </a:t>
                </a:r>
                <a:r>
                  <a:rPr lang="en-US" b="1" dirty="0"/>
                  <a:t>molecular vibrations</a:t>
                </a:r>
                <a:r>
                  <a:rPr lang="en-US" dirty="0"/>
                  <a:t>. As a result, we observe </a:t>
                </a:r>
                <a:r>
                  <a:rPr lang="en-US" b="1" dirty="0"/>
                  <a:t>additional </a:t>
                </a:r>
                <a:r>
                  <a:rPr lang="en-US" b="1" dirty="0" err="1"/>
                  <a:t>splittings</a:t>
                </a:r>
                <a:r>
                  <a:rPr lang="en-US" dirty="0"/>
                  <a:t> in the upper and lower polaritonic band structure. Here, I’m showing </a:t>
                </a:r>
                <a:r>
                  <a:rPr lang="en-US" b="1" dirty="0"/>
                  <a:t>Shahzad’s work from Renée’s group</a:t>
                </a:r>
                <a:r>
                  <a:rPr lang="en-US" dirty="0"/>
                  <a:t> on pentacene crystals inside an optical cavity, where we can clearly see the emergence of these </a:t>
                </a:r>
                <a:r>
                  <a:rPr lang="en-US" b="1" dirty="0"/>
                  <a:t>middle polariton bands</a:t>
                </a:r>
                <a:r>
                  <a:rPr lang="en-US" dirty="0"/>
                  <a:t>.</a:t>
                </a:r>
              </a:p>
              <a:p>
                <a:r>
                  <a:rPr lang="en-US" dirty="0"/>
                  <a:t>In my first work, together with </a:t>
                </a:r>
                <a:r>
                  <a:rPr lang="en-US" b="1" dirty="0"/>
                  <a:t>Logan Blackham</a:t>
                </a:r>
                <a:r>
                  <a:rPr lang="en-US" dirty="0"/>
                  <a:t>, we derived an </a:t>
                </a:r>
                <a:r>
                  <a:rPr lang="en-US" b="1" dirty="0"/>
                  <a:t>analytical expression</a:t>
                </a:r>
                <a:r>
                  <a:rPr lang="en-US" dirty="0"/>
                  <a:t> for this </a:t>
                </a:r>
                <a:r>
                  <a:rPr lang="en-US" b="1" dirty="0"/>
                  <a:t>polaron–polariton dispersion effect</a:t>
                </a:r>
                <a:r>
                  <a:rPr lang="en-US" dirty="0"/>
                  <a:t> using a </a:t>
                </a:r>
                <a:r>
                  <a:rPr lang="en-US" b="1" dirty="0" err="1"/>
                  <a:t>Floquet</a:t>
                </a:r>
                <a:r>
                  <a:rPr lang="en-US" b="1" dirty="0"/>
                  <a:t> formalism</a:t>
                </a:r>
                <a:r>
                  <a:rPr lang="en-US" dirty="0"/>
                  <a:t>, and the effective analytical Hamiltonian is shown here. Logan already gave a beautiful talk on this topic a few weeks back. Here, we can clearly see that our </a:t>
                </a:r>
                <a:r>
                  <a:rPr lang="en-US" b="1" dirty="0"/>
                  <a:t>analytical theory matches extremely well</a:t>
                </a:r>
                <a:r>
                  <a:rPr lang="en-US" dirty="0"/>
                  <a:t> with the band structure obtained from simulations using the quantum dynamical methods Here we implemented </a:t>
                </a:r>
                <a:r>
                  <a:rPr lang="en-US" b="1" dirty="0"/>
                  <a:t>mean-field Ehrenfest approach (MFER)</a:t>
                </a:r>
                <a:r>
                  <a:rPr lang="en-US" dirty="0"/>
                  <a:t>.</a:t>
                </a:r>
              </a:p>
            </p:txBody>
          </p:sp>
        </mc:Fallback>
      </mc:AlternateContent>
      <p:sp>
        <p:nvSpPr>
          <p:cNvPr id="4" name="Slide Number Placeholder 3"/>
          <p:cNvSpPr>
            <a:spLocks noGrp="1"/>
          </p:cNvSpPr>
          <p:nvPr>
            <p:ph type="sldNum" sz="quarter" idx="5"/>
          </p:nvPr>
        </p:nvSpPr>
        <p:spPr/>
        <p:txBody>
          <a:bodyPr/>
          <a:lstStyle/>
          <a:p>
            <a:fld id="{7AB9B1B8-2239-AE4A-A8B9-2760A95B1D06}" type="slidenum">
              <a:rPr lang="en-US" smtClean="0"/>
              <a:t>1</a:t>
            </a:fld>
            <a:endParaRPr lang="en-US"/>
          </a:p>
        </p:txBody>
      </p:sp>
    </p:spTree>
    <p:extLst>
      <p:ext uri="{BB962C8B-B14F-4D97-AF65-F5344CB8AC3E}">
        <p14:creationId xmlns:p14="http://schemas.microsoft.com/office/powerpoint/2010/main" val="23808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And this </a:t>
                </a:r>
                <a14:m>
                  <m:oMath xmlns:m="http://schemas.openxmlformats.org/officeDocument/2006/math">
                    <m:r>
                      <m:rPr>
                        <m:sty m:val="p"/>
                      </m:rPr>
                      <a:rPr lang="el-GR" sz="1200" kern="1200">
                        <a:solidFill>
                          <a:schemeClr val="tx1"/>
                        </a:solidFill>
                        <a:latin typeface="+mn-lt"/>
                        <a:ea typeface="+mn-ea"/>
                        <a:cs typeface="+mn-cs"/>
                      </a:rPr>
                      <m:t>Δ</m:t>
                    </m:r>
                    <m:r>
                      <a:rPr lang="el-GR" sz="1200" i="1" kern="1200">
                        <a:solidFill>
                          <a:schemeClr val="tx1"/>
                        </a:solidFill>
                        <a:latin typeface="+mn-lt"/>
                        <a:ea typeface="+mn-ea"/>
                        <a:cs typeface="+mn-cs"/>
                      </a:rPr>
                      <m:t>𝑘</m:t>
                    </m:r>
                  </m:oMath>
                </a14:m>
                <a:r>
                  <a:rPr lang="en-US" dirty="0"/>
                  <a:t> is defined by the relation shown here, where </a:t>
                </a:r>
                <a14:m>
                  <m:oMath xmlns:m="http://schemas.openxmlformats.org/officeDocument/2006/math">
                    <m:r>
                      <a:rPr lang="en-US" sz="1200" i="1" kern="1200">
                        <a:solidFill>
                          <a:schemeClr val="tx1"/>
                        </a:solidFill>
                        <a:latin typeface="+mn-lt"/>
                        <a:ea typeface="+mn-ea"/>
                        <a:cs typeface="+mn-cs"/>
                      </a:rPr>
                      <m:t>𝜃</m:t>
                    </m:r>
                  </m:oMath>
                </a14:m>
                <a:r>
                  <a:rPr lang="en-US" dirty="0"/>
                  <a:t>is the tilt angle, </a:t>
                </a:r>
                <a14:m>
                  <m:oMath xmlns:m="http://schemas.openxmlformats.org/officeDocument/2006/math">
                    <m:sSub>
                      <m:sSubPr>
                        <m:ctrlPr>
                          <a:rPr lang="ar-AE" sz="1200" kern="1200">
                            <a:solidFill>
                              <a:schemeClr val="tx1"/>
                            </a:solidFill>
                            <a:latin typeface="+mn-lt"/>
                            <a:ea typeface="+mn-ea"/>
                            <a:cs typeface="+mn-cs"/>
                          </a:rPr>
                        </m:ctrlPr>
                      </m:sSubPr>
                      <m:e>
                        <m:r>
                          <a:rPr lang="ar-AE" sz="1200" i="1" kern="1200">
                            <a:solidFill>
                              <a:schemeClr val="tx1"/>
                            </a:solidFill>
                            <a:latin typeface="+mn-lt"/>
                            <a:ea typeface="+mn-ea"/>
                            <a:cs typeface="+mn-cs"/>
                          </a:rPr>
                          <m:t>𝑚</m:t>
                        </m:r>
                      </m:e>
                      <m:sub>
                        <m:r>
                          <a:rPr lang="ar-AE" sz="1200" i="1" kern="1200">
                            <a:solidFill>
                              <a:schemeClr val="tx1"/>
                            </a:solidFill>
                            <a:latin typeface="+mn-lt"/>
                            <a:ea typeface="+mn-ea"/>
                            <a:cs typeface="+mn-cs"/>
                          </a:rPr>
                          <m:t>𝑧</m:t>
                        </m:r>
                      </m:sub>
                    </m:sSub>
                  </m:oMath>
                </a14:m>
                <a:r>
                  <a:rPr lang="en-US" dirty="0"/>
                  <a:t>is the cavity quantization index, and </a:t>
                </a:r>
                <a14:m>
                  <m:oMath xmlns:m="http://schemas.openxmlformats.org/officeDocument/2006/math">
                    <m:sSub>
                      <m:sSubPr>
                        <m:ctrlPr>
                          <a:rPr lang="ar-AE" sz="1200" kern="1200">
                            <a:solidFill>
                              <a:schemeClr val="tx1"/>
                            </a:solidFill>
                            <a:latin typeface="+mn-lt"/>
                            <a:ea typeface="+mn-ea"/>
                            <a:cs typeface="+mn-cs"/>
                          </a:rPr>
                        </m:ctrlPr>
                      </m:sSubPr>
                      <m:e>
                        <m:r>
                          <a:rPr lang="ar-AE" sz="1200" i="1" kern="1200">
                            <a:solidFill>
                              <a:schemeClr val="tx1"/>
                            </a:solidFill>
                            <a:latin typeface="+mn-lt"/>
                            <a:ea typeface="+mn-ea"/>
                            <a:cs typeface="+mn-cs"/>
                          </a:rPr>
                          <m:t>𝐿</m:t>
                        </m:r>
                      </m:e>
                      <m:sub>
                        <m:r>
                          <a:rPr lang="ar-AE" sz="1200" i="1" kern="1200">
                            <a:solidFill>
                              <a:schemeClr val="tx1"/>
                            </a:solidFill>
                            <a:latin typeface="+mn-lt"/>
                            <a:ea typeface="+mn-ea"/>
                            <a:cs typeface="+mn-cs"/>
                          </a:rPr>
                          <m:t>𝑧</m:t>
                        </m:r>
                      </m:sub>
                    </m:sSub>
                  </m:oMath>
                </a14:m>
                <a:r>
                  <a:rPr lang="en-US" dirty="0"/>
                  <a:t>is the distance between the mirrors.</a:t>
                </a:r>
              </a:p>
            </p:txBody>
          </p:sp>
        </mc:Choice>
        <mc:Fallback>
          <p:sp>
            <p:nvSpPr>
              <p:cNvPr id="3" name="Notes Placeholder 2"/>
              <p:cNvSpPr>
                <a:spLocks noGrp="1"/>
              </p:cNvSpPr>
              <p:nvPr>
                <p:ph type="body" idx="1"/>
              </p:nvPr>
            </p:nvSpPr>
            <p:spPr/>
            <p:txBody>
              <a:bodyPr/>
              <a:lstStyle/>
              <a:p>
                <a:r>
                  <a:rPr lang="en-US" dirty="0"/>
                  <a:t>And this </a:t>
                </a:r>
                <a:r>
                  <a:rPr lang="el-GR" sz="1200" i="0" kern="1200">
                    <a:solidFill>
                      <a:schemeClr val="tx1"/>
                    </a:solidFill>
                    <a:latin typeface="+mn-lt"/>
                    <a:ea typeface="+mn-ea"/>
                    <a:cs typeface="+mn-cs"/>
                  </a:rPr>
                  <a:t>Δ𝑘</a:t>
                </a:r>
                <a:r>
                  <a:rPr lang="en-US" dirty="0"/>
                  <a:t> is defined by the relation shown here, where </a:t>
                </a:r>
                <a:r>
                  <a:rPr lang="en-US" sz="1200" i="0" kern="1200">
                    <a:solidFill>
                      <a:schemeClr val="tx1"/>
                    </a:solidFill>
                    <a:latin typeface="+mn-lt"/>
                    <a:ea typeface="+mn-ea"/>
                    <a:cs typeface="+mn-cs"/>
                  </a:rPr>
                  <a:t>𝜃</a:t>
                </a:r>
                <a:r>
                  <a:rPr lang="en-US" dirty="0"/>
                  <a:t>is the tilt angle, </a:t>
                </a:r>
                <a:r>
                  <a:rPr lang="ar-AE" sz="1200" i="0" kern="1200">
                    <a:solidFill>
                      <a:schemeClr val="tx1"/>
                    </a:solidFill>
                    <a:latin typeface="+mn-lt"/>
                    <a:ea typeface="+mn-ea"/>
                    <a:cs typeface="+mn-cs"/>
                  </a:rPr>
                  <a:t>𝑚_𝑧</a:t>
                </a:r>
                <a:r>
                  <a:rPr lang="en-US" dirty="0"/>
                  <a:t>is the cavity quantization index, and </a:t>
                </a:r>
                <a:r>
                  <a:rPr lang="ar-AE" sz="1200" i="0" kern="1200">
                    <a:solidFill>
                      <a:schemeClr val="tx1"/>
                    </a:solidFill>
                    <a:latin typeface="+mn-lt"/>
                    <a:ea typeface="+mn-ea"/>
                    <a:cs typeface="+mn-cs"/>
                  </a:rPr>
                  <a:t>𝐿_𝑧</a:t>
                </a:r>
                <a:r>
                  <a:rPr lang="en-US" dirty="0"/>
                  <a:t>is the distance between the mirrors.</a:t>
                </a:r>
              </a:p>
            </p:txBody>
          </p:sp>
        </mc:Fallback>
      </mc:AlternateContent>
      <p:sp>
        <p:nvSpPr>
          <p:cNvPr id="4" name="Slide Number Placeholder 3"/>
          <p:cNvSpPr>
            <a:spLocks noGrp="1"/>
          </p:cNvSpPr>
          <p:nvPr>
            <p:ph type="sldNum" sz="quarter" idx="5"/>
          </p:nvPr>
        </p:nvSpPr>
        <p:spPr/>
        <p:txBody>
          <a:bodyPr/>
          <a:lstStyle/>
          <a:p>
            <a:fld id="{7AB9B1B8-2239-AE4A-A8B9-2760A95B1D06}" type="slidenum">
              <a:rPr lang="en-US" smtClean="0"/>
              <a:t>23</a:t>
            </a:fld>
            <a:endParaRPr lang="en-US"/>
          </a:p>
        </p:txBody>
      </p:sp>
    </p:spTree>
    <p:extLst>
      <p:ext uri="{BB962C8B-B14F-4D97-AF65-F5344CB8AC3E}">
        <p14:creationId xmlns:p14="http://schemas.microsoft.com/office/powerpoint/2010/main" val="31716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single-layer picture the </a:t>
            </a:r>
            <a:r>
              <a:rPr lang="en-US" dirty="0" err="1"/>
              <a:t>poloron</a:t>
            </a:r>
            <a:r>
              <a:rPr lang="en-US" dirty="0"/>
              <a:t> polariton dispersion can be captured exactly, but actual experiments use </a:t>
            </a:r>
            <a:r>
              <a:rPr lang="en-US" b="1" dirty="0"/>
              <a:t>filled cavities</a:t>
            </a:r>
            <a:r>
              <a:rPr lang="en-US" dirty="0"/>
              <a:t>, which have </a:t>
            </a:r>
            <a:r>
              <a:rPr lang="en-US" b="1" dirty="0"/>
              <a:t>multiple layers</a:t>
            </a:r>
            <a:r>
              <a:rPr lang="en-US" dirty="0"/>
              <a:t>, as shown in the figure. Here, in the multilayer case, we can clearly see that there exist </a:t>
            </a:r>
            <a:r>
              <a:rPr lang="en-US" b="1" dirty="0"/>
              <a:t>dark bands</a:t>
            </a:r>
            <a:r>
              <a:rPr lang="en-US" dirty="0"/>
              <a:t> which do not couple to light, and for sure this will lead to differences in the </a:t>
            </a:r>
            <a:r>
              <a:rPr lang="en-US" b="1" dirty="0"/>
              <a:t>coherence and transport properties</a:t>
            </a:r>
            <a:r>
              <a:rPr lang="en-US" dirty="0"/>
              <a:t>.</a:t>
            </a:r>
          </a:p>
          <a:p>
            <a:r>
              <a:rPr lang="en-US" dirty="0"/>
              <a:t>In my work, along with </a:t>
            </a:r>
            <a:r>
              <a:rPr lang="en-US" b="1" dirty="0"/>
              <a:t>Saeed and Logan</a:t>
            </a:r>
            <a:r>
              <a:rPr lang="en-US" dirty="0"/>
              <a:t>, we found that these multilayer materials result in a </a:t>
            </a:r>
            <a:r>
              <a:rPr lang="en-US" b="1" dirty="0"/>
              <a:t>phonon fluctuation synchronization effect</a:t>
            </a:r>
            <a:r>
              <a:rPr lang="en-US" dirty="0"/>
              <a:t>.</a:t>
            </a:r>
          </a:p>
          <a:p>
            <a:endParaRPr lang="en-US" dirty="0"/>
          </a:p>
        </p:txBody>
      </p:sp>
      <p:sp>
        <p:nvSpPr>
          <p:cNvPr id="4" name="Slide Number Placeholder 3"/>
          <p:cNvSpPr>
            <a:spLocks noGrp="1"/>
          </p:cNvSpPr>
          <p:nvPr>
            <p:ph type="sldNum" sz="quarter" idx="5"/>
          </p:nvPr>
        </p:nvSpPr>
        <p:spPr/>
        <p:txBody>
          <a:bodyPr/>
          <a:lstStyle/>
          <a:p>
            <a:fld id="{7AB9B1B8-2239-AE4A-A8B9-2760A95B1D06}" type="slidenum">
              <a:rPr lang="en-US" smtClean="0"/>
              <a:t>2</a:t>
            </a:fld>
            <a:endParaRPr lang="en-US"/>
          </a:p>
        </p:txBody>
      </p:sp>
    </p:spTree>
    <p:extLst>
      <p:ext uri="{BB962C8B-B14F-4D97-AF65-F5344CB8AC3E}">
        <p14:creationId xmlns:p14="http://schemas.microsoft.com/office/powerpoint/2010/main" val="3298370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that when we have a multilayer picture, the phonons from all the layers get averaged, and that is what is felt by the bright layer which couples to light.</a:t>
            </a:r>
          </a:p>
        </p:txBody>
      </p:sp>
      <p:sp>
        <p:nvSpPr>
          <p:cNvPr id="4" name="Slide Number Placeholder 3"/>
          <p:cNvSpPr>
            <a:spLocks noGrp="1"/>
          </p:cNvSpPr>
          <p:nvPr>
            <p:ph type="sldNum" sz="quarter" idx="5"/>
          </p:nvPr>
        </p:nvSpPr>
        <p:spPr/>
        <p:txBody>
          <a:bodyPr/>
          <a:lstStyle/>
          <a:p>
            <a:fld id="{7AB9B1B8-2239-AE4A-A8B9-2760A95B1D06}" type="slidenum">
              <a:rPr lang="en-US" smtClean="0"/>
              <a:t>3</a:t>
            </a:fld>
            <a:endParaRPr lang="en-US"/>
          </a:p>
        </p:txBody>
      </p:sp>
    </p:spTree>
    <p:extLst>
      <p:ext uri="{BB962C8B-B14F-4D97-AF65-F5344CB8AC3E}">
        <p14:creationId xmlns:p14="http://schemas.microsoft.com/office/powerpoint/2010/main" val="398220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this averaging effect, the transport properties are different in single- and multilayer materials. So her we are creating an excitation in the single layer material and </a:t>
            </a:r>
            <a:r>
              <a:rPr lang="en-US" dirty="0" err="1"/>
              <a:t>studing</a:t>
            </a:r>
            <a:r>
              <a:rPr lang="en-US" dirty="0"/>
              <a:t> how that propagates along time and now lets see what happens if we stack multiple layers.</a:t>
            </a:r>
          </a:p>
          <a:p>
            <a:r>
              <a:rPr lang="en-US" dirty="0"/>
              <a:t>we can clearly see that the excitation created in a multilayer system propagates faster than in the single-layer material. This is a result of increased coherence in multilayer materials due to the phonon fluctuation synchronization effect. These are the same figure from different view in 3D space.</a:t>
            </a:r>
          </a:p>
          <a:p>
            <a:r>
              <a:rPr lang="en-US" dirty="0"/>
              <a:t>So, our study reveals that we can decrease decoherence in a material inside an optical cavity by stacking layers or increasing the thickness along the quantization direction.</a:t>
            </a:r>
          </a:p>
        </p:txBody>
      </p:sp>
      <p:sp>
        <p:nvSpPr>
          <p:cNvPr id="4" name="Slide Number Placeholder 3"/>
          <p:cNvSpPr>
            <a:spLocks noGrp="1"/>
          </p:cNvSpPr>
          <p:nvPr>
            <p:ph type="sldNum" sz="quarter" idx="5"/>
          </p:nvPr>
        </p:nvSpPr>
        <p:spPr/>
        <p:txBody>
          <a:bodyPr/>
          <a:lstStyle/>
          <a:p>
            <a:fld id="{7AB9B1B8-2239-AE4A-A8B9-2760A95B1D06}" type="slidenum">
              <a:rPr lang="en-US" smtClean="0"/>
              <a:t>4</a:t>
            </a:fld>
            <a:endParaRPr lang="en-US"/>
          </a:p>
        </p:txBody>
      </p:sp>
    </p:spTree>
    <p:extLst>
      <p:ext uri="{BB962C8B-B14F-4D97-AF65-F5344CB8AC3E}">
        <p14:creationId xmlns:p14="http://schemas.microsoft.com/office/powerpoint/2010/main" val="354744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This also has an influence on the relaxation pathway, where we create an excitation in the upper polariton and observe the relaxation process. We can see here that the relaxation follows two steps: first, a </a:t>
                </a:r>
                <a:r>
                  <a:rPr lang="en-US" b="1" dirty="0"/>
                  <a:t>momentum-conserving direct transition</a:t>
                </a:r>
                <a:r>
                  <a:rPr lang="en-US" dirty="0"/>
                  <a:t>, where the relaxation is </a:t>
                </a:r>
                <a14:m>
                  <m:oMath xmlns:m="http://schemas.openxmlformats.org/officeDocument/2006/math">
                    <m:r>
                      <a:rPr lang="en-US" sz="1200" i="1" kern="1200">
                        <a:solidFill>
                          <a:schemeClr val="tx1"/>
                        </a:solidFill>
                        <a:latin typeface="Cambria Math" panose="02040503050406030204" pitchFamily="18" charset="0"/>
                        <a:ea typeface="+mn-ea"/>
                        <a:cs typeface="+mn-cs"/>
                      </a:rPr>
                      <m:t>𝑘</m:t>
                    </m:r>
                    <m:r>
                      <a:rPr lang="en-US" sz="1200" i="0" kern="1200">
                        <a:solidFill>
                          <a:schemeClr val="tx1"/>
                        </a:solidFill>
                        <a:latin typeface="Cambria Math" panose="02040503050406030204" pitchFamily="18" charset="0"/>
                        <a:ea typeface="+mn-ea"/>
                        <a:cs typeface="+mn-cs"/>
                      </a:rPr>
                      <m:t>→</m:t>
                    </m:r>
                    <m:r>
                      <a:rPr lang="en-US" sz="1200" i="1" kern="1200">
                        <a:solidFill>
                          <a:schemeClr val="tx1"/>
                        </a:solidFill>
                        <a:latin typeface="Cambria Math" panose="02040503050406030204" pitchFamily="18" charset="0"/>
                        <a:ea typeface="+mn-ea"/>
                        <a:cs typeface="+mn-cs"/>
                      </a:rPr>
                      <m:t>𝑘</m:t>
                    </m:r>
                  </m:oMath>
                </a14:m>
                <a:r>
                  <a:rPr lang="en-US" dirty="0"/>
                  <a:t>and is perpendicular. After that, in the single-layer case, we can see the excitation spreading to other states with different momentum vectors. This is due to </a:t>
                </a:r>
                <a:r>
                  <a:rPr lang="en-US" b="1" dirty="0"/>
                  <a:t>phonon-mediated Fröhlich scattering</a:t>
                </a:r>
                <a:r>
                  <a:rPr lang="en-US" dirty="0"/>
                  <a:t>.</a:t>
                </a:r>
              </a:p>
              <a:p>
                <a:r>
                  <a:rPr lang="en-US" dirty="0"/>
                  <a:t>In the multilayer material, as I explained earlier, there is this </a:t>
                </a:r>
                <a:r>
                  <a:rPr lang="en-US" b="1" dirty="0"/>
                  <a:t>averaging effect</a:t>
                </a:r>
                <a:r>
                  <a:rPr lang="en-US" dirty="0"/>
                  <a:t>, and as a result of the </a:t>
                </a:r>
                <a:r>
                  <a:rPr lang="en-US" b="1" dirty="0"/>
                  <a:t>phonon fluctuation synchronization effect</a:t>
                </a:r>
                <a:r>
                  <a:rPr lang="en-US" dirty="0"/>
                  <a:t>, the Fröhlich scattering is reduced. So effectively, the multilayer material is ideally suited for </a:t>
                </a:r>
                <a:r>
                  <a:rPr lang="en-US" b="1" dirty="0"/>
                  <a:t>QIS-based devices</a:t>
                </a:r>
                <a:r>
                  <a:rPr lang="en-US" dirty="0"/>
                  <a:t>, with increased coherence and a more momentum-conserving nature.</a:t>
                </a:r>
              </a:p>
              <a:p>
                <a:endParaRPr lang="en-US" dirty="0"/>
              </a:p>
            </p:txBody>
          </p:sp>
        </mc:Choice>
        <mc:Fallback>
          <p:sp>
            <p:nvSpPr>
              <p:cNvPr id="3" name="Notes Placeholder 2"/>
              <p:cNvSpPr>
                <a:spLocks noGrp="1"/>
              </p:cNvSpPr>
              <p:nvPr>
                <p:ph type="body" idx="1"/>
              </p:nvPr>
            </p:nvSpPr>
            <p:spPr/>
            <p:txBody>
              <a:bodyPr/>
              <a:lstStyle/>
              <a:p>
                <a:r>
                  <a:rPr lang="en-US" dirty="0"/>
                  <a:t>This also has an influence on the relaxation pathway, where we create an excitation in the upper polariton and observe the relaxation process. We can see here that the relaxation follows two steps: first, a </a:t>
                </a:r>
                <a:r>
                  <a:rPr lang="en-US" b="1" dirty="0"/>
                  <a:t>momentum-conserving direct transition</a:t>
                </a:r>
                <a:r>
                  <a:rPr lang="en-US" dirty="0"/>
                  <a:t>, where the relaxation is </a:t>
                </a:r>
                <a:r>
                  <a:rPr lang="en-US" sz="1200" i="0" kern="1200">
                    <a:solidFill>
                      <a:schemeClr val="tx1"/>
                    </a:solidFill>
                    <a:latin typeface="Cambria Math" panose="02040503050406030204" pitchFamily="18" charset="0"/>
                    <a:ea typeface="+mn-ea"/>
                    <a:cs typeface="+mn-cs"/>
                  </a:rPr>
                  <a:t>𝑘→𝑘</a:t>
                </a:r>
                <a:r>
                  <a:rPr lang="en-US" dirty="0"/>
                  <a:t>and is perpendicular. After that, in the single-layer case, we can see the excitation spreading to other states with different momentum vectors. This is due to </a:t>
                </a:r>
                <a:r>
                  <a:rPr lang="en-US" b="1" dirty="0"/>
                  <a:t>phonon-mediated Fröhlich scattering</a:t>
                </a:r>
                <a:r>
                  <a:rPr lang="en-US" dirty="0"/>
                  <a:t>.</a:t>
                </a:r>
              </a:p>
              <a:p>
                <a:r>
                  <a:rPr lang="en-US" dirty="0"/>
                  <a:t>In the multilayer material, as I explained earlier, there is this </a:t>
                </a:r>
                <a:r>
                  <a:rPr lang="en-US" b="1" dirty="0"/>
                  <a:t>averaging effect</a:t>
                </a:r>
                <a:r>
                  <a:rPr lang="en-US" dirty="0"/>
                  <a:t>, and as a result of the </a:t>
                </a:r>
                <a:r>
                  <a:rPr lang="en-US" b="1" dirty="0"/>
                  <a:t>phonon fluctuation synchronization effect</a:t>
                </a:r>
                <a:r>
                  <a:rPr lang="en-US" dirty="0"/>
                  <a:t>, the Fröhlich scattering is reduced. So effectively, the multilayer material is ideally suited for </a:t>
                </a:r>
                <a:r>
                  <a:rPr lang="en-US" b="1" dirty="0"/>
                  <a:t>QIS-based devices</a:t>
                </a:r>
                <a:r>
                  <a:rPr lang="en-US" dirty="0"/>
                  <a:t>, with increased coherence and a more momentum-conserving nature.</a:t>
                </a:r>
              </a:p>
              <a:p>
                <a:endParaRPr lang="en-US" dirty="0"/>
              </a:p>
            </p:txBody>
          </p:sp>
        </mc:Fallback>
      </mc:AlternateContent>
      <p:sp>
        <p:nvSpPr>
          <p:cNvPr id="4" name="Slide Number Placeholder 3"/>
          <p:cNvSpPr>
            <a:spLocks noGrp="1"/>
          </p:cNvSpPr>
          <p:nvPr>
            <p:ph type="sldNum" sz="quarter" idx="5"/>
          </p:nvPr>
        </p:nvSpPr>
        <p:spPr/>
        <p:txBody>
          <a:bodyPr/>
          <a:lstStyle/>
          <a:p>
            <a:fld id="{7AB9B1B8-2239-AE4A-A8B9-2760A95B1D06}" type="slidenum">
              <a:rPr lang="en-US" smtClean="0"/>
              <a:t>5</a:t>
            </a:fld>
            <a:endParaRPr lang="en-US"/>
          </a:p>
        </p:txBody>
      </p:sp>
    </p:spTree>
    <p:extLst>
      <p:ext uri="{BB962C8B-B14F-4D97-AF65-F5344CB8AC3E}">
        <p14:creationId xmlns:p14="http://schemas.microsoft.com/office/powerpoint/2010/main" val="300090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We can also compute the rates corresponding to these relaxation pathways, as shown here, where </a:t>
                </a:r>
                <a14:m>
                  <m:oMath xmlns:m="http://schemas.openxmlformats.org/officeDocument/2006/math">
                    <m:sSub>
                      <m:sSubPr>
                        <m:ctrlPr>
                          <a:rPr lang="ar-AE" sz="1200" kern="1200">
                            <a:solidFill>
                              <a:schemeClr val="tx1"/>
                            </a:solidFill>
                            <a:latin typeface="+mn-lt"/>
                            <a:ea typeface="+mn-ea"/>
                            <a:cs typeface="+mn-cs"/>
                          </a:rPr>
                        </m:ctrlPr>
                      </m:sSubPr>
                      <m:e>
                        <m:r>
                          <a:rPr lang="ar-AE" sz="1200" i="1" kern="1200">
                            <a:solidFill>
                              <a:schemeClr val="tx1"/>
                            </a:solidFill>
                            <a:latin typeface="+mn-lt"/>
                            <a:ea typeface="+mn-ea"/>
                            <a:cs typeface="+mn-cs"/>
                          </a:rPr>
                          <m:t>𝐾</m:t>
                        </m:r>
                      </m:e>
                      <m:sub>
                        <m:r>
                          <a:rPr lang="ar-AE" sz="1200" i="1" kern="1200">
                            <a:solidFill>
                              <a:schemeClr val="tx1"/>
                            </a:solidFill>
                            <a:latin typeface="+mn-lt"/>
                            <a:ea typeface="+mn-ea"/>
                            <a:cs typeface="+mn-cs"/>
                          </a:rPr>
                          <m:t>𝑈𝐿</m:t>
                        </m:r>
                      </m:sub>
                    </m:sSub>
                  </m:oMath>
                </a14:m>
                <a:r>
                  <a:rPr lang="en-US" dirty="0"/>
                  <a:t>is the rate from the upper to the lower polariton. We obtain these rates by fitting the population dynamics using a rate equation. Similarly, we see that the relaxation from the upper polariton to the lower polariton decreases as the number of layers increases. This is evident from the fact that the availability of dark layers increases the population in dark states, thereby reducing the population in the lower polariton states.</a:t>
                </a:r>
              </a:p>
              <a:p>
                <a:r>
                  <a:rPr lang="en-US" dirty="0"/>
                  <a:t>The analytical expression that we developed also matches extremely well with the simulations, and the equations are given below.</a:t>
                </a:r>
              </a:p>
            </p:txBody>
          </p:sp>
        </mc:Choice>
        <mc:Fallback>
          <p:sp>
            <p:nvSpPr>
              <p:cNvPr id="3" name="Notes Placeholder 2"/>
              <p:cNvSpPr>
                <a:spLocks noGrp="1"/>
              </p:cNvSpPr>
              <p:nvPr>
                <p:ph type="body" idx="1"/>
              </p:nvPr>
            </p:nvSpPr>
            <p:spPr/>
            <p:txBody>
              <a:bodyPr/>
              <a:lstStyle/>
              <a:p>
                <a:r>
                  <a:rPr lang="en-US" dirty="0"/>
                  <a:t>We can also compute the rates corresponding to these relaxation pathways, as shown here, where </a:t>
                </a:r>
                <a:r>
                  <a:rPr lang="ar-AE" sz="1200" i="0" kern="1200">
                    <a:solidFill>
                      <a:schemeClr val="tx1"/>
                    </a:solidFill>
                    <a:latin typeface="+mn-lt"/>
                    <a:ea typeface="+mn-ea"/>
                    <a:cs typeface="+mn-cs"/>
                  </a:rPr>
                  <a:t>𝐾_𝑈𝐿</a:t>
                </a:r>
                <a:r>
                  <a:rPr lang="en-US" dirty="0"/>
                  <a:t>is the rate from the upper to the lower polariton. We obtain these rates by fitting the population dynamics using a rate equation. Similarly, we see that the relaxation from the upper polariton to the lower polariton decreases as the number of layers increases. This is evident from the fact that the availability of dark layers increases the population in dark states, thereby reducing the population in the lower polariton states.</a:t>
                </a:r>
              </a:p>
              <a:p>
                <a:r>
                  <a:rPr lang="en-US" dirty="0"/>
                  <a:t>The analytical expression that we developed also matches extremely well with the simulations, and the equations are given below.</a:t>
                </a:r>
              </a:p>
            </p:txBody>
          </p:sp>
        </mc:Fallback>
      </mc:AlternateContent>
      <p:sp>
        <p:nvSpPr>
          <p:cNvPr id="4" name="Slide Number Placeholder 3"/>
          <p:cNvSpPr>
            <a:spLocks noGrp="1"/>
          </p:cNvSpPr>
          <p:nvPr>
            <p:ph type="sldNum" sz="quarter" idx="5"/>
          </p:nvPr>
        </p:nvSpPr>
        <p:spPr/>
        <p:txBody>
          <a:bodyPr/>
          <a:lstStyle/>
          <a:p>
            <a:fld id="{7AB9B1B8-2239-AE4A-A8B9-2760A95B1D06}" type="slidenum">
              <a:rPr lang="en-US" smtClean="0"/>
              <a:t>6</a:t>
            </a:fld>
            <a:endParaRPr lang="en-US"/>
          </a:p>
        </p:txBody>
      </p:sp>
    </p:spTree>
    <p:extLst>
      <p:ext uri="{BB962C8B-B14F-4D97-AF65-F5344CB8AC3E}">
        <p14:creationId xmlns:p14="http://schemas.microsoft.com/office/powerpoint/2010/main" val="1409401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**“But why a direct transition? In principle, the excitation could have populated any other sites in the lower polariton. If we check the expression for the coefficients corresponding to the lower polariton population, we can see that all sites have a proportionality to be occupied. However, in the animation, we clearly saw that this is not the case. Why?</a:t>
                </a:r>
              </a:p>
              <a:p>
                <a:r>
                  <a:rPr lang="en-US" dirty="0"/>
                  <a:t>To understand this, we look at the expectation value of the time evolution of the Exciton-phonon coupling component of the Hamiltonian. Using a separation of length scales, we can separate the Fastly fluctuating phonon contribution with the slowly moving</a:t>
                </a:r>
                <a:r>
                  <a:rPr lang="en-US" baseline="0" dirty="0"/>
                  <a:t> </a:t>
                </a:r>
                <a:r>
                  <a:rPr lang="en-US" dirty="0"/>
                  <a:t> spatial variation of the wave vector. you are effectively taking the </a:t>
                </a:r>
                <a:r>
                  <a:rPr lang="en-US" b="1" dirty="0"/>
                  <a:t>discrete Fourier transform of a plane wave over the lattice</a:t>
                </a:r>
                <a:r>
                  <a:rPr lang="en-US" dirty="0"/>
                  <a:t>. If </a:t>
                </a:r>
                <a14:m>
                  <m:oMath xmlns:m="http://schemas.openxmlformats.org/officeDocument/2006/math">
                    <m:r>
                      <a:rPr lang="en-US" sz="1200" i="1" kern="1200">
                        <a:solidFill>
                          <a:schemeClr val="tx1"/>
                        </a:solidFill>
                        <a:latin typeface="+mn-lt"/>
                        <a:ea typeface="+mn-ea"/>
                        <a:cs typeface="+mn-cs"/>
                      </a:rPr>
                      <m:t>𝑘</m:t>
                    </m:r>
                    <m:r>
                      <a:rPr lang="en-US" sz="1200" i="0" kern="1200">
                        <a:solidFill>
                          <a:schemeClr val="tx1"/>
                        </a:solidFill>
                        <a:latin typeface="+mn-lt"/>
                        <a:ea typeface="+mn-ea"/>
                        <a:cs typeface="+mn-cs"/>
                      </a:rPr>
                      <m:t>≠</m:t>
                    </m:r>
                    <m:sSup>
                      <m:sSupPr>
                        <m:ctrlPr>
                          <a:rPr lang="ar-AE" sz="1200" i="1" kern="1200">
                            <a:solidFill>
                              <a:schemeClr val="tx1"/>
                            </a:solidFill>
                            <a:latin typeface="+mn-lt"/>
                            <a:ea typeface="+mn-ea"/>
                            <a:cs typeface="+mn-cs"/>
                          </a:rPr>
                        </m:ctrlPr>
                      </m:sSupPr>
                      <m:e>
                        <m:r>
                          <a:rPr lang="ar-AE" sz="1200" i="1" kern="1200">
                            <a:solidFill>
                              <a:schemeClr val="tx1"/>
                            </a:solidFill>
                            <a:latin typeface="+mn-lt"/>
                            <a:ea typeface="+mn-ea"/>
                            <a:cs typeface="+mn-cs"/>
                          </a:rPr>
                          <m:t>𝑘</m:t>
                        </m:r>
                      </m:e>
                      <m:sup>
                        <m:r>
                          <a:rPr lang="ar-AE" sz="1200" i="0" kern="1200">
                            <a:solidFill>
                              <a:schemeClr val="tx1"/>
                            </a:solidFill>
                            <a:latin typeface="+mn-lt"/>
                            <a:ea typeface="+mn-ea"/>
                            <a:cs typeface="+mn-cs"/>
                          </a:rPr>
                          <m:t>′</m:t>
                        </m:r>
                      </m:sup>
                    </m:sSup>
                  </m:oMath>
                </a14:m>
                <a:r>
                  <a:rPr lang="ar-AE" dirty="0"/>
                  <a:t>, </a:t>
                </a:r>
                <a:r>
                  <a:rPr lang="en-US" dirty="0"/>
                  <a:t>the phase </a:t>
                </a:r>
                <a14:m>
                  <m:oMath xmlns:m="http://schemas.openxmlformats.org/officeDocument/2006/math">
                    <m:sSup>
                      <m:sSupPr>
                        <m:ctrlPr>
                          <a:rPr lang="ar-AE" sz="1200" kern="1200">
                            <a:solidFill>
                              <a:schemeClr val="tx1"/>
                            </a:solidFill>
                            <a:latin typeface="+mn-lt"/>
                            <a:ea typeface="+mn-ea"/>
                            <a:cs typeface="+mn-cs"/>
                          </a:rPr>
                        </m:ctrlPr>
                      </m:sSupPr>
                      <m:e>
                        <m:r>
                          <a:rPr lang="ar-AE" sz="1200" i="1" kern="1200">
                            <a:solidFill>
                              <a:schemeClr val="tx1"/>
                            </a:solidFill>
                            <a:latin typeface="+mn-lt"/>
                            <a:ea typeface="+mn-ea"/>
                            <a:cs typeface="+mn-cs"/>
                          </a:rPr>
                          <m:t>𝑒</m:t>
                        </m:r>
                      </m:e>
                      <m:sup>
                        <m:r>
                          <a:rPr lang="ar-AE" sz="1200" i="1" kern="1200">
                            <a:solidFill>
                              <a:schemeClr val="tx1"/>
                            </a:solidFill>
                            <a:latin typeface="+mn-lt"/>
                            <a:ea typeface="+mn-ea"/>
                            <a:cs typeface="+mn-cs"/>
                          </a:rPr>
                          <m:t>𝑖</m:t>
                        </m:r>
                        <m:d>
                          <m:dPr>
                            <m:ctrlPr>
                              <a:rPr lang="ar-AE" sz="1200" i="1" kern="1200">
                                <a:solidFill>
                                  <a:schemeClr val="tx1"/>
                                </a:solidFill>
                                <a:latin typeface="+mn-lt"/>
                                <a:ea typeface="+mn-ea"/>
                                <a:cs typeface="+mn-cs"/>
                              </a:rPr>
                            </m:ctrlPr>
                          </m:dPr>
                          <m:e>
                            <m:sSup>
                              <m:sSupPr>
                                <m:ctrlPr>
                                  <a:rPr lang="ar-AE" sz="1200" i="1" kern="1200">
                                    <a:solidFill>
                                      <a:schemeClr val="tx1"/>
                                    </a:solidFill>
                                    <a:latin typeface="+mn-lt"/>
                                    <a:ea typeface="+mn-ea"/>
                                    <a:cs typeface="+mn-cs"/>
                                  </a:rPr>
                                </m:ctrlPr>
                              </m:sSupPr>
                              <m:e>
                                <m:r>
                                  <a:rPr lang="ar-AE" sz="1200" i="1" kern="1200">
                                    <a:solidFill>
                                      <a:schemeClr val="tx1"/>
                                    </a:solidFill>
                                    <a:latin typeface="+mn-lt"/>
                                    <a:ea typeface="+mn-ea"/>
                                    <a:cs typeface="+mn-cs"/>
                                  </a:rPr>
                                  <m:t>𝑘</m:t>
                                </m:r>
                              </m:e>
                              <m:sup>
                                <m:r>
                                  <a:rPr lang="ar-AE" sz="1200" i="0" kern="1200">
                                    <a:solidFill>
                                      <a:schemeClr val="tx1"/>
                                    </a:solidFill>
                                    <a:latin typeface="+mn-lt"/>
                                    <a:ea typeface="+mn-ea"/>
                                    <a:cs typeface="+mn-cs"/>
                                  </a:rPr>
                                  <m:t>′</m:t>
                                </m:r>
                              </m:sup>
                            </m:sSup>
                            <m:r>
                              <a:rPr lang="ar-AE" sz="1200" i="0" kern="1200">
                                <a:solidFill>
                                  <a:schemeClr val="tx1"/>
                                </a:solidFill>
                                <a:latin typeface="+mn-lt"/>
                                <a:ea typeface="+mn-ea"/>
                                <a:cs typeface="+mn-cs"/>
                              </a:rPr>
                              <m:t>−</m:t>
                            </m:r>
                            <m:r>
                              <a:rPr lang="ar-AE" sz="1200" i="1" kern="1200">
                                <a:solidFill>
                                  <a:schemeClr val="tx1"/>
                                </a:solidFill>
                                <a:latin typeface="+mn-lt"/>
                                <a:ea typeface="+mn-ea"/>
                                <a:cs typeface="+mn-cs"/>
                              </a:rPr>
                              <m:t>𝑘</m:t>
                            </m:r>
                          </m:e>
                        </m:d>
                        <m:sSub>
                          <m:sSubPr>
                            <m:ctrlPr>
                              <a:rPr lang="ar-AE" sz="1200" i="1" kern="1200">
                                <a:solidFill>
                                  <a:schemeClr val="tx1"/>
                                </a:solidFill>
                                <a:latin typeface="+mn-lt"/>
                                <a:ea typeface="+mn-ea"/>
                                <a:cs typeface="+mn-cs"/>
                              </a:rPr>
                            </m:ctrlPr>
                          </m:sSubPr>
                          <m:e>
                            <m:r>
                              <a:rPr lang="ar-AE" sz="1200" i="1" kern="1200">
                                <a:solidFill>
                                  <a:schemeClr val="tx1"/>
                                </a:solidFill>
                                <a:latin typeface="+mn-lt"/>
                                <a:ea typeface="+mn-ea"/>
                                <a:cs typeface="+mn-cs"/>
                              </a:rPr>
                              <m:t>𝑥</m:t>
                            </m:r>
                          </m:e>
                          <m:sub>
                            <m:r>
                              <a:rPr lang="ar-AE" sz="1200" i="1" kern="1200">
                                <a:solidFill>
                                  <a:schemeClr val="tx1"/>
                                </a:solidFill>
                                <a:latin typeface="+mn-lt"/>
                                <a:ea typeface="+mn-ea"/>
                                <a:cs typeface="+mn-cs"/>
                              </a:rPr>
                              <m:t>𝑛</m:t>
                            </m:r>
                          </m:sub>
                        </m:sSub>
                      </m:sup>
                    </m:sSup>
                  </m:oMath>
                </a14:m>
                <a:r>
                  <a:rPr lang="en-US" dirty="0"/>
                  <a:t>oscillates rapidly as </a:t>
                </a:r>
                <a14:m>
                  <m:oMath xmlns:m="http://schemas.openxmlformats.org/officeDocument/2006/math">
                    <m:r>
                      <a:rPr lang="en-US" sz="1200" i="1" kern="1200">
                        <a:solidFill>
                          <a:schemeClr val="tx1"/>
                        </a:solidFill>
                        <a:latin typeface="+mn-lt"/>
                        <a:ea typeface="+mn-ea"/>
                        <a:cs typeface="+mn-cs"/>
                      </a:rPr>
                      <m:t>𝑛</m:t>
                    </m:r>
                  </m:oMath>
                </a14:m>
                <a:r>
                  <a:rPr lang="en-US" dirty="0"/>
                  <a:t>runs over sites, and all those contributions </a:t>
                </a:r>
                <a:r>
                  <a:rPr lang="en-US" b="1" dirty="0"/>
                  <a:t>cancel out by destructive interference</a:t>
                </a:r>
                <a:r>
                  <a:rPr lang="en-US" dirty="0"/>
                  <a:t>. Only when </a:t>
                </a:r>
                <a14:m>
                  <m:oMath xmlns:m="http://schemas.openxmlformats.org/officeDocument/2006/math">
                    <m:r>
                      <a:rPr lang="en-US" sz="1200" i="1" kern="1200">
                        <a:solidFill>
                          <a:schemeClr val="tx1"/>
                        </a:solidFill>
                        <a:latin typeface="+mn-lt"/>
                        <a:ea typeface="+mn-ea"/>
                        <a:cs typeface="+mn-cs"/>
                      </a:rPr>
                      <m:t>𝑘</m:t>
                    </m:r>
                    <m:r>
                      <a:rPr lang="en-US" sz="1200" i="0" kern="1200">
                        <a:solidFill>
                          <a:schemeClr val="tx1"/>
                        </a:solidFill>
                        <a:latin typeface="+mn-lt"/>
                        <a:ea typeface="+mn-ea"/>
                        <a:cs typeface="+mn-cs"/>
                      </a:rPr>
                      <m:t>=</m:t>
                    </m:r>
                    <m:sSup>
                      <m:sSupPr>
                        <m:ctrlPr>
                          <a:rPr lang="ar-AE" sz="1200" i="1" kern="1200">
                            <a:solidFill>
                              <a:schemeClr val="tx1"/>
                            </a:solidFill>
                            <a:latin typeface="+mn-lt"/>
                            <a:ea typeface="+mn-ea"/>
                            <a:cs typeface="+mn-cs"/>
                          </a:rPr>
                        </m:ctrlPr>
                      </m:sSupPr>
                      <m:e>
                        <m:r>
                          <a:rPr lang="ar-AE" sz="1200" i="1" kern="1200">
                            <a:solidFill>
                              <a:schemeClr val="tx1"/>
                            </a:solidFill>
                            <a:latin typeface="+mn-lt"/>
                            <a:ea typeface="+mn-ea"/>
                            <a:cs typeface="+mn-cs"/>
                          </a:rPr>
                          <m:t>𝑘</m:t>
                        </m:r>
                      </m:e>
                      <m:sup>
                        <m:r>
                          <a:rPr lang="ar-AE" sz="1200" i="0" kern="1200">
                            <a:solidFill>
                              <a:schemeClr val="tx1"/>
                            </a:solidFill>
                            <a:latin typeface="+mn-lt"/>
                            <a:ea typeface="+mn-ea"/>
                            <a:cs typeface="+mn-cs"/>
                          </a:rPr>
                          <m:t>′</m:t>
                        </m:r>
                      </m:sup>
                    </m:sSup>
                  </m:oMath>
                </a14:m>
                <a:r>
                  <a:rPr lang="en-US" dirty="0"/>
                  <a:t>do all the phases add constructively, giving a nonzero value. From this, we can see that the transition is </a:t>
                </a:r>
                <a:r>
                  <a:rPr lang="en-US" b="1" dirty="0"/>
                  <a:t>momentum conserving</a:t>
                </a:r>
                <a:r>
                  <a:rPr lang="en-US" dirty="0"/>
                  <a:t>. Here, for</a:t>
                </a:r>
                <a:r>
                  <a:rPr lang="en-US" baseline="0" dirty="0"/>
                  <a:t> </a:t>
                </a:r>
                <a:r>
                  <a:rPr lang="en-US" dirty="0"/>
                  <a:t>the transition matrix, we are plotting the</a:t>
                </a:r>
                <a:r>
                  <a:rPr lang="en-US" baseline="0" dirty="0"/>
                  <a:t> expectation value of time evolution of  exciton-phonon coupling component of the Hamiltonian  for k’ site in the lower polariton and k </a:t>
                </a:r>
                <a:r>
                  <a:rPr lang="en-US" baseline="0" dirty="0" err="1"/>
                  <a:t>th</a:t>
                </a:r>
                <a:r>
                  <a:rPr lang="en-US" baseline="0" dirty="0"/>
                  <a:t> site in the upper polariton, </a:t>
                </a:r>
                <a:r>
                  <a:rPr lang="en-US" dirty="0"/>
                  <a:t>we can clearly see that it is </a:t>
                </a:r>
                <a:r>
                  <a:rPr lang="en-US" b="1" dirty="0"/>
                  <a:t>diagonal</a:t>
                </a:r>
                <a:r>
                  <a:rPr lang="en-US" dirty="0"/>
                  <a:t>. Which</a:t>
                </a:r>
                <a:r>
                  <a:rPr lang="en-US" baseline="0" dirty="0"/>
                  <a:t> means the transition is direct.</a:t>
                </a:r>
                <a:endParaRPr lang="en-US" dirty="0"/>
              </a:p>
            </p:txBody>
          </p:sp>
        </mc:Choice>
        <mc:Fallback>
          <p:sp>
            <p:nvSpPr>
              <p:cNvPr id="3" name="Notes Placeholder 2"/>
              <p:cNvSpPr>
                <a:spLocks noGrp="1"/>
              </p:cNvSpPr>
              <p:nvPr>
                <p:ph type="body" idx="1"/>
              </p:nvPr>
            </p:nvSpPr>
            <p:spPr/>
            <p:txBody>
              <a:bodyPr/>
              <a:lstStyle/>
              <a:p>
                <a:r>
                  <a:rPr lang="en-US" dirty="0"/>
                  <a:t>**“But why a direct transition? In principle, the excitation could have populated any other sites in the lower polariton. If we check the expression for the coefficients corresponding to the lower polariton population, we can see that all sites have a proportionality to be occupied. However, in the animation, we clearly saw that this is not the case. Why?</a:t>
                </a:r>
              </a:p>
              <a:p>
                <a:r>
                  <a:rPr lang="en-US" dirty="0"/>
                  <a:t>To understand this, we look at the expectation value of the time evolution of the Exciton-phonon coupling component of the Hamiltonian. Using a separation of length scales, we can separate the Fastly fluctuating phonon contribution with the slowly moving</a:t>
                </a:r>
                <a:r>
                  <a:rPr lang="en-US" baseline="0" dirty="0"/>
                  <a:t> </a:t>
                </a:r>
                <a:r>
                  <a:rPr lang="en-US" dirty="0"/>
                  <a:t> spatial variation of the wave vector. you are effectively taking the </a:t>
                </a:r>
                <a:r>
                  <a:rPr lang="en-US" b="1" dirty="0"/>
                  <a:t>discrete Fourier transform of a plane wave over the lattice</a:t>
                </a:r>
                <a:r>
                  <a:rPr lang="en-US" dirty="0"/>
                  <a:t>. If </a:t>
                </a:r>
                <a:r>
                  <a:rPr lang="en-US" sz="1200" i="0" kern="1200">
                    <a:solidFill>
                      <a:schemeClr val="tx1"/>
                    </a:solidFill>
                    <a:latin typeface="+mn-lt"/>
                    <a:ea typeface="+mn-ea"/>
                    <a:cs typeface="+mn-cs"/>
                  </a:rPr>
                  <a:t>𝑘≠</a:t>
                </a:r>
                <a:r>
                  <a:rPr lang="ar-AE" sz="1200" i="0" kern="1200">
                    <a:solidFill>
                      <a:schemeClr val="tx1"/>
                    </a:solidFill>
                    <a:latin typeface="+mn-lt"/>
                    <a:ea typeface="+mn-ea"/>
                    <a:cs typeface="+mn-cs"/>
                  </a:rPr>
                  <a:t>𝑘^′</a:t>
                </a:r>
                <a:r>
                  <a:rPr lang="ar-AE" dirty="0"/>
                  <a:t>, </a:t>
                </a:r>
                <a:r>
                  <a:rPr lang="en-US" dirty="0"/>
                  <a:t>the phase </a:t>
                </a:r>
                <a:r>
                  <a:rPr lang="ar-AE" sz="1200" i="0" kern="1200">
                    <a:solidFill>
                      <a:schemeClr val="tx1"/>
                    </a:solidFill>
                    <a:latin typeface="+mn-lt"/>
                    <a:ea typeface="+mn-ea"/>
                    <a:cs typeface="+mn-cs"/>
                  </a:rPr>
                  <a:t>𝑒^(𝑖(𝑘^′−𝑘) 𝑥_𝑛 )</a:t>
                </a:r>
                <a:r>
                  <a:rPr lang="en-US" dirty="0"/>
                  <a:t>oscillates rapidly as </a:t>
                </a:r>
                <a:r>
                  <a:rPr lang="en-US" sz="1200" i="0" kern="1200">
                    <a:solidFill>
                      <a:schemeClr val="tx1"/>
                    </a:solidFill>
                    <a:latin typeface="+mn-lt"/>
                    <a:ea typeface="+mn-ea"/>
                    <a:cs typeface="+mn-cs"/>
                  </a:rPr>
                  <a:t>𝑛</a:t>
                </a:r>
                <a:r>
                  <a:rPr lang="en-US" dirty="0"/>
                  <a:t>runs over sites, and all those contributions </a:t>
                </a:r>
                <a:r>
                  <a:rPr lang="en-US" b="1" dirty="0"/>
                  <a:t>cancel out by destructive interference</a:t>
                </a:r>
                <a:r>
                  <a:rPr lang="en-US" dirty="0"/>
                  <a:t>. Only when </a:t>
                </a:r>
                <a:r>
                  <a:rPr lang="en-US" sz="1200" i="0" kern="1200">
                    <a:solidFill>
                      <a:schemeClr val="tx1"/>
                    </a:solidFill>
                    <a:latin typeface="+mn-lt"/>
                    <a:ea typeface="+mn-ea"/>
                    <a:cs typeface="+mn-cs"/>
                  </a:rPr>
                  <a:t>𝑘=</a:t>
                </a:r>
                <a:r>
                  <a:rPr lang="ar-AE" sz="1200" i="0" kern="1200">
                    <a:solidFill>
                      <a:schemeClr val="tx1"/>
                    </a:solidFill>
                    <a:latin typeface="+mn-lt"/>
                    <a:ea typeface="+mn-ea"/>
                    <a:cs typeface="+mn-cs"/>
                  </a:rPr>
                  <a:t>𝑘^′</a:t>
                </a:r>
                <a:r>
                  <a:rPr lang="en-US" dirty="0"/>
                  <a:t>do all the phases add constructively, giving a nonzero value. From this, we can see that the transition is </a:t>
                </a:r>
                <a:r>
                  <a:rPr lang="en-US" b="1" dirty="0"/>
                  <a:t>momentum conserving</a:t>
                </a:r>
                <a:r>
                  <a:rPr lang="en-US" dirty="0"/>
                  <a:t>. Here, for</a:t>
                </a:r>
                <a:r>
                  <a:rPr lang="en-US" baseline="0" dirty="0"/>
                  <a:t> </a:t>
                </a:r>
                <a:r>
                  <a:rPr lang="en-US" dirty="0"/>
                  <a:t>the transition matrix, we are plotting the</a:t>
                </a:r>
                <a:r>
                  <a:rPr lang="en-US" baseline="0" dirty="0"/>
                  <a:t> expectation value of time evolution of  exciton-phonon coupling component of the Hamiltonian  for k’ site in the lower polariton and k </a:t>
                </a:r>
                <a:r>
                  <a:rPr lang="en-US" baseline="0" dirty="0" err="1"/>
                  <a:t>th</a:t>
                </a:r>
                <a:r>
                  <a:rPr lang="en-US" baseline="0" dirty="0"/>
                  <a:t> site in the upper polariton, </a:t>
                </a:r>
                <a:r>
                  <a:rPr lang="en-US" dirty="0"/>
                  <a:t>we can clearly see that it is </a:t>
                </a:r>
                <a:r>
                  <a:rPr lang="en-US" b="1" dirty="0"/>
                  <a:t>diagonal</a:t>
                </a:r>
                <a:r>
                  <a:rPr lang="en-US" dirty="0"/>
                  <a:t>. Which</a:t>
                </a:r>
                <a:r>
                  <a:rPr lang="en-US" baseline="0" dirty="0"/>
                  <a:t> means the transition is direct.</a:t>
                </a:r>
                <a:endParaRPr lang="en-US" dirty="0"/>
              </a:p>
            </p:txBody>
          </p:sp>
        </mc:Fallback>
      </mc:AlternateContent>
      <p:sp>
        <p:nvSpPr>
          <p:cNvPr id="4" name="Slide Number Placeholder 3"/>
          <p:cNvSpPr>
            <a:spLocks noGrp="1"/>
          </p:cNvSpPr>
          <p:nvPr>
            <p:ph type="sldNum" sz="quarter" idx="5"/>
          </p:nvPr>
        </p:nvSpPr>
        <p:spPr/>
        <p:txBody>
          <a:bodyPr/>
          <a:lstStyle/>
          <a:p>
            <a:fld id="{7AB9B1B8-2239-AE4A-A8B9-2760A95B1D06}" type="slidenum">
              <a:rPr lang="en-US" smtClean="0"/>
              <a:t>7</a:t>
            </a:fld>
            <a:endParaRPr lang="en-US"/>
          </a:p>
        </p:txBody>
      </p:sp>
    </p:spTree>
    <p:extLst>
      <p:ext uri="{BB962C8B-B14F-4D97-AF65-F5344CB8AC3E}">
        <p14:creationId xmlns:p14="http://schemas.microsoft.com/office/powerpoint/2010/main" val="124454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Now, we want to study what happens if we change the cavity–material architecture itself.</a:t>
                </a:r>
              </a:p>
              <a:p>
                <a:r>
                  <a:rPr lang="en-US" dirty="0"/>
                  <a:t>Before that, I’d like to briefly introduce the </a:t>
                </a:r>
                <a:r>
                  <a:rPr lang="en-US" b="1" dirty="0"/>
                  <a:t>moiré effect</a:t>
                </a:r>
                <a:r>
                  <a:rPr lang="en-US" dirty="0"/>
                  <a:t>. For example, here we have a graphene bilayer with a certain periodicity, and if we twist one layer by an angle </a:t>
                </a:r>
                <a14:m>
                  <m:oMath xmlns:m="http://schemas.openxmlformats.org/officeDocument/2006/math">
                    <m:r>
                      <a:rPr lang="en-US" sz="1200" i="1" kern="1200">
                        <a:solidFill>
                          <a:schemeClr val="tx1"/>
                        </a:solidFill>
                        <a:latin typeface="+mn-lt"/>
                        <a:ea typeface="+mn-ea"/>
                        <a:cs typeface="+mn-cs"/>
                      </a:rPr>
                      <m:t>𝜃</m:t>
                    </m:r>
                  </m:oMath>
                </a14:m>
                <a:r>
                  <a:rPr lang="en-US" dirty="0"/>
                  <a:t>, a new, larger periodicity emerges, as shown here. This is what we call a </a:t>
                </a:r>
                <a:r>
                  <a:rPr lang="en-US" b="1" dirty="0"/>
                  <a:t>moiré pattern</a:t>
                </a:r>
                <a:r>
                  <a:rPr lang="en-US" dirty="0"/>
                  <a:t>.</a:t>
                </a:r>
              </a:p>
            </p:txBody>
          </p:sp>
        </mc:Choice>
        <mc:Fallback>
          <p:sp>
            <p:nvSpPr>
              <p:cNvPr id="3" name="Notes Placeholder 2"/>
              <p:cNvSpPr>
                <a:spLocks noGrp="1"/>
              </p:cNvSpPr>
              <p:nvPr>
                <p:ph type="body" idx="1"/>
              </p:nvPr>
            </p:nvSpPr>
            <p:spPr/>
            <p:txBody>
              <a:bodyPr/>
              <a:lstStyle/>
              <a:p>
                <a:r>
                  <a:rPr lang="en-US" dirty="0"/>
                  <a:t>Now, we want to study what happens if we change the cavity–material architecture itself.</a:t>
                </a:r>
              </a:p>
              <a:p>
                <a:r>
                  <a:rPr lang="en-US" dirty="0"/>
                  <a:t>Before that, I’d like to briefly introduce the </a:t>
                </a:r>
                <a:r>
                  <a:rPr lang="en-US" b="1" dirty="0"/>
                  <a:t>moiré effect</a:t>
                </a:r>
                <a:r>
                  <a:rPr lang="en-US" dirty="0"/>
                  <a:t>. For example, here we have a graphene bilayer with a certain periodicity, and if we twist one layer by an angle </a:t>
                </a:r>
                <a:r>
                  <a:rPr lang="en-US" sz="1200" i="0" kern="1200">
                    <a:solidFill>
                      <a:schemeClr val="tx1"/>
                    </a:solidFill>
                    <a:latin typeface="+mn-lt"/>
                    <a:ea typeface="+mn-ea"/>
                    <a:cs typeface="+mn-cs"/>
                  </a:rPr>
                  <a:t>𝜃</a:t>
                </a:r>
                <a:r>
                  <a:rPr lang="en-US" dirty="0"/>
                  <a:t>, a new, larger periodicity emerges, as shown here. This is what we call a </a:t>
                </a:r>
                <a:r>
                  <a:rPr lang="en-US" b="1" dirty="0"/>
                  <a:t>moiré pattern</a:t>
                </a:r>
                <a:r>
                  <a:rPr lang="en-US" dirty="0"/>
                  <a:t>.</a:t>
                </a:r>
              </a:p>
            </p:txBody>
          </p:sp>
        </mc:Fallback>
      </mc:AlternateContent>
      <p:sp>
        <p:nvSpPr>
          <p:cNvPr id="4" name="Slide Number Placeholder 3"/>
          <p:cNvSpPr>
            <a:spLocks noGrp="1"/>
          </p:cNvSpPr>
          <p:nvPr>
            <p:ph type="sldNum" sz="quarter" idx="5"/>
          </p:nvPr>
        </p:nvSpPr>
        <p:spPr/>
        <p:txBody>
          <a:bodyPr/>
          <a:lstStyle/>
          <a:p>
            <a:fld id="{7AB9B1B8-2239-AE4A-A8B9-2760A95B1D06}" type="slidenum">
              <a:rPr lang="en-US" smtClean="0"/>
              <a:t>8</a:t>
            </a:fld>
            <a:endParaRPr lang="en-US"/>
          </a:p>
        </p:txBody>
      </p:sp>
    </p:spTree>
    <p:extLst>
      <p:ext uri="{BB962C8B-B14F-4D97-AF65-F5344CB8AC3E}">
        <p14:creationId xmlns:p14="http://schemas.microsoft.com/office/powerpoint/2010/main" val="1395175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C55F-CFDE-C8EC-90A4-DFC8D80D3C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6AF4DA-5903-D848-38E2-DE03485150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3A9B30-6712-37C8-7CD6-2336F3AC7BA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169A602-DFBF-08B7-533C-9116D023A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3933A-B144-2B00-9F0E-F75FA610C45E}"/>
              </a:ext>
            </a:extLst>
          </p:cNvPr>
          <p:cNvSpPr>
            <a:spLocks noGrp="1"/>
          </p:cNvSpPr>
          <p:nvPr>
            <p:ph type="sldNum" sz="quarter" idx="12"/>
          </p:nvPr>
        </p:nvSpPr>
        <p:spPr/>
        <p:txBody>
          <a:bodyPr/>
          <a:lstStyle/>
          <a:p>
            <a:fld id="{2519C00E-2C2C-A546-B149-044A63D2EBB9}" type="slidenum">
              <a:rPr lang="en-US" smtClean="0"/>
              <a:t>‹#›</a:t>
            </a:fld>
            <a:endParaRPr lang="en-US"/>
          </a:p>
        </p:txBody>
      </p:sp>
    </p:spTree>
    <p:extLst>
      <p:ext uri="{BB962C8B-B14F-4D97-AF65-F5344CB8AC3E}">
        <p14:creationId xmlns:p14="http://schemas.microsoft.com/office/powerpoint/2010/main" val="241492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ADEC-8610-3422-8C93-E90519C6AE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B013B4-A871-934A-4C03-B1024FC58D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90E9B-9B54-D824-9ABF-A1A39C693D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84DC3C5-769D-AAD4-3BB8-8938C3569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B0A064-A140-63ED-C1D8-596D8AE18116}"/>
              </a:ext>
            </a:extLst>
          </p:cNvPr>
          <p:cNvSpPr>
            <a:spLocks noGrp="1"/>
          </p:cNvSpPr>
          <p:nvPr>
            <p:ph type="sldNum" sz="quarter" idx="12"/>
          </p:nvPr>
        </p:nvSpPr>
        <p:spPr/>
        <p:txBody>
          <a:bodyPr/>
          <a:lstStyle/>
          <a:p>
            <a:fld id="{2519C00E-2C2C-A546-B149-044A63D2EBB9}" type="slidenum">
              <a:rPr lang="en-US" smtClean="0"/>
              <a:t>‹#›</a:t>
            </a:fld>
            <a:endParaRPr lang="en-US"/>
          </a:p>
        </p:txBody>
      </p:sp>
    </p:spTree>
    <p:extLst>
      <p:ext uri="{BB962C8B-B14F-4D97-AF65-F5344CB8AC3E}">
        <p14:creationId xmlns:p14="http://schemas.microsoft.com/office/powerpoint/2010/main" val="1843739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A840BE-887E-826C-A6B3-19C07D7D32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76EBB8-8DFE-BB80-FE53-98C92257C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58445-FD49-1999-CB30-31457A1DD5D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1D7C500-68E6-7FA5-35D1-7535095AC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5B7FD-46EE-C020-D85F-8C782FF62591}"/>
              </a:ext>
            </a:extLst>
          </p:cNvPr>
          <p:cNvSpPr>
            <a:spLocks noGrp="1"/>
          </p:cNvSpPr>
          <p:nvPr>
            <p:ph type="sldNum" sz="quarter" idx="12"/>
          </p:nvPr>
        </p:nvSpPr>
        <p:spPr/>
        <p:txBody>
          <a:bodyPr/>
          <a:lstStyle/>
          <a:p>
            <a:fld id="{2519C00E-2C2C-A546-B149-044A63D2EBB9}" type="slidenum">
              <a:rPr lang="en-US" smtClean="0"/>
              <a:t>‹#›</a:t>
            </a:fld>
            <a:endParaRPr lang="en-US"/>
          </a:p>
        </p:txBody>
      </p:sp>
    </p:spTree>
    <p:extLst>
      <p:ext uri="{BB962C8B-B14F-4D97-AF65-F5344CB8AC3E}">
        <p14:creationId xmlns:p14="http://schemas.microsoft.com/office/powerpoint/2010/main" val="93447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748B21-D5E4-6A68-3D54-CCC3A4207A6B}"/>
              </a:ext>
            </a:extLst>
          </p:cNvPr>
          <p:cNvSpPr/>
          <p:nvPr userDrawn="1"/>
        </p:nvSpPr>
        <p:spPr>
          <a:xfrm>
            <a:off x="0" y="6635578"/>
            <a:ext cx="12192000" cy="222422"/>
          </a:xfrm>
          <a:prstGeom prst="rect">
            <a:avLst/>
          </a:prstGeom>
          <a:gradFill flip="none" rotWithShape="1">
            <a:gsLst>
              <a:gs pos="0">
                <a:srgbClr val="B43132"/>
              </a:gs>
              <a:gs pos="60000">
                <a:srgbClr val="4500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53DE26BF-08BD-3F00-0037-02EDB7AF6842}"/>
              </a:ext>
            </a:extLst>
          </p:cNvPr>
          <p:cNvSpPr>
            <a:spLocks noGrp="1"/>
          </p:cNvSpPr>
          <p:nvPr>
            <p:ph type="sldNum" sz="quarter" idx="12"/>
          </p:nvPr>
        </p:nvSpPr>
        <p:spPr>
          <a:xfrm>
            <a:off x="9448800" y="6556819"/>
            <a:ext cx="2743200" cy="365125"/>
          </a:xfrm>
        </p:spPr>
        <p:txBody>
          <a:bodyPr/>
          <a:lstStyle>
            <a:lvl1pPr>
              <a:defRPr>
                <a:solidFill>
                  <a:schemeClr val="bg1"/>
                </a:solidFill>
                <a:latin typeface="Baskerville" panose="02020502070401020303" pitchFamily="18" charset="0"/>
                <a:ea typeface="Baskerville" panose="02020502070401020303" pitchFamily="18" charset="0"/>
              </a:defRPr>
            </a:lvl1pPr>
          </a:lstStyle>
          <a:p>
            <a:fld id="{2519C00E-2C2C-A546-B149-044A63D2EBB9}" type="slidenum">
              <a:rPr lang="en-US" smtClean="0"/>
              <a:pPr/>
              <a:t>‹#›</a:t>
            </a:fld>
            <a:endParaRPr lang="en-US" dirty="0"/>
          </a:p>
        </p:txBody>
      </p:sp>
    </p:spTree>
    <p:extLst>
      <p:ext uri="{BB962C8B-B14F-4D97-AF65-F5344CB8AC3E}">
        <p14:creationId xmlns:p14="http://schemas.microsoft.com/office/powerpoint/2010/main" val="248090637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215C-3A13-92D0-23DD-78B130FBB4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431ACC-7CC3-4A25-613F-79750CA3CA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8F5AA-8E2B-CA08-E99D-701E4E9090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872F32F-3000-8666-C187-10014EBEC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012A2-F32A-A12F-8DF0-4250555CAA3B}"/>
              </a:ext>
            </a:extLst>
          </p:cNvPr>
          <p:cNvSpPr>
            <a:spLocks noGrp="1"/>
          </p:cNvSpPr>
          <p:nvPr>
            <p:ph type="sldNum" sz="quarter" idx="12"/>
          </p:nvPr>
        </p:nvSpPr>
        <p:spPr/>
        <p:txBody>
          <a:bodyPr/>
          <a:lstStyle/>
          <a:p>
            <a:fld id="{2519C00E-2C2C-A546-B149-044A63D2EBB9}" type="slidenum">
              <a:rPr lang="en-US" smtClean="0"/>
              <a:t>‹#›</a:t>
            </a:fld>
            <a:endParaRPr lang="en-US"/>
          </a:p>
        </p:txBody>
      </p:sp>
    </p:spTree>
    <p:extLst>
      <p:ext uri="{BB962C8B-B14F-4D97-AF65-F5344CB8AC3E}">
        <p14:creationId xmlns:p14="http://schemas.microsoft.com/office/powerpoint/2010/main" val="64815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0C713-ED30-FC58-1097-B9AE05780B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50794E-651C-9991-C737-D165CDBF0BC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48419-F025-1830-1B03-7A0AE8507A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593F72-C0FA-647C-DCF6-08F000EA7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2A25-CDFC-6218-5A0B-1D6172575D9E}"/>
              </a:ext>
            </a:extLst>
          </p:cNvPr>
          <p:cNvSpPr>
            <a:spLocks noGrp="1"/>
          </p:cNvSpPr>
          <p:nvPr>
            <p:ph type="sldNum" sz="quarter" idx="12"/>
          </p:nvPr>
        </p:nvSpPr>
        <p:spPr/>
        <p:txBody>
          <a:bodyPr/>
          <a:lstStyle/>
          <a:p>
            <a:fld id="{2519C00E-2C2C-A546-B149-044A63D2EBB9}" type="slidenum">
              <a:rPr lang="en-US" smtClean="0"/>
              <a:t>‹#›</a:t>
            </a:fld>
            <a:endParaRPr lang="en-US"/>
          </a:p>
        </p:txBody>
      </p:sp>
    </p:spTree>
    <p:extLst>
      <p:ext uri="{BB962C8B-B14F-4D97-AF65-F5344CB8AC3E}">
        <p14:creationId xmlns:p14="http://schemas.microsoft.com/office/powerpoint/2010/main" val="2239332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42EE-CA88-3916-755F-52892D08F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58B53-E62A-8DE4-EC54-15A007693E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0A3AF6-7D99-391F-0CC6-1BA659B75B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3A0FF1-8310-DB1F-07FE-02F78ABA1D8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B05A86E-1CD9-6C6B-AA74-6CF410287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356494-2617-7224-D00F-FC1808F0C412}"/>
              </a:ext>
            </a:extLst>
          </p:cNvPr>
          <p:cNvSpPr>
            <a:spLocks noGrp="1"/>
          </p:cNvSpPr>
          <p:nvPr>
            <p:ph type="sldNum" sz="quarter" idx="12"/>
          </p:nvPr>
        </p:nvSpPr>
        <p:spPr/>
        <p:txBody>
          <a:bodyPr/>
          <a:lstStyle/>
          <a:p>
            <a:fld id="{2519C00E-2C2C-A546-B149-044A63D2EBB9}" type="slidenum">
              <a:rPr lang="en-US" smtClean="0"/>
              <a:t>‹#›</a:t>
            </a:fld>
            <a:endParaRPr lang="en-US"/>
          </a:p>
        </p:txBody>
      </p:sp>
    </p:spTree>
    <p:extLst>
      <p:ext uri="{BB962C8B-B14F-4D97-AF65-F5344CB8AC3E}">
        <p14:creationId xmlns:p14="http://schemas.microsoft.com/office/powerpoint/2010/main" val="337790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EBA1-F4B6-555B-FB70-00BC9B9344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117F8-42D7-0F99-05EA-5DA174785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0155D0-B695-40CA-BFF1-97BFFAB7D5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DECBF-E8A0-2CB6-2258-10EEF09924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CF1F95-8DF5-6D74-2EAF-7443ACBCD0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E072FA-765A-2D1C-C0FA-B2DB6C7A5DC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76047AF-7B65-0A09-6197-CC7A7D9520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405B73-C855-4561-5829-B1B2645899CF}"/>
              </a:ext>
            </a:extLst>
          </p:cNvPr>
          <p:cNvSpPr>
            <a:spLocks noGrp="1"/>
          </p:cNvSpPr>
          <p:nvPr>
            <p:ph type="sldNum" sz="quarter" idx="12"/>
          </p:nvPr>
        </p:nvSpPr>
        <p:spPr/>
        <p:txBody>
          <a:bodyPr/>
          <a:lstStyle/>
          <a:p>
            <a:fld id="{2519C00E-2C2C-A546-B149-044A63D2EBB9}" type="slidenum">
              <a:rPr lang="en-US" smtClean="0"/>
              <a:t>‹#›</a:t>
            </a:fld>
            <a:endParaRPr lang="en-US"/>
          </a:p>
        </p:txBody>
      </p:sp>
    </p:spTree>
    <p:extLst>
      <p:ext uri="{BB962C8B-B14F-4D97-AF65-F5344CB8AC3E}">
        <p14:creationId xmlns:p14="http://schemas.microsoft.com/office/powerpoint/2010/main" val="3712887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E58E-A834-7871-1F81-F89866EBE9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588161-37D3-572A-1808-EDB48D8AD05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CBBD044-268A-2AB3-3684-313247EE93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AE67D-1605-E735-F74C-C12D2D11E0D9}"/>
              </a:ext>
            </a:extLst>
          </p:cNvPr>
          <p:cNvSpPr>
            <a:spLocks noGrp="1"/>
          </p:cNvSpPr>
          <p:nvPr>
            <p:ph type="sldNum" sz="quarter" idx="12"/>
          </p:nvPr>
        </p:nvSpPr>
        <p:spPr/>
        <p:txBody>
          <a:bodyPr/>
          <a:lstStyle/>
          <a:p>
            <a:fld id="{2519C00E-2C2C-A546-B149-044A63D2EBB9}" type="slidenum">
              <a:rPr lang="en-US" smtClean="0"/>
              <a:t>‹#›</a:t>
            </a:fld>
            <a:endParaRPr lang="en-US"/>
          </a:p>
        </p:txBody>
      </p:sp>
    </p:spTree>
    <p:extLst>
      <p:ext uri="{BB962C8B-B14F-4D97-AF65-F5344CB8AC3E}">
        <p14:creationId xmlns:p14="http://schemas.microsoft.com/office/powerpoint/2010/main" val="3344357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0A9C0-E85D-A9E8-ABDC-8C987BEF4BB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32CDE88-E6C3-07F4-8AB1-39AC6061BD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C11E71-0A28-7FED-9BA7-B2A587C46216}"/>
              </a:ext>
            </a:extLst>
          </p:cNvPr>
          <p:cNvSpPr>
            <a:spLocks noGrp="1"/>
          </p:cNvSpPr>
          <p:nvPr>
            <p:ph type="sldNum" sz="quarter" idx="12"/>
          </p:nvPr>
        </p:nvSpPr>
        <p:spPr/>
        <p:txBody>
          <a:bodyPr/>
          <a:lstStyle/>
          <a:p>
            <a:fld id="{2519C00E-2C2C-A546-B149-044A63D2EBB9}" type="slidenum">
              <a:rPr lang="en-US" smtClean="0"/>
              <a:t>‹#›</a:t>
            </a:fld>
            <a:endParaRPr lang="en-US"/>
          </a:p>
        </p:txBody>
      </p:sp>
    </p:spTree>
    <p:extLst>
      <p:ext uri="{BB962C8B-B14F-4D97-AF65-F5344CB8AC3E}">
        <p14:creationId xmlns:p14="http://schemas.microsoft.com/office/powerpoint/2010/main" val="71339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21ED-4E59-FC76-4192-68CD399AFD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3C58B5-A935-CC22-550A-E57975175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433428-2D76-C260-3159-1B3BC99DE3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C1F82D-D344-0D7B-B94F-CE8BDD56599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26016CC-07E8-D830-4806-2AC054E4DF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6B7EF2-F55E-7BAF-B869-57AFE540ED21}"/>
              </a:ext>
            </a:extLst>
          </p:cNvPr>
          <p:cNvSpPr>
            <a:spLocks noGrp="1"/>
          </p:cNvSpPr>
          <p:nvPr>
            <p:ph type="sldNum" sz="quarter" idx="12"/>
          </p:nvPr>
        </p:nvSpPr>
        <p:spPr/>
        <p:txBody>
          <a:bodyPr/>
          <a:lstStyle/>
          <a:p>
            <a:fld id="{2519C00E-2C2C-A546-B149-044A63D2EBB9}" type="slidenum">
              <a:rPr lang="en-US" smtClean="0"/>
              <a:t>‹#›</a:t>
            </a:fld>
            <a:endParaRPr lang="en-US"/>
          </a:p>
        </p:txBody>
      </p:sp>
    </p:spTree>
    <p:extLst>
      <p:ext uri="{BB962C8B-B14F-4D97-AF65-F5344CB8AC3E}">
        <p14:creationId xmlns:p14="http://schemas.microsoft.com/office/powerpoint/2010/main" val="154715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917FF-253F-9A25-B300-7BBB31644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09E824-7E7A-B282-2936-0E37FFCAD7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80C28F-6B04-5B7F-DCC3-A46433970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1C67C-927F-8E62-04C3-837DEAE7E55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1880790-E027-3FB5-F6A3-77BE6A314E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E11C3-ADE7-AA09-EDA0-3F93272E1DA0}"/>
              </a:ext>
            </a:extLst>
          </p:cNvPr>
          <p:cNvSpPr>
            <a:spLocks noGrp="1"/>
          </p:cNvSpPr>
          <p:nvPr>
            <p:ph type="sldNum" sz="quarter" idx="12"/>
          </p:nvPr>
        </p:nvSpPr>
        <p:spPr/>
        <p:txBody>
          <a:bodyPr/>
          <a:lstStyle/>
          <a:p>
            <a:fld id="{2519C00E-2C2C-A546-B149-044A63D2EBB9}" type="slidenum">
              <a:rPr lang="en-US" smtClean="0"/>
              <a:t>‹#›</a:t>
            </a:fld>
            <a:endParaRPr lang="en-US"/>
          </a:p>
        </p:txBody>
      </p:sp>
    </p:spTree>
    <p:extLst>
      <p:ext uri="{BB962C8B-B14F-4D97-AF65-F5344CB8AC3E}">
        <p14:creationId xmlns:p14="http://schemas.microsoft.com/office/powerpoint/2010/main" val="305206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9D274D-0A97-1D24-D25D-8FA2A3180E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B26FF-F965-4052-5FA4-75CAFEAACD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03EBD-E945-E757-1482-6E22DB561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39F2722E-5697-97E6-D8A3-A613BC149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FB92BD6-5B91-6A7B-3BB4-08B2ABEF7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19C00E-2C2C-A546-B149-044A63D2EBB9}" type="slidenum">
              <a:rPr lang="en-US" smtClean="0"/>
              <a:t>‹#›</a:t>
            </a:fld>
            <a:endParaRPr lang="en-US"/>
          </a:p>
        </p:txBody>
      </p:sp>
    </p:spTree>
    <p:extLst>
      <p:ext uri="{BB962C8B-B14F-4D97-AF65-F5344CB8AC3E}">
        <p14:creationId xmlns:p14="http://schemas.microsoft.com/office/powerpoint/2010/main" val="2480963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51.png"/><Relationship Id="rId4" Type="http://schemas.openxmlformats.org/officeDocument/2006/relationships/image" Target="../media/image50.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s>
</file>

<file path=ppt/slides/_rels/slide14.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notesSlide" Target="../notesSlides/notesSlide14.xml"/><Relationship Id="rId7"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emf"/></Relationships>
</file>

<file path=ppt/slides/_rels/slide15.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8.gif"/><Relationship Id="rId7" Type="http://schemas.openxmlformats.org/officeDocument/2006/relationships/image" Target="../media/image61.gi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0.gif"/><Relationship Id="rId5" Type="http://schemas.openxmlformats.org/officeDocument/2006/relationships/image" Target="../media/image153.png"/><Relationship Id="rId4" Type="http://schemas.openxmlformats.org/officeDocument/2006/relationships/image" Target="../media/image59.gif"/><Relationship Id="rId9" Type="http://schemas.openxmlformats.org/officeDocument/2006/relationships/image" Target="../media/image15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12.xml"/><Relationship Id="rId5" Type="http://schemas.openxmlformats.org/officeDocument/2006/relationships/image" Target="../media/image2.sv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notesSlide" Target="../notesSlides/notesSlide2.xml"/><Relationship Id="rId7" Type="http://schemas.openxmlformats.org/officeDocument/2006/relationships/image" Target="../media/image11.png"/><Relationship Id="rId12" Type="http://schemas.openxmlformats.org/officeDocument/2006/relationships/image" Target="../media/image16.emf"/><Relationship Id="rId17" Type="http://schemas.openxmlformats.org/officeDocument/2006/relationships/image" Target="../media/image21.png"/><Relationship Id="rId2" Type="http://schemas.openxmlformats.org/officeDocument/2006/relationships/slideLayout" Target="../slideLayouts/slideLayout12.xml"/><Relationship Id="rId16" Type="http://schemas.openxmlformats.org/officeDocument/2006/relationships/image" Target="../media/image20.png"/><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emf"/><Relationship Id="rId10" Type="http://schemas.openxmlformats.org/officeDocument/2006/relationships/image" Target="../media/image14.png"/><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73.png"/><Relationship Id="rId7" Type="http://schemas.openxmlformats.org/officeDocument/2006/relationships/image" Target="../media/image122.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6.jpeg"/></Relationships>
</file>

<file path=ppt/slides/_rels/slide2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910.png"/><Relationship Id="rId13" Type="http://schemas.openxmlformats.org/officeDocument/2006/relationships/image" Target="../media/image96.png"/><Relationship Id="rId18" Type="http://schemas.openxmlformats.org/officeDocument/2006/relationships/image" Target="../media/image1080.png"/><Relationship Id="rId26" Type="http://schemas.openxmlformats.org/officeDocument/2006/relationships/image" Target="../media/image116.png"/><Relationship Id="rId3" Type="http://schemas.openxmlformats.org/officeDocument/2006/relationships/notesSlide" Target="../notesSlides/notesSlide18.xml"/><Relationship Id="rId21" Type="http://schemas.openxmlformats.org/officeDocument/2006/relationships/image" Target="../media/image111.png"/><Relationship Id="rId7" Type="http://schemas.openxmlformats.org/officeDocument/2006/relationships/image" Target="../media/image900.png"/><Relationship Id="rId12" Type="http://schemas.openxmlformats.org/officeDocument/2006/relationships/image" Target="../media/image95.png"/><Relationship Id="rId17" Type="http://schemas.openxmlformats.org/officeDocument/2006/relationships/image" Target="../media/image107.png"/><Relationship Id="rId25" Type="http://schemas.openxmlformats.org/officeDocument/2006/relationships/image" Target="../media/image115.png"/><Relationship Id="rId2" Type="http://schemas.openxmlformats.org/officeDocument/2006/relationships/slideLayout" Target="../slideLayouts/slideLayout12.xml"/><Relationship Id="rId16" Type="http://schemas.openxmlformats.org/officeDocument/2006/relationships/image" Target="../media/image99.png"/><Relationship Id="rId20" Type="http://schemas.openxmlformats.org/officeDocument/2006/relationships/image" Target="../media/image110.png"/><Relationship Id="rId1" Type="http://schemas.openxmlformats.org/officeDocument/2006/relationships/tags" Target="../tags/tag11.xml"/><Relationship Id="rId6" Type="http://schemas.openxmlformats.org/officeDocument/2006/relationships/image" Target="../media/image890.png"/><Relationship Id="rId11" Type="http://schemas.openxmlformats.org/officeDocument/2006/relationships/image" Target="../media/image940.png"/><Relationship Id="rId24" Type="http://schemas.openxmlformats.org/officeDocument/2006/relationships/image" Target="../media/image114.png"/><Relationship Id="rId5" Type="http://schemas.openxmlformats.org/officeDocument/2006/relationships/image" Target="../media/image77.png"/><Relationship Id="rId15" Type="http://schemas.openxmlformats.org/officeDocument/2006/relationships/image" Target="../media/image98.png"/><Relationship Id="rId23" Type="http://schemas.openxmlformats.org/officeDocument/2006/relationships/image" Target="../media/image113.png"/><Relationship Id="rId10" Type="http://schemas.openxmlformats.org/officeDocument/2006/relationships/image" Target="../media/image930.png"/><Relationship Id="rId19" Type="http://schemas.openxmlformats.org/officeDocument/2006/relationships/image" Target="../media/image109.png"/><Relationship Id="rId4" Type="http://schemas.openxmlformats.org/officeDocument/2006/relationships/image" Target="../media/image49.emf"/><Relationship Id="rId9" Type="http://schemas.openxmlformats.org/officeDocument/2006/relationships/image" Target="../media/image920.png"/><Relationship Id="rId14" Type="http://schemas.openxmlformats.org/officeDocument/2006/relationships/image" Target="../media/image97.png"/><Relationship Id="rId22" Type="http://schemas.openxmlformats.org/officeDocument/2006/relationships/image" Target="../media/image112.png"/></Relationships>
</file>

<file path=ppt/slides/_rels/slide23.xml.rels><?xml version="1.0" encoding="UTF-8" standalone="yes"?>
<Relationships xmlns="http://schemas.openxmlformats.org/package/2006/relationships"><Relationship Id="rId8" Type="http://schemas.openxmlformats.org/officeDocument/2006/relationships/image" Target="../media/image910.png"/><Relationship Id="rId13" Type="http://schemas.openxmlformats.org/officeDocument/2006/relationships/image" Target="../media/image96.png"/><Relationship Id="rId18" Type="http://schemas.openxmlformats.org/officeDocument/2006/relationships/image" Target="../media/image120.png"/><Relationship Id="rId26" Type="http://schemas.openxmlformats.org/officeDocument/2006/relationships/image" Target="../media/image131.png"/><Relationship Id="rId3" Type="http://schemas.openxmlformats.org/officeDocument/2006/relationships/notesSlide" Target="../notesSlides/notesSlide19.xml"/><Relationship Id="rId21" Type="http://schemas.openxmlformats.org/officeDocument/2006/relationships/image" Target="../media/image125.png"/><Relationship Id="rId7" Type="http://schemas.openxmlformats.org/officeDocument/2006/relationships/image" Target="../media/image900.png"/><Relationship Id="rId12" Type="http://schemas.openxmlformats.org/officeDocument/2006/relationships/image" Target="../media/image95.png"/><Relationship Id="rId17" Type="http://schemas.openxmlformats.org/officeDocument/2006/relationships/image" Target="../media/image119.png"/><Relationship Id="rId25" Type="http://schemas.openxmlformats.org/officeDocument/2006/relationships/image" Target="../media/image130.png"/><Relationship Id="rId2" Type="http://schemas.openxmlformats.org/officeDocument/2006/relationships/slideLayout" Target="../slideLayouts/slideLayout12.xml"/><Relationship Id="rId16" Type="http://schemas.openxmlformats.org/officeDocument/2006/relationships/image" Target="../media/image99.png"/><Relationship Id="rId20" Type="http://schemas.openxmlformats.org/officeDocument/2006/relationships/image" Target="../media/image124.png"/><Relationship Id="rId1" Type="http://schemas.openxmlformats.org/officeDocument/2006/relationships/tags" Target="../tags/tag12.xml"/><Relationship Id="rId6" Type="http://schemas.openxmlformats.org/officeDocument/2006/relationships/image" Target="../media/image890.png"/><Relationship Id="rId11" Type="http://schemas.openxmlformats.org/officeDocument/2006/relationships/image" Target="../media/image940.png"/><Relationship Id="rId24" Type="http://schemas.openxmlformats.org/officeDocument/2006/relationships/image" Target="../media/image129.png"/><Relationship Id="rId5" Type="http://schemas.openxmlformats.org/officeDocument/2006/relationships/image" Target="../media/image77.png"/><Relationship Id="rId15" Type="http://schemas.openxmlformats.org/officeDocument/2006/relationships/image" Target="../media/image98.png"/><Relationship Id="rId23" Type="http://schemas.openxmlformats.org/officeDocument/2006/relationships/image" Target="../media/image128.png"/><Relationship Id="rId10" Type="http://schemas.openxmlformats.org/officeDocument/2006/relationships/image" Target="../media/image930.png"/><Relationship Id="rId19" Type="http://schemas.openxmlformats.org/officeDocument/2006/relationships/image" Target="../media/image121.png"/><Relationship Id="rId4" Type="http://schemas.openxmlformats.org/officeDocument/2006/relationships/image" Target="../media/image49.emf"/><Relationship Id="rId9" Type="http://schemas.openxmlformats.org/officeDocument/2006/relationships/image" Target="../media/image920.png"/><Relationship Id="rId14" Type="http://schemas.openxmlformats.org/officeDocument/2006/relationships/image" Target="../media/image97.png"/><Relationship Id="rId22" Type="http://schemas.openxmlformats.org/officeDocument/2006/relationships/image" Target="../media/image127.png"/><Relationship Id="rId27" Type="http://schemas.openxmlformats.org/officeDocument/2006/relationships/image" Target="../media/image1100.png"/></Relationships>
</file>

<file path=ppt/slides/_rels/slide24.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41.png"/><Relationship Id="rId18" Type="http://schemas.openxmlformats.org/officeDocument/2006/relationships/image" Target="../media/image109.png"/><Relationship Id="rId26" Type="http://schemas.openxmlformats.org/officeDocument/2006/relationships/image" Target="../media/image78.png"/><Relationship Id="rId3" Type="http://schemas.openxmlformats.org/officeDocument/2006/relationships/image" Target="../media/image49.emf"/><Relationship Id="rId21" Type="http://schemas.openxmlformats.org/officeDocument/2006/relationships/image" Target="../media/image112.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080.png"/><Relationship Id="rId25" Type="http://schemas.openxmlformats.org/officeDocument/2006/relationships/image" Target="../media/image116.png"/><Relationship Id="rId2" Type="http://schemas.openxmlformats.org/officeDocument/2006/relationships/notesSlide" Target="../notesSlides/notesSlide20.xml"/><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12.xml"/><Relationship Id="rId6" Type="http://schemas.openxmlformats.org/officeDocument/2006/relationships/image" Target="../media/image132.png"/><Relationship Id="rId11" Type="http://schemas.openxmlformats.org/officeDocument/2006/relationships/image" Target="../media/image137.png"/><Relationship Id="rId24" Type="http://schemas.openxmlformats.org/officeDocument/2006/relationships/image" Target="../media/image115.png"/><Relationship Id="rId5" Type="http://schemas.openxmlformats.org/officeDocument/2006/relationships/image" Target="../media/image890.png"/><Relationship Id="rId15" Type="http://schemas.openxmlformats.org/officeDocument/2006/relationships/image" Target="../media/image143.png"/><Relationship Id="rId23" Type="http://schemas.openxmlformats.org/officeDocument/2006/relationships/image" Target="../media/image114.png"/><Relationship Id="rId10" Type="http://schemas.openxmlformats.org/officeDocument/2006/relationships/image" Target="../media/image136.png"/><Relationship Id="rId19" Type="http://schemas.openxmlformats.org/officeDocument/2006/relationships/image" Target="../media/image110.png"/><Relationship Id="rId4" Type="http://schemas.openxmlformats.org/officeDocument/2006/relationships/image" Target="../media/image77.png"/><Relationship Id="rId9" Type="http://schemas.openxmlformats.org/officeDocument/2006/relationships/image" Target="../media/image135.png"/><Relationship Id="rId14" Type="http://schemas.openxmlformats.org/officeDocument/2006/relationships/image" Target="../media/image142.png"/><Relationship Id="rId22" Type="http://schemas.openxmlformats.org/officeDocument/2006/relationships/image" Target="../media/image113.png"/></Relationships>
</file>

<file path=ppt/slides/_rels/slide2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image" Target="../media/image79.emf"/><Relationship Id="rId1" Type="http://schemas.openxmlformats.org/officeDocument/2006/relationships/slideLayout" Target="../slideLayouts/slideLayout12.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emf"/><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9.png"/><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43.sv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4.png"/><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23.emf"/></Relationships>
</file>

<file path=ppt/slides/_rels/slide30.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1.emf"/><Relationship Id="rId1" Type="http://schemas.openxmlformats.org/officeDocument/2006/relationships/slideLayout" Target="../slideLayouts/slideLayout12.xml"/><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mp4"/><Relationship Id="rId7" Type="http://schemas.openxmlformats.org/officeDocument/2006/relationships/image" Target="../media/image26.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11" Type="http://schemas.openxmlformats.org/officeDocument/2006/relationships/image" Target="../media/image30.png"/><Relationship Id="rId5" Type="http://schemas.openxmlformats.org/officeDocument/2006/relationships/slideLayout" Target="../slideLayouts/slideLayout12.xml"/><Relationship Id="rId10" Type="http://schemas.openxmlformats.org/officeDocument/2006/relationships/image" Target="../media/image29.png"/><Relationship Id="rId4" Type="http://schemas.openxmlformats.org/officeDocument/2006/relationships/video" Target="../media/media2.mp4"/><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emf"/><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8.xml"/><Relationship Id="rId7" Type="http://schemas.openxmlformats.org/officeDocument/2006/relationships/image" Target="../media/image43.sv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image" Target="../media/image41.emf"/><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4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EC5F3250-79E8-C2AF-CA63-0DBEE1919E3D}"/>
              </a:ext>
            </a:extLst>
          </p:cNvPr>
          <p:cNvSpPr txBox="1"/>
          <p:nvPr/>
        </p:nvSpPr>
        <p:spPr>
          <a:xfrm>
            <a:off x="5279473" y="1699466"/>
            <a:ext cx="6498871" cy="1384995"/>
          </a:xfrm>
          <a:prstGeom prst="rect">
            <a:avLst/>
          </a:prstGeom>
          <a:noFill/>
        </p:spPr>
        <p:txBody>
          <a:bodyPr wrap="square" rtlCol="0">
            <a:spAutoFit/>
          </a:bodyPr>
          <a:lstStyle/>
          <a:p>
            <a:pPr algn="ctr"/>
            <a:r>
              <a:rPr lang="en-US" sz="2800" b="1" dirty="0">
                <a:latin typeface="Baskerville" panose="02020502070401020303" pitchFamily="18" charset="0"/>
                <a:ea typeface="Baskerville" panose="02020502070401020303" pitchFamily="18" charset="0"/>
              </a:rPr>
              <a:t> </a:t>
            </a:r>
            <a:r>
              <a:rPr lang="en-US" sz="2800" dirty="0">
                <a:latin typeface="Baskerville" panose="02020502070401020303" pitchFamily="18" charset="0"/>
                <a:ea typeface="Baskerville" panose="02020502070401020303" pitchFamily="18" charset="0"/>
              </a:rPr>
              <a:t>Tuning Quantum Dynamics </a:t>
            </a:r>
          </a:p>
          <a:p>
            <a:pPr algn="ctr"/>
            <a:r>
              <a:rPr lang="en-US" sz="2800" i="1" dirty="0">
                <a:latin typeface="Baskerville" panose="02020502070401020303" pitchFamily="18" charset="0"/>
                <a:ea typeface="Baskerville" panose="02020502070401020303" pitchFamily="18" charset="0"/>
              </a:rPr>
              <a:t>of </a:t>
            </a:r>
          </a:p>
          <a:p>
            <a:pPr algn="ctr"/>
            <a:r>
              <a:rPr lang="en-US" sz="2800" dirty="0">
                <a:latin typeface="Baskerville" panose="02020502070401020303" pitchFamily="18" charset="0"/>
                <a:ea typeface="Baskerville" panose="02020502070401020303" pitchFamily="18" charset="0"/>
              </a:rPr>
              <a:t>Materials Between two Mirrors</a:t>
            </a:r>
          </a:p>
        </p:txBody>
      </p:sp>
      <p:cxnSp>
        <p:nvCxnSpPr>
          <p:cNvPr id="27" name="Straight Connector 26">
            <a:extLst>
              <a:ext uri="{FF2B5EF4-FFF2-40B4-BE49-F238E27FC236}">
                <a16:creationId xmlns:a16="http://schemas.microsoft.com/office/drawing/2014/main" id="{D5CA86B3-0F29-ACEC-24AB-EB8BFDB0A0FD}"/>
              </a:ext>
            </a:extLst>
          </p:cNvPr>
          <p:cNvCxnSpPr>
            <a:cxnSpLocks/>
          </p:cNvCxnSpPr>
          <p:nvPr/>
        </p:nvCxnSpPr>
        <p:spPr>
          <a:xfrm>
            <a:off x="5279473" y="3094070"/>
            <a:ext cx="6504390" cy="0"/>
          </a:xfrm>
          <a:prstGeom prst="line">
            <a:avLst/>
          </a:prstGeom>
          <a:ln w="38100" cap="rnd">
            <a:solidFill>
              <a:srgbClr val="580000"/>
            </a:solidFill>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841F308E-EAE8-F704-E797-CA019C05B16E}"/>
              </a:ext>
            </a:extLst>
          </p:cNvPr>
          <p:cNvSpPr txBox="1"/>
          <p:nvPr/>
        </p:nvSpPr>
        <p:spPr>
          <a:xfrm>
            <a:off x="5381015" y="3176529"/>
            <a:ext cx="6397329" cy="461665"/>
          </a:xfrm>
          <a:prstGeom prst="rect">
            <a:avLst/>
          </a:prstGeom>
          <a:noFill/>
        </p:spPr>
        <p:txBody>
          <a:bodyPr wrap="none" rtlCol="0">
            <a:spAutoFit/>
          </a:bodyPr>
          <a:lstStyle/>
          <a:p>
            <a:r>
              <a:rPr lang="en-US" sz="2400" dirty="0">
                <a:latin typeface="Baskerville" panose="02020502070401020303" pitchFamily="18" charset="0"/>
                <a:ea typeface="Baskerville" panose="02020502070401020303" pitchFamily="18" charset="0"/>
              </a:rPr>
              <a:t>Arshath Manjalingal, Mandal Group, Texas A&amp;M</a:t>
            </a:r>
          </a:p>
        </p:txBody>
      </p:sp>
      <p:pic>
        <p:nvPicPr>
          <p:cNvPr id="44" name="Graphic 43">
            <a:extLst>
              <a:ext uri="{FF2B5EF4-FFF2-40B4-BE49-F238E27FC236}">
                <a16:creationId xmlns:a16="http://schemas.microsoft.com/office/drawing/2014/main" id="{7B5B7791-F8E4-3BCE-E485-E4CD5E7CE3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33843" y="-463926"/>
            <a:ext cx="2851865" cy="2851865"/>
          </a:xfrm>
          <a:prstGeom prst="rect">
            <a:avLst/>
          </a:prstGeom>
        </p:spPr>
      </p:pic>
      <p:cxnSp>
        <p:nvCxnSpPr>
          <p:cNvPr id="45" name="Straight Connector 44">
            <a:extLst>
              <a:ext uri="{FF2B5EF4-FFF2-40B4-BE49-F238E27FC236}">
                <a16:creationId xmlns:a16="http://schemas.microsoft.com/office/drawing/2014/main" id="{119BFB29-5079-22FF-76F0-EAF69D4C458B}"/>
              </a:ext>
            </a:extLst>
          </p:cNvPr>
          <p:cNvCxnSpPr>
            <a:cxnSpLocks/>
          </p:cNvCxnSpPr>
          <p:nvPr/>
        </p:nvCxnSpPr>
        <p:spPr>
          <a:xfrm>
            <a:off x="5279473" y="1677433"/>
            <a:ext cx="6504390" cy="0"/>
          </a:xfrm>
          <a:prstGeom prst="line">
            <a:avLst/>
          </a:prstGeom>
          <a:ln w="38100" cap="rnd">
            <a:solidFill>
              <a:srgbClr val="58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10C9ED1E-75DC-42C4-1445-9CFA54712F67}"/>
                  </a:ext>
                </a:extLst>
              </p:cNvPr>
              <p:cNvSpPr txBox="1"/>
              <p:nvPr/>
            </p:nvSpPr>
            <p:spPr>
              <a:xfrm>
                <a:off x="5087733" y="4652821"/>
                <a:ext cx="5824870" cy="313291"/>
              </a:xfrm>
              <a:prstGeom prst="rect">
                <a:avLst/>
              </a:prstGeom>
              <a:noFill/>
            </p:spPr>
            <p:txBody>
              <a:bodyPr wrap="square" rtlCol="0">
                <a:spAutoFit/>
              </a:bodyPr>
              <a:lstStyle/>
              <a:p>
                <a:pPr algn="just"/>
                <a:r>
                  <a:rPr lang="en-US" sz="1400" dirty="0">
                    <a:solidFill>
                      <a:schemeClr val="tx1"/>
                    </a:solidFill>
                    <a:latin typeface="Baskerville" panose="02020502070401020303" pitchFamily="18" charset="0"/>
                    <a:ea typeface="Baskerville" panose="02020502070401020303" pitchFamily="18" charset="0"/>
                  </a:rPr>
                  <a:t>Blackham</a:t>
                </a:r>
                <a14:m>
                  <m:oMath xmlns:m="http://schemas.openxmlformats.org/officeDocument/2006/math">
                    <m:sSup>
                      <m:sSupPr>
                        <m:ctrlPr>
                          <a:rPr lang="en-US" sz="1400" b="1" i="1" smtClean="0">
                            <a:solidFill>
                              <a:schemeClr val="tx1"/>
                            </a:solidFill>
                            <a:latin typeface="Cambria Math" panose="02040503050406030204" pitchFamily="18" charset="0"/>
                            <a:ea typeface="Cambria Math" panose="02040503050406030204" pitchFamily="18" charset="0"/>
                          </a:rPr>
                        </m:ctrlPr>
                      </m:sSupPr>
                      <m:e>
                        <m:r>
                          <a:rPr lang="en-US" sz="1400" b="1" i="1" smtClean="0">
                            <a:solidFill>
                              <a:schemeClr val="tx1"/>
                            </a:solidFill>
                            <a:latin typeface="Cambria Math" panose="02040503050406030204" pitchFamily="18" charset="0"/>
                            <a:ea typeface="Cambria Math" panose="02040503050406030204" pitchFamily="18" charset="0"/>
                          </a:rPr>
                          <m:t> </m:t>
                        </m:r>
                      </m:e>
                      <m:sup>
                        <m:r>
                          <a:rPr lang="en-US" sz="1400" b="1" i="1" smtClean="0">
                            <a:solidFill>
                              <a:schemeClr val="tx1"/>
                            </a:solidFill>
                            <a:latin typeface="Cambria Math" panose="02040503050406030204" pitchFamily="18" charset="0"/>
                            <a:ea typeface="Cambria Math" panose="02040503050406030204" pitchFamily="18" charset="0"/>
                          </a:rPr>
                          <m:t>†</m:t>
                        </m:r>
                      </m:sup>
                    </m:sSup>
                  </m:oMath>
                </a14:m>
                <a:r>
                  <a:rPr lang="en-US" sz="1400" dirty="0">
                    <a:solidFill>
                      <a:schemeClr val="tx1"/>
                    </a:solidFill>
                    <a:latin typeface="Baskerville" panose="02020502070401020303" pitchFamily="18" charset="0"/>
                    <a:ea typeface="Baskerville" panose="02020502070401020303" pitchFamily="18" charset="0"/>
                  </a:rPr>
                  <a:t>, </a:t>
                </a:r>
                <a:r>
                  <a:rPr lang="en-US" sz="1400" b="1" dirty="0">
                    <a:solidFill>
                      <a:srgbClr val="FF4346"/>
                    </a:solidFill>
                    <a:latin typeface="Baskerville" panose="02020502070401020303" pitchFamily="18" charset="0"/>
                    <a:ea typeface="Baskerville" panose="02020502070401020303" pitchFamily="18" charset="0"/>
                  </a:rPr>
                  <a:t>Manjalingal</a:t>
                </a:r>
                <a14:m>
                  <m:oMath xmlns:m="http://schemas.openxmlformats.org/officeDocument/2006/math">
                    <m:sSup>
                      <m:sSupPr>
                        <m:ctrlPr>
                          <a:rPr lang="en-US" sz="1400" b="0" i="1" smtClean="0">
                            <a:solidFill>
                              <a:schemeClr val="tx1"/>
                            </a:solidFill>
                            <a:latin typeface="Cambria Math" panose="02040503050406030204" pitchFamily="18" charset="0"/>
                            <a:ea typeface="Cambria Math" panose="02040503050406030204" pitchFamily="18" charset="0"/>
                          </a:rPr>
                        </m:ctrlPr>
                      </m:sSupPr>
                      <m:e>
                        <m:r>
                          <a:rPr lang="en-US" sz="1400" b="0" i="1" smtClean="0">
                            <a:solidFill>
                              <a:schemeClr val="tx1"/>
                            </a:solidFill>
                            <a:latin typeface="Cambria Math" panose="02040503050406030204" pitchFamily="18" charset="0"/>
                            <a:ea typeface="Cambria Math" panose="02040503050406030204" pitchFamily="18" charset="0"/>
                          </a:rPr>
                          <m:t> </m:t>
                        </m:r>
                      </m:e>
                      <m:sup>
                        <m:r>
                          <a:rPr lang="en-US" sz="1400" i="1" smtClean="0">
                            <a:solidFill>
                              <a:schemeClr val="tx1"/>
                            </a:solidFill>
                            <a:latin typeface="Cambria Math" panose="02040503050406030204" pitchFamily="18" charset="0"/>
                            <a:ea typeface="Cambria Math" panose="02040503050406030204" pitchFamily="18" charset="0"/>
                          </a:rPr>
                          <m:t>†</m:t>
                        </m:r>
                      </m:sup>
                    </m:sSup>
                  </m:oMath>
                </a14:m>
                <a:r>
                  <a:rPr lang="en-US" sz="1400" dirty="0">
                    <a:solidFill>
                      <a:schemeClr val="tx1"/>
                    </a:solidFill>
                    <a:latin typeface="Baskerville" panose="02020502070401020303" pitchFamily="18" charset="0"/>
                    <a:ea typeface="Baskerville" panose="02020502070401020303" pitchFamily="18" charset="0"/>
                  </a:rPr>
                  <a:t>, Rahmanian, Mandal, </a:t>
                </a:r>
                <a:r>
                  <a:rPr lang="en-US" sz="1400" b="1" i="1" dirty="0">
                    <a:solidFill>
                      <a:schemeClr val="tx1"/>
                    </a:solidFill>
                    <a:latin typeface="Baskerville" panose="02020502070401020303" pitchFamily="18" charset="0"/>
                    <a:ea typeface="Baskerville" panose="02020502070401020303" pitchFamily="18" charset="0"/>
                  </a:rPr>
                  <a:t>Nano Letters</a:t>
                </a:r>
                <a:r>
                  <a:rPr lang="en-US" sz="1400" b="1" dirty="0">
                    <a:solidFill>
                      <a:schemeClr val="tx1"/>
                    </a:solidFill>
                    <a:latin typeface="Baskerville" panose="02020502070401020303" pitchFamily="18" charset="0"/>
                    <a:ea typeface="Baskerville" panose="02020502070401020303" pitchFamily="18" charset="0"/>
                  </a:rPr>
                  <a:t> </a:t>
                </a:r>
                <a:r>
                  <a:rPr lang="en-US" sz="1400" dirty="0">
                    <a:solidFill>
                      <a:schemeClr val="tx1"/>
                    </a:solidFill>
                    <a:latin typeface="Baskerville" panose="02020502070401020303" pitchFamily="18" charset="0"/>
                    <a:ea typeface="Baskerville" panose="02020502070401020303" pitchFamily="18" charset="0"/>
                  </a:rPr>
                  <a:t>(2025)</a:t>
                </a:r>
              </a:p>
            </p:txBody>
          </p:sp>
        </mc:Choice>
        <mc:Fallback>
          <p:sp>
            <p:nvSpPr>
              <p:cNvPr id="46" name="TextBox 45">
                <a:extLst>
                  <a:ext uri="{FF2B5EF4-FFF2-40B4-BE49-F238E27FC236}">
                    <a16:creationId xmlns:a16="http://schemas.microsoft.com/office/drawing/2014/main" id="{10C9ED1E-75DC-42C4-1445-9CFA54712F67}"/>
                  </a:ext>
                </a:extLst>
              </p:cNvPr>
              <p:cNvSpPr txBox="1">
                <a:spLocks noRot="1" noChangeAspect="1" noMove="1" noResize="1" noEditPoints="1" noAdjustHandles="1" noChangeArrowheads="1" noChangeShapeType="1" noTextEdit="1"/>
              </p:cNvSpPr>
              <p:nvPr/>
            </p:nvSpPr>
            <p:spPr>
              <a:xfrm>
                <a:off x="5087733" y="4652821"/>
                <a:ext cx="5824870" cy="313291"/>
              </a:xfrm>
              <a:prstGeom prst="rect">
                <a:avLst/>
              </a:prstGeom>
              <a:blipFill>
                <a:blip r:embed="rId5"/>
                <a:stretch>
                  <a:fillRect l="-435" b="-192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B853D61D-B5F7-F78A-33DE-CAB0CE5C172A}"/>
                  </a:ext>
                </a:extLst>
              </p:cNvPr>
              <p:cNvSpPr txBox="1"/>
              <p:nvPr/>
            </p:nvSpPr>
            <p:spPr>
              <a:xfrm>
                <a:off x="1305095" y="6014981"/>
                <a:ext cx="5549831" cy="313291"/>
              </a:xfrm>
              <a:prstGeom prst="rect">
                <a:avLst/>
              </a:prstGeom>
              <a:noFill/>
            </p:spPr>
            <p:txBody>
              <a:bodyPr wrap="square">
                <a:spAutoFit/>
              </a:bodyPr>
              <a:lstStyle/>
              <a:p>
                <a:pPr algn="r"/>
                <a14:m>
                  <m:oMath xmlns:m="http://schemas.openxmlformats.org/officeDocument/2006/math">
                    <m:sSup>
                      <m:sSupPr>
                        <m:ctrlPr>
                          <a:rPr lang="en-US" sz="1400" b="1" i="1" smtClean="0">
                            <a:solidFill>
                              <a:schemeClr val="tx1"/>
                            </a:solidFill>
                            <a:latin typeface="Cambria Math" panose="02040503050406030204" pitchFamily="18" charset="0"/>
                            <a:ea typeface="Cambria Math" panose="02040503050406030204" pitchFamily="18" charset="0"/>
                          </a:rPr>
                        </m:ctrlPr>
                      </m:sSupPr>
                      <m:e>
                        <m:r>
                          <a:rPr lang="en-US" sz="1400" b="1" i="0" smtClean="0">
                            <a:solidFill>
                              <a:schemeClr val="tx1"/>
                            </a:solidFill>
                            <a:latin typeface="Cambria Math" panose="02040503050406030204" pitchFamily="18" charset="0"/>
                            <a:ea typeface="Cambria Math" panose="02040503050406030204" pitchFamily="18" charset="0"/>
                          </a:rPr>
                          <m:t> </m:t>
                        </m:r>
                      </m:e>
                      <m:sup>
                        <m:r>
                          <a:rPr lang="en-US" sz="1400" b="1" i="0">
                            <a:solidFill>
                              <a:schemeClr val="tx1"/>
                            </a:solidFill>
                            <a:latin typeface="Cambria Math" panose="02040503050406030204" pitchFamily="18" charset="0"/>
                            <a:ea typeface="Cambria Math" panose="02040503050406030204" pitchFamily="18" charset="0"/>
                          </a:rPr>
                          <m:t>†</m:t>
                        </m:r>
                      </m:sup>
                    </m:sSup>
                  </m:oMath>
                </a14:m>
                <a:r>
                  <a:rPr lang="en-US" sz="1400" b="1" dirty="0">
                    <a:solidFill>
                      <a:schemeClr val="tx1"/>
                    </a:solidFill>
                    <a:latin typeface="Baskerville" panose="02020502070401020303" pitchFamily="18" charset="0"/>
                    <a:ea typeface="Baskerville" panose="02020502070401020303" pitchFamily="18" charset="0"/>
                  </a:rPr>
                  <a:t>equal contribution</a:t>
                </a:r>
              </a:p>
            </p:txBody>
          </p:sp>
        </mc:Choice>
        <mc:Fallback>
          <p:sp>
            <p:nvSpPr>
              <p:cNvPr id="47" name="TextBox 46">
                <a:extLst>
                  <a:ext uri="{FF2B5EF4-FFF2-40B4-BE49-F238E27FC236}">
                    <a16:creationId xmlns:a16="http://schemas.microsoft.com/office/drawing/2014/main" id="{B853D61D-B5F7-F78A-33DE-CAB0CE5C172A}"/>
                  </a:ext>
                </a:extLst>
              </p:cNvPr>
              <p:cNvSpPr txBox="1">
                <a:spLocks noRot="1" noChangeAspect="1" noMove="1" noResize="1" noEditPoints="1" noAdjustHandles="1" noChangeArrowheads="1" noChangeShapeType="1" noTextEdit="1"/>
              </p:cNvSpPr>
              <p:nvPr/>
            </p:nvSpPr>
            <p:spPr>
              <a:xfrm>
                <a:off x="1305095" y="6014981"/>
                <a:ext cx="5549831" cy="313291"/>
              </a:xfrm>
              <a:prstGeom prst="rect">
                <a:avLst/>
              </a:prstGeom>
              <a:blipFill>
                <a:blip r:embed="rId6"/>
                <a:stretch>
                  <a:fillRect r="-457" b="-230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D03A399D-28D4-DC48-54FA-B336015E923E}"/>
                  </a:ext>
                </a:extLst>
              </p:cNvPr>
              <p:cNvSpPr txBox="1"/>
              <p:nvPr/>
            </p:nvSpPr>
            <p:spPr>
              <a:xfrm>
                <a:off x="5085124" y="4379834"/>
                <a:ext cx="5938462" cy="313291"/>
              </a:xfrm>
              <a:prstGeom prst="rect">
                <a:avLst/>
              </a:prstGeom>
              <a:noFill/>
            </p:spPr>
            <p:txBody>
              <a:bodyPr wrap="square" rtlCol="0">
                <a:spAutoFit/>
              </a:bodyPr>
              <a:lstStyle/>
              <a:p>
                <a:pPr algn="just"/>
                <a:r>
                  <a:rPr lang="en-US" sz="1400" b="1" dirty="0">
                    <a:solidFill>
                      <a:srgbClr val="FF4346"/>
                    </a:solidFill>
                    <a:latin typeface="Baskerville" panose="02020502070401020303" pitchFamily="18" charset="0"/>
                    <a:ea typeface="Baskerville" panose="02020502070401020303" pitchFamily="18" charset="0"/>
                  </a:rPr>
                  <a:t>Manjalingal</a:t>
                </a:r>
                <a14:m>
                  <m:oMath xmlns:m="http://schemas.openxmlformats.org/officeDocument/2006/math">
                    <m:sSup>
                      <m:sSupPr>
                        <m:ctrlPr>
                          <a:rPr lang="en-US" sz="1400" b="1" i="1">
                            <a:solidFill>
                              <a:schemeClr val="tx1"/>
                            </a:solidFill>
                            <a:latin typeface="Cambria Math" panose="02040503050406030204" pitchFamily="18" charset="0"/>
                            <a:ea typeface="Cambria Math" panose="02040503050406030204" pitchFamily="18" charset="0"/>
                          </a:rPr>
                        </m:ctrlPr>
                      </m:sSupPr>
                      <m:e>
                        <m:r>
                          <a:rPr lang="en-US" sz="1400" b="1" i="1">
                            <a:solidFill>
                              <a:schemeClr val="tx1"/>
                            </a:solidFill>
                            <a:latin typeface="Cambria Math" panose="02040503050406030204" pitchFamily="18" charset="0"/>
                            <a:ea typeface="Cambria Math" panose="02040503050406030204" pitchFamily="18" charset="0"/>
                          </a:rPr>
                          <m:t> </m:t>
                        </m:r>
                      </m:e>
                      <m:sup>
                        <m:r>
                          <a:rPr lang="en-US" sz="1400" b="1" i="1">
                            <a:solidFill>
                              <a:schemeClr val="tx1"/>
                            </a:solidFill>
                            <a:latin typeface="Cambria Math" panose="02040503050406030204" pitchFamily="18" charset="0"/>
                            <a:ea typeface="Cambria Math" panose="02040503050406030204" pitchFamily="18" charset="0"/>
                          </a:rPr>
                          <m:t>†</m:t>
                        </m:r>
                      </m:sup>
                    </m:sSup>
                  </m:oMath>
                </a14:m>
                <a:r>
                  <a:rPr lang="en-US" sz="1400" dirty="0">
                    <a:solidFill>
                      <a:schemeClr val="tx1"/>
                    </a:solidFill>
                    <a:latin typeface="Baskerville" panose="02020502070401020303" pitchFamily="18" charset="0"/>
                    <a:ea typeface="Baskerville" panose="02020502070401020303" pitchFamily="18" charset="0"/>
                  </a:rPr>
                  <a:t>, Rahmanian</a:t>
                </a:r>
                <a14:m>
                  <m:oMath xmlns:m="http://schemas.openxmlformats.org/officeDocument/2006/math">
                    <m:sSup>
                      <m:sSupPr>
                        <m:ctrlPr>
                          <a:rPr lang="en-US" sz="1400" b="1" i="1">
                            <a:solidFill>
                              <a:schemeClr val="tx1"/>
                            </a:solidFill>
                            <a:latin typeface="Cambria Math" panose="02040503050406030204" pitchFamily="18" charset="0"/>
                            <a:ea typeface="Cambria Math" panose="02040503050406030204" pitchFamily="18" charset="0"/>
                          </a:rPr>
                        </m:ctrlPr>
                      </m:sSupPr>
                      <m:e>
                        <m:r>
                          <a:rPr lang="en-US" sz="1400" b="1" i="1" smtClean="0">
                            <a:solidFill>
                              <a:schemeClr val="tx1"/>
                            </a:solidFill>
                            <a:latin typeface="Cambria Math" panose="02040503050406030204" pitchFamily="18" charset="0"/>
                            <a:ea typeface="Cambria Math" panose="02040503050406030204" pitchFamily="18" charset="0"/>
                          </a:rPr>
                          <m:t> </m:t>
                        </m:r>
                      </m:e>
                      <m:sup>
                        <m:r>
                          <a:rPr lang="en-US" sz="1400" b="1" i="1">
                            <a:solidFill>
                              <a:schemeClr val="tx1"/>
                            </a:solidFill>
                            <a:latin typeface="Cambria Math" panose="02040503050406030204" pitchFamily="18" charset="0"/>
                            <a:ea typeface="Cambria Math" panose="02040503050406030204" pitchFamily="18" charset="0"/>
                          </a:rPr>
                          <m:t>†</m:t>
                        </m:r>
                      </m:sup>
                    </m:sSup>
                  </m:oMath>
                </a14:m>
                <a:r>
                  <a:rPr lang="en-US" sz="1400" dirty="0">
                    <a:solidFill>
                      <a:schemeClr val="tx1"/>
                    </a:solidFill>
                    <a:latin typeface="Baskerville" panose="02020502070401020303" pitchFamily="18" charset="0"/>
                    <a:ea typeface="Baskerville" panose="02020502070401020303" pitchFamily="18" charset="0"/>
                  </a:rPr>
                  <a:t>, Blackham, Mandal, </a:t>
                </a:r>
                <a:r>
                  <a:rPr lang="en-US" sz="1400" b="1" i="1" dirty="0">
                    <a:solidFill>
                      <a:schemeClr val="tx1"/>
                    </a:solidFill>
                    <a:latin typeface="Baskerville" panose="02020502070401020303" pitchFamily="18" charset="0"/>
                    <a:ea typeface="Baskerville" panose="02020502070401020303" pitchFamily="18" charset="0"/>
                  </a:rPr>
                  <a:t>ACS Photonics </a:t>
                </a:r>
                <a:r>
                  <a:rPr lang="en-US" sz="1400" dirty="0">
                    <a:solidFill>
                      <a:schemeClr val="tx1"/>
                    </a:solidFill>
                    <a:latin typeface="Baskerville" panose="02020502070401020303" pitchFamily="18" charset="0"/>
                    <a:ea typeface="Baskerville" panose="02020502070401020303" pitchFamily="18" charset="0"/>
                  </a:rPr>
                  <a:t>(2025)</a:t>
                </a:r>
              </a:p>
            </p:txBody>
          </p:sp>
        </mc:Choice>
        <mc:Fallback>
          <p:sp>
            <p:nvSpPr>
              <p:cNvPr id="48" name="TextBox 47">
                <a:extLst>
                  <a:ext uri="{FF2B5EF4-FFF2-40B4-BE49-F238E27FC236}">
                    <a16:creationId xmlns:a16="http://schemas.microsoft.com/office/drawing/2014/main" id="{D03A399D-28D4-DC48-54FA-B336015E923E}"/>
                  </a:ext>
                </a:extLst>
              </p:cNvPr>
              <p:cNvSpPr txBox="1">
                <a:spLocks noRot="1" noChangeAspect="1" noMove="1" noResize="1" noEditPoints="1" noAdjustHandles="1" noChangeArrowheads="1" noChangeShapeType="1" noTextEdit="1"/>
              </p:cNvSpPr>
              <p:nvPr/>
            </p:nvSpPr>
            <p:spPr>
              <a:xfrm>
                <a:off x="5085124" y="4379834"/>
                <a:ext cx="5938462" cy="313291"/>
              </a:xfrm>
              <a:prstGeom prst="rect">
                <a:avLst/>
              </a:prstGeom>
              <a:blipFill>
                <a:blip r:embed="rId7"/>
                <a:stretch>
                  <a:fillRect l="-427" b="-23077"/>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C36F22D2-884A-9938-D269-99DF04FE63C2}"/>
              </a:ext>
            </a:extLst>
          </p:cNvPr>
          <p:cNvSpPr txBox="1"/>
          <p:nvPr/>
        </p:nvSpPr>
        <p:spPr>
          <a:xfrm>
            <a:off x="5085124" y="5588216"/>
            <a:ext cx="5886062" cy="307777"/>
          </a:xfrm>
          <a:prstGeom prst="rect">
            <a:avLst/>
          </a:prstGeom>
          <a:noFill/>
        </p:spPr>
        <p:txBody>
          <a:bodyPr wrap="square" rtlCol="0">
            <a:spAutoFit/>
          </a:bodyPr>
          <a:lstStyle/>
          <a:p>
            <a:pPr algn="just"/>
            <a:r>
              <a:rPr lang="en-US" sz="1400" dirty="0">
                <a:latin typeface="Baskerville" panose="02020502070401020303" pitchFamily="18" charset="0"/>
                <a:ea typeface="Baskerville" panose="02020502070401020303" pitchFamily="18" charset="0"/>
              </a:rPr>
              <a:t>Rahmanian, </a:t>
            </a:r>
            <a:r>
              <a:rPr lang="en-US" sz="1400" b="1" dirty="0">
                <a:solidFill>
                  <a:srgbClr val="FF4346"/>
                </a:solidFill>
                <a:latin typeface="Baskerville" panose="02020502070401020303" pitchFamily="18" charset="0"/>
                <a:ea typeface="Baskerville" panose="02020502070401020303" pitchFamily="18" charset="0"/>
              </a:rPr>
              <a:t>Manjalingal</a:t>
            </a:r>
            <a:r>
              <a:rPr lang="en-US" sz="1400" dirty="0">
                <a:latin typeface="Baskerville" panose="02020502070401020303" pitchFamily="18" charset="0"/>
                <a:ea typeface="Baskerville" panose="02020502070401020303" pitchFamily="18" charset="0"/>
              </a:rPr>
              <a:t>, Blackham, Mandal, </a:t>
            </a:r>
            <a:r>
              <a:rPr lang="en-US" sz="1400" i="1" dirty="0" err="1">
                <a:latin typeface="Baskerville" panose="02020502070401020303" pitchFamily="18" charset="0"/>
                <a:ea typeface="Baskerville" panose="02020502070401020303" pitchFamily="18" charset="0"/>
              </a:rPr>
              <a:t>arXiv</a:t>
            </a:r>
            <a:r>
              <a:rPr lang="en-US" sz="1400" dirty="0">
                <a:latin typeface="Baskerville" panose="02020502070401020303" pitchFamily="18" charset="0"/>
                <a:ea typeface="Baskerville" panose="02020502070401020303" pitchFamily="18" charset="0"/>
              </a:rPr>
              <a:t> (2025)</a:t>
            </a:r>
          </a:p>
        </p:txBody>
      </p:sp>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39593FC0-19D6-C3BF-C24F-8D9B4C3C0FC4}"/>
                  </a:ext>
                </a:extLst>
              </p:cNvPr>
              <p:cNvSpPr txBox="1"/>
              <p:nvPr/>
            </p:nvSpPr>
            <p:spPr>
              <a:xfrm>
                <a:off x="5085124" y="5274925"/>
                <a:ext cx="5934003" cy="313291"/>
              </a:xfrm>
              <a:prstGeom prst="rect">
                <a:avLst/>
              </a:prstGeom>
              <a:noFill/>
            </p:spPr>
            <p:txBody>
              <a:bodyPr wrap="square" rtlCol="0">
                <a:spAutoFit/>
              </a:bodyPr>
              <a:lstStyle/>
              <a:p>
                <a:pPr algn="just"/>
                <a:r>
                  <a:rPr lang="en-US" sz="1400" dirty="0">
                    <a:solidFill>
                      <a:schemeClr val="tx1"/>
                    </a:solidFill>
                    <a:latin typeface="Baskerville" panose="02020502070401020303" pitchFamily="18" charset="0"/>
                    <a:ea typeface="Baskerville" panose="02020502070401020303" pitchFamily="18" charset="0"/>
                  </a:rPr>
                  <a:t>Haines </a:t>
                </a:r>
                <a14:m>
                  <m:oMath xmlns:m="http://schemas.openxmlformats.org/officeDocument/2006/math">
                    <m:sSup>
                      <m:sSupPr>
                        <m:ctrlPr>
                          <a:rPr lang="en-US" sz="1400" i="1">
                            <a:solidFill>
                              <a:schemeClr val="tx1"/>
                            </a:solidFill>
                            <a:latin typeface="Cambria Math" panose="02040503050406030204" pitchFamily="18" charset="0"/>
                            <a:ea typeface="Cambria Math" panose="02040503050406030204" pitchFamily="18" charset="0"/>
                          </a:rPr>
                        </m:ctrlPr>
                      </m:sSupPr>
                      <m:e>
                        <m:r>
                          <a:rPr lang="en-US" sz="1400">
                            <a:solidFill>
                              <a:schemeClr val="tx1"/>
                            </a:solidFill>
                            <a:latin typeface="Cambria Math" panose="02040503050406030204" pitchFamily="18" charset="0"/>
                            <a:ea typeface="Cambria Math" panose="02040503050406030204" pitchFamily="18" charset="0"/>
                          </a:rPr>
                          <m:t> </m:t>
                        </m:r>
                      </m:e>
                      <m:sup>
                        <m:r>
                          <a:rPr lang="en-US" sz="1400">
                            <a:solidFill>
                              <a:schemeClr val="tx1"/>
                            </a:solidFill>
                            <a:latin typeface="Cambria Math" panose="02040503050406030204" pitchFamily="18" charset="0"/>
                            <a:ea typeface="Cambria Math" panose="02040503050406030204" pitchFamily="18" charset="0"/>
                          </a:rPr>
                          <m:t>†</m:t>
                        </m:r>
                      </m:sup>
                    </m:sSup>
                  </m:oMath>
                </a14:m>
                <a:r>
                  <a:rPr lang="en-US" sz="1400" dirty="0">
                    <a:solidFill>
                      <a:schemeClr val="tx1"/>
                    </a:solidFill>
                    <a:latin typeface="Baskerville" panose="02020502070401020303" pitchFamily="18" charset="0"/>
                    <a:ea typeface="Baskerville" panose="02020502070401020303" pitchFamily="18" charset="0"/>
                  </a:rPr>
                  <a:t>, </a:t>
                </a:r>
                <a:r>
                  <a:rPr lang="en-US" sz="1400" b="1" dirty="0">
                    <a:solidFill>
                      <a:srgbClr val="FF4346"/>
                    </a:solidFill>
                    <a:latin typeface="Baskerville" panose="02020502070401020303" pitchFamily="18" charset="0"/>
                    <a:ea typeface="Baskerville" panose="02020502070401020303" pitchFamily="18" charset="0"/>
                  </a:rPr>
                  <a:t>Manjalingal</a:t>
                </a:r>
                <a14:m>
                  <m:oMath xmlns:m="http://schemas.openxmlformats.org/officeDocument/2006/math">
                    <m:sSup>
                      <m:sSupPr>
                        <m:ctrlPr>
                          <a:rPr lang="en-US" sz="1400" i="1">
                            <a:solidFill>
                              <a:schemeClr val="tx1"/>
                            </a:solidFill>
                            <a:latin typeface="Cambria Math" panose="02040503050406030204" pitchFamily="18" charset="0"/>
                            <a:ea typeface="Cambria Math" panose="02040503050406030204" pitchFamily="18" charset="0"/>
                          </a:rPr>
                        </m:ctrlPr>
                      </m:sSupPr>
                      <m:e>
                        <m:r>
                          <a:rPr lang="en-US" sz="1400" smtClean="0">
                            <a:solidFill>
                              <a:schemeClr val="tx1"/>
                            </a:solidFill>
                            <a:latin typeface="Cambria Math" panose="02040503050406030204" pitchFamily="18" charset="0"/>
                            <a:ea typeface="Cambria Math" panose="02040503050406030204" pitchFamily="18" charset="0"/>
                          </a:rPr>
                          <m:t> </m:t>
                        </m:r>
                      </m:e>
                      <m:sup>
                        <m:r>
                          <a:rPr lang="en-US" sz="1400">
                            <a:solidFill>
                              <a:schemeClr val="tx1"/>
                            </a:solidFill>
                            <a:latin typeface="Cambria Math" panose="02040503050406030204" pitchFamily="18" charset="0"/>
                            <a:ea typeface="Cambria Math" panose="02040503050406030204" pitchFamily="18" charset="0"/>
                          </a:rPr>
                          <m:t>†</m:t>
                        </m:r>
                      </m:sup>
                    </m:sSup>
                  </m:oMath>
                </a14:m>
                <a:r>
                  <a:rPr lang="en-US" sz="1400" dirty="0">
                    <a:solidFill>
                      <a:schemeClr val="tx1"/>
                    </a:solidFill>
                    <a:latin typeface="Baskerville" panose="02020502070401020303" pitchFamily="18" charset="0"/>
                    <a:ea typeface="Baskerville" panose="02020502070401020303" pitchFamily="18" charset="0"/>
                  </a:rPr>
                  <a:t>, Blackham, Rahmanian, Mandal, </a:t>
                </a:r>
                <a:r>
                  <a:rPr lang="en-US" sz="1400" i="1" dirty="0" err="1">
                    <a:solidFill>
                      <a:schemeClr val="tx1"/>
                    </a:solidFill>
                    <a:latin typeface="Baskerville" panose="02020502070401020303" pitchFamily="18" charset="0"/>
                    <a:ea typeface="Baskerville" panose="02020502070401020303" pitchFamily="18" charset="0"/>
                  </a:rPr>
                  <a:t>arXiv</a:t>
                </a:r>
                <a:r>
                  <a:rPr lang="en-US" sz="1400" dirty="0">
                    <a:solidFill>
                      <a:schemeClr val="tx1"/>
                    </a:solidFill>
                    <a:latin typeface="Baskerville" panose="02020502070401020303" pitchFamily="18" charset="0"/>
                    <a:ea typeface="Baskerville" panose="02020502070401020303" pitchFamily="18" charset="0"/>
                  </a:rPr>
                  <a:t> (2026)</a:t>
                </a:r>
              </a:p>
            </p:txBody>
          </p:sp>
        </mc:Choice>
        <mc:Fallback>
          <p:sp>
            <p:nvSpPr>
              <p:cNvPr id="51" name="TextBox 50">
                <a:extLst>
                  <a:ext uri="{FF2B5EF4-FFF2-40B4-BE49-F238E27FC236}">
                    <a16:creationId xmlns:a16="http://schemas.microsoft.com/office/drawing/2014/main" id="{39593FC0-19D6-C3BF-C24F-8D9B4C3C0FC4}"/>
                  </a:ext>
                </a:extLst>
              </p:cNvPr>
              <p:cNvSpPr txBox="1">
                <a:spLocks noRot="1" noChangeAspect="1" noMove="1" noResize="1" noEditPoints="1" noAdjustHandles="1" noChangeArrowheads="1" noChangeShapeType="1" noTextEdit="1"/>
              </p:cNvSpPr>
              <p:nvPr/>
            </p:nvSpPr>
            <p:spPr>
              <a:xfrm>
                <a:off x="5085124" y="5274925"/>
                <a:ext cx="5934003" cy="313291"/>
              </a:xfrm>
              <a:prstGeom prst="rect">
                <a:avLst/>
              </a:prstGeom>
              <a:blipFill>
                <a:blip r:embed="rId8"/>
                <a:stretch>
                  <a:fillRect l="-427" b="-19231"/>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1A039B2-2A41-5627-EE04-480F63993DD3}"/>
              </a:ext>
            </a:extLst>
          </p:cNvPr>
          <p:cNvSpPr txBox="1"/>
          <p:nvPr/>
        </p:nvSpPr>
        <p:spPr>
          <a:xfrm>
            <a:off x="5085124" y="4961590"/>
            <a:ext cx="7106876" cy="307777"/>
          </a:xfrm>
          <a:prstGeom prst="rect">
            <a:avLst/>
          </a:prstGeom>
          <a:noFill/>
        </p:spPr>
        <p:txBody>
          <a:bodyPr wrap="square" rtlCol="0">
            <a:spAutoFit/>
          </a:bodyPr>
          <a:lstStyle/>
          <a:p>
            <a:r>
              <a:rPr lang="en-US" sz="1400" dirty="0">
                <a:latin typeface="Baskerville" panose="02020502070401020303" pitchFamily="18" charset="0"/>
                <a:ea typeface="Baskerville" panose="02020502070401020303" pitchFamily="18" charset="0"/>
              </a:rPr>
              <a:t>Ghosh, </a:t>
            </a:r>
            <a:r>
              <a:rPr lang="en-US" sz="1400" b="1" dirty="0">
                <a:solidFill>
                  <a:srgbClr val="FF4346"/>
                </a:solidFill>
                <a:latin typeface="Baskerville" panose="02020502070401020303" pitchFamily="18" charset="0"/>
                <a:ea typeface="Baskerville" panose="02020502070401020303" pitchFamily="18" charset="0"/>
              </a:rPr>
              <a:t>Manjalingal</a:t>
            </a:r>
            <a:r>
              <a:rPr lang="en-US" sz="1400" dirty="0">
                <a:latin typeface="Baskerville" panose="02020502070401020303" pitchFamily="18" charset="0"/>
                <a:ea typeface="Baskerville" panose="02020502070401020303" pitchFamily="18" charset="0"/>
              </a:rPr>
              <a:t>, Wickramasinghe, Rahmanian, Mandal, </a:t>
            </a:r>
            <a:r>
              <a:rPr lang="en-US" sz="1400" b="1" i="1" dirty="0">
                <a:latin typeface="Baskerville" panose="02020502070401020303" pitchFamily="18" charset="0"/>
                <a:ea typeface="Baskerville" panose="02020502070401020303" pitchFamily="18" charset="0"/>
              </a:rPr>
              <a:t>Physical Review B </a:t>
            </a:r>
            <a:r>
              <a:rPr lang="en-US" sz="1400" dirty="0">
                <a:latin typeface="Baskerville" panose="02020502070401020303" pitchFamily="18" charset="0"/>
                <a:ea typeface="Baskerville" panose="02020502070401020303" pitchFamily="18" charset="0"/>
              </a:rPr>
              <a:t>(2025)</a:t>
            </a:r>
          </a:p>
        </p:txBody>
      </p:sp>
      <p:pic>
        <p:nvPicPr>
          <p:cNvPr id="1028" name="Picture 4">
            <a:extLst>
              <a:ext uri="{FF2B5EF4-FFF2-40B4-BE49-F238E27FC236}">
                <a16:creationId xmlns:a16="http://schemas.microsoft.com/office/drawing/2014/main" id="{40E2D3F2-9C34-C5AA-49AA-8C54713CD8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892"/>
            <a:ext cx="4976750" cy="661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47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76087B-4A44-1799-62CA-9C32F1F7E0D2}"/>
              </a:ext>
            </a:extLst>
          </p:cNvPr>
          <p:cNvSpPr>
            <a:spLocks noGrp="1"/>
          </p:cNvSpPr>
          <p:nvPr>
            <p:ph type="sldNum" sz="quarter" idx="12"/>
          </p:nvPr>
        </p:nvSpPr>
        <p:spPr/>
        <p:txBody>
          <a:bodyPr/>
          <a:lstStyle/>
          <a:p>
            <a:fld id="{2519C00E-2C2C-A546-B149-044A63D2EBB9}" type="slidenum">
              <a:rPr lang="en-US" smtClean="0"/>
              <a:pPr/>
              <a:t>9</a:t>
            </a:fld>
            <a:endParaRPr lang="en-US" dirty="0"/>
          </a:p>
        </p:txBody>
      </p:sp>
      <p:pic>
        <p:nvPicPr>
          <p:cNvPr id="2050" name="Picture 2">
            <a:extLst>
              <a:ext uri="{FF2B5EF4-FFF2-40B4-BE49-F238E27FC236}">
                <a16:creationId xmlns:a16="http://schemas.microsoft.com/office/drawing/2014/main" id="{815602AC-CBF9-420E-D0EE-5C76C08046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279" r="49784"/>
          <a:stretch>
            <a:fillRect/>
          </a:stretch>
        </p:blipFill>
        <p:spPr bwMode="auto">
          <a:xfrm>
            <a:off x="5934206" y="1606247"/>
            <a:ext cx="6257794" cy="45535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F1E53EB2-350B-16CD-D623-9571F4F7D0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8" t="8642" r="49784" b="48722"/>
          <a:stretch>
            <a:fillRect/>
          </a:stretch>
        </p:blipFill>
        <p:spPr bwMode="auto">
          <a:xfrm>
            <a:off x="30518" y="1828799"/>
            <a:ext cx="5903688" cy="39306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67C1CBA-4129-3307-CCA5-5CD291B8A3C8}"/>
              </a:ext>
            </a:extLst>
          </p:cNvPr>
          <p:cNvSpPr/>
          <p:nvPr/>
        </p:nvSpPr>
        <p:spPr>
          <a:xfrm>
            <a:off x="6445363" y="1866900"/>
            <a:ext cx="4797067" cy="4104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C56437-10C0-4B4C-2126-70B832AD66D7}"/>
              </a:ext>
            </a:extLst>
          </p:cNvPr>
          <p:cNvSpPr txBox="1"/>
          <p:nvPr/>
        </p:nvSpPr>
        <p:spPr>
          <a:xfrm>
            <a:off x="1699846" y="1242075"/>
            <a:ext cx="2869696" cy="523220"/>
          </a:xfrm>
          <a:prstGeom prst="rect">
            <a:avLst/>
          </a:prstGeom>
          <a:noFill/>
        </p:spPr>
        <p:txBody>
          <a:bodyPr wrap="none" rtlCol="0">
            <a:spAutoFit/>
          </a:bodyPr>
          <a:lstStyle/>
          <a:p>
            <a:r>
              <a:rPr lang="en-US" sz="2800" dirty="0">
                <a:latin typeface="Bookman Old Style" panose="02050604050505020204" pitchFamily="18" charset="0"/>
                <a:ea typeface="Baskerville" panose="02020502070401020303" pitchFamily="18" charset="0"/>
              </a:rPr>
              <a:t>Twisted Bilayer</a:t>
            </a:r>
          </a:p>
        </p:txBody>
      </p:sp>
      <p:sp>
        <p:nvSpPr>
          <p:cNvPr id="9" name="TextBox 8">
            <a:extLst>
              <a:ext uri="{FF2B5EF4-FFF2-40B4-BE49-F238E27FC236}">
                <a16:creationId xmlns:a16="http://schemas.microsoft.com/office/drawing/2014/main" id="{9CF050BF-BC11-84CE-8F6E-AA1F1BEE2033}"/>
              </a:ext>
            </a:extLst>
          </p:cNvPr>
          <p:cNvSpPr txBox="1"/>
          <p:nvPr/>
        </p:nvSpPr>
        <p:spPr>
          <a:xfrm>
            <a:off x="6600155" y="1215212"/>
            <a:ext cx="5152373" cy="523220"/>
          </a:xfrm>
          <a:prstGeom prst="rect">
            <a:avLst/>
          </a:prstGeom>
          <a:noFill/>
        </p:spPr>
        <p:txBody>
          <a:bodyPr wrap="none" rtlCol="0">
            <a:spAutoFit/>
          </a:bodyPr>
          <a:lstStyle/>
          <a:p>
            <a:r>
              <a:rPr lang="en-US" sz="2800" dirty="0">
                <a:latin typeface="Bookman Old Style" panose="02050604050505020204" pitchFamily="18" charset="0"/>
                <a:ea typeface="Baskerville" panose="02020502070401020303" pitchFamily="18" charset="0"/>
              </a:rPr>
              <a:t>Band structure modification</a:t>
            </a:r>
          </a:p>
        </p:txBody>
      </p:sp>
    </p:spTree>
    <p:custDataLst>
      <p:tags r:id="rId1"/>
    </p:custDataLst>
    <p:extLst>
      <p:ext uri="{BB962C8B-B14F-4D97-AF65-F5344CB8AC3E}">
        <p14:creationId xmlns:p14="http://schemas.microsoft.com/office/powerpoint/2010/main" val="422448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380513-BD73-BA00-71B3-B2C53942776F}"/>
              </a:ext>
            </a:extLst>
          </p:cNvPr>
          <p:cNvSpPr>
            <a:spLocks noGrp="1"/>
          </p:cNvSpPr>
          <p:nvPr>
            <p:ph type="sldNum" sz="quarter" idx="12"/>
          </p:nvPr>
        </p:nvSpPr>
        <p:spPr/>
        <p:txBody>
          <a:bodyPr/>
          <a:lstStyle/>
          <a:p>
            <a:fld id="{2519C00E-2C2C-A546-B149-044A63D2EBB9}" type="slidenum">
              <a:rPr lang="en-US" smtClean="0"/>
              <a:pPr/>
              <a:t>10</a:t>
            </a:fld>
            <a:endParaRPr lang="en-US" dirty="0"/>
          </a:p>
        </p:txBody>
      </p:sp>
      <p:pic>
        <p:nvPicPr>
          <p:cNvPr id="4" name="Picture 3">
            <a:extLst>
              <a:ext uri="{FF2B5EF4-FFF2-40B4-BE49-F238E27FC236}">
                <a16:creationId xmlns:a16="http://schemas.microsoft.com/office/drawing/2014/main" id="{3C168022-8268-2C3B-99B7-3316801B199B}"/>
              </a:ext>
            </a:extLst>
          </p:cNvPr>
          <p:cNvPicPr>
            <a:picLocks noChangeAspect="1"/>
          </p:cNvPicPr>
          <p:nvPr/>
        </p:nvPicPr>
        <p:blipFill>
          <a:blip r:embed="rId3"/>
          <a:srcRect l="50377" t="3088" b="51560"/>
          <a:stretch>
            <a:fillRect/>
          </a:stretch>
        </p:blipFill>
        <p:spPr>
          <a:xfrm>
            <a:off x="128186" y="1068224"/>
            <a:ext cx="6084024" cy="4170347"/>
          </a:xfrm>
          <a:prstGeom prst="rect">
            <a:avLst/>
          </a:prstGeom>
        </p:spPr>
      </p:pic>
      <p:pic>
        <p:nvPicPr>
          <p:cNvPr id="5" name="Picture 4">
            <a:extLst>
              <a:ext uri="{FF2B5EF4-FFF2-40B4-BE49-F238E27FC236}">
                <a16:creationId xmlns:a16="http://schemas.microsoft.com/office/drawing/2014/main" id="{1B301BD1-2B5A-EB1C-A8C5-E2AF1896CE87}"/>
              </a:ext>
            </a:extLst>
          </p:cNvPr>
          <p:cNvPicPr>
            <a:picLocks noChangeAspect="1"/>
          </p:cNvPicPr>
          <p:nvPr/>
        </p:nvPicPr>
        <p:blipFill>
          <a:blip r:embed="rId3"/>
          <a:srcRect l="49687" t="51245" r="209" b="2474"/>
          <a:stretch>
            <a:fillRect/>
          </a:stretch>
        </p:blipFill>
        <p:spPr>
          <a:xfrm>
            <a:off x="5826806" y="1068224"/>
            <a:ext cx="6143004" cy="4255806"/>
          </a:xfrm>
          <a:prstGeom prst="rect">
            <a:avLst/>
          </a:prstGeom>
        </p:spPr>
      </p:pic>
      <p:sp>
        <p:nvSpPr>
          <p:cNvPr id="6" name="Rectangle 5">
            <a:extLst>
              <a:ext uri="{FF2B5EF4-FFF2-40B4-BE49-F238E27FC236}">
                <a16:creationId xmlns:a16="http://schemas.microsoft.com/office/drawing/2014/main" id="{56F555D0-DAAD-B360-6449-231D196878D0}"/>
              </a:ext>
            </a:extLst>
          </p:cNvPr>
          <p:cNvSpPr/>
          <p:nvPr/>
        </p:nvSpPr>
        <p:spPr>
          <a:xfrm>
            <a:off x="128186" y="1068224"/>
            <a:ext cx="623844" cy="572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BADAEA5-9F89-37F2-4CA8-64FB86C7BFAF}"/>
              </a:ext>
            </a:extLst>
          </p:cNvPr>
          <p:cNvSpPr/>
          <p:nvPr/>
        </p:nvSpPr>
        <p:spPr>
          <a:xfrm>
            <a:off x="6160367" y="1331008"/>
            <a:ext cx="488260" cy="4401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CDEA81-2F6C-CC91-D3AE-66135D453643}"/>
              </a:ext>
            </a:extLst>
          </p:cNvPr>
          <p:cNvSpPr/>
          <p:nvPr/>
        </p:nvSpPr>
        <p:spPr>
          <a:xfrm>
            <a:off x="6698187" y="1331008"/>
            <a:ext cx="4785646" cy="361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43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940FC5-F3CE-1F89-0A62-7A8433C59AF4}"/>
              </a:ext>
            </a:extLst>
          </p:cNvPr>
          <p:cNvSpPr>
            <a:spLocks noGrp="1"/>
          </p:cNvSpPr>
          <p:nvPr>
            <p:ph type="sldNum" sz="quarter" idx="12"/>
          </p:nvPr>
        </p:nvSpPr>
        <p:spPr>
          <a:xfrm>
            <a:off x="8749551" y="6594896"/>
            <a:ext cx="2743200" cy="365125"/>
          </a:xfrm>
        </p:spPr>
        <p:txBody>
          <a:bodyPr/>
          <a:lstStyle/>
          <a:p>
            <a:fld id="{2519C00E-2C2C-A546-B149-044A63D2EBB9}" type="slidenum">
              <a:rPr lang="en-US" smtClean="0"/>
              <a:pPr/>
              <a:t>11</a:t>
            </a:fld>
            <a:endParaRPr lang="en-US" dirty="0"/>
          </a:p>
        </p:txBody>
      </p:sp>
      <p:pic>
        <p:nvPicPr>
          <p:cNvPr id="3" name="Picture 2">
            <a:extLst>
              <a:ext uri="{FF2B5EF4-FFF2-40B4-BE49-F238E27FC236}">
                <a16:creationId xmlns:a16="http://schemas.microsoft.com/office/drawing/2014/main" id="{59AAC15D-B297-90BE-5F49-74BD43B80CC6}"/>
              </a:ext>
            </a:extLst>
          </p:cNvPr>
          <p:cNvPicPr>
            <a:picLocks noChangeAspect="1"/>
          </p:cNvPicPr>
          <p:nvPr/>
        </p:nvPicPr>
        <p:blipFill>
          <a:blip r:embed="rId4"/>
          <a:srcRect r="50810"/>
          <a:stretch>
            <a:fillRect/>
          </a:stretch>
        </p:blipFill>
        <p:spPr>
          <a:xfrm>
            <a:off x="262679" y="1217864"/>
            <a:ext cx="5685815" cy="4847251"/>
          </a:xfrm>
          <a:prstGeom prst="rect">
            <a:avLst/>
          </a:prstGeom>
        </p:spPr>
      </p:pic>
      <p:sp>
        <p:nvSpPr>
          <p:cNvPr id="5" name="Oval 4">
            <a:extLst>
              <a:ext uri="{FF2B5EF4-FFF2-40B4-BE49-F238E27FC236}">
                <a16:creationId xmlns:a16="http://schemas.microsoft.com/office/drawing/2014/main" id="{9E4BB43C-2CB9-2F3B-8C70-FA1DDF8E395C}"/>
              </a:ext>
            </a:extLst>
          </p:cNvPr>
          <p:cNvSpPr/>
          <p:nvPr/>
        </p:nvSpPr>
        <p:spPr>
          <a:xfrm>
            <a:off x="9762564" y="4192370"/>
            <a:ext cx="946673" cy="94667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AC97C87-F5D1-FD80-5E87-9CEC3103C87A}"/>
              </a:ext>
            </a:extLst>
          </p:cNvPr>
          <p:cNvSpPr/>
          <p:nvPr/>
        </p:nvSpPr>
        <p:spPr>
          <a:xfrm>
            <a:off x="9877312" y="4183405"/>
            <a:ext cx="946673" cy="94667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1238F17-B234-0E7D-41DD-53E32F1AA00C}"/>
              </a:ext>
            </a:extLst>
          </p:cNvPr>
          <p:cNvSpPr/>
          <p:nvPr/>
        </p:nvSpPr>
        <p:spPr>
          <a:xfrm>
            <a:off x="9647815" y="4190577"/>
            <a:ext cx="946673" cy="946673"/>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AAF8B89-31E8-C778-F29E-14F977A8ADC5}"/>
              </a:ext>
            </a:extLst>
          </p:cNvPr>
          <p:cNvSpPr txBox="1"/>
          <p:nvPr/>
        </p:nvSpPr>
        <p:spPr>
          <a:xfrm>
            <a:off x="2060380" y="307298"/>
            <a:ext cx="8387274"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0" i="0" u="none" strike="noStrike" cap="none" spc="0" normalizeH="0" baseline="0">
                <a:ln>
                  <a:noFill/>
                </a:ln>
                <a:solidFill>
                  <a:prstClr val="white"/>
                </a:solidFill>
                <a:effectLst/>
                <a:uLnTx/>
                <a:uFillTx/>
                <a:latin typeface="Nexa Ligh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Baskerville" panose="02020502070401020303" pitchFamily="18" charset="0"/>
                <a:ea typeface="Baskerville" panose="02020502070401020303" pitchFamily="18" charset="0"/>
              </a:rPr>
              <a:t>Light-Matter Moiré Effect</a:t>
            </a:r>
          </a:p>
        </p:txBody>
      </p:sp>
      <p:pic>
        <p:nvPicPr>
          <p:cNvPr id="17" name="Picture 16">
            <a:extLst>
              <a:ext uri="{FF2B5EF4-FFF2-40B4-BE49-F238E27FC236}">
                <a16:creationId xmlns:a16="http://schemas.microsoft.com/office/drawing/2014/main" id="{D1097A3E-3B6C-E7D6-5C13-984F97EA066F}"/>
              </a:ext>
            </a:extLst>
          </p:cNvPr>
          <p:cNvPicPr>
            <a:picLocks noChangeAspect="1"/>
          </p:cNvPicPr>
          <p:nvPr/>
        </p:nvPicPr>
        <p:blipFill>
          <a:blip r:embed="rId4"/>
          <a:srcRect l="49900" r="363"/>
          <a:stretch>
            <a:fillRect/>
          </a:stretch>
        </p:blipFill>
        <p:spPr>
          <a:xfrm>
            <a:off x="5937302" y="1301792"/>
            <a:ext cx="5749159" cy="4847251"/>
          </a:xfrm>
          <a:prstGeom prst="rect">
            <a:avLst/>
          </a:prstGeom>
        </p:spPr>
      </p:pic>
      <p:sp>
        <p:nvSpPr>
          <p:cNvPr id="12" name="TextBox 11">
            <a:extLst>
              <a:ext uri="{FF2B5EF4-FFF2-40B4-BE49-F238E27FC236}">
                <a16:creationId xmlns:a16="http://schemas.microsoft.com/office/drawing/2014/main" id="{E7EE4F6F-0F07-BF29-6FED-328C608841D3}"/>
              </a:ext>
            </a:extLst>
          </p:cNvPr>
          <p:cNvSpPr txBox="1"/>
          <p:nvPr/>
        </p:nvSpPr>
        <p:spPr>
          <a:xfrm>
            <a:off x="6254017" y="3336158"/>
            <a:ext cx="1973938" cy="338554"/>
          </a:xfrm>
          <a:prstGeom prst="rect">
            <a:avLst/>
          </a:prstGeom>
          <a:noFill/>
        </p:spPr>
        <p:txBody>
          <a:bodyPr wrap="none" rtlCol="0">
            <a:spAutoFit/>
          </a:bodyPr>
          <a:lstStyle/>
          <a:p>
            <a:r>
              <a:rPr lang="en-US" sz="1600" dirty="0">
                <a:solidFill>
                  <a:srgbClr val="580000"/>
                </a:solidFill>
                <a:latin typeface="Baskerville" panose="02020502070401020303" pitchFamily="18" charset="0"/>
                <a:ea typeface="Baskerville" panose="02020502070401020303" pitchFamily="18" charset="0"/>
              </a:rPr>
              <a:t>Single Layer Material</a:t>
            </a:r>
          </a:p>
        </p:txBody>
      </p:sp>
      <p:sp>
        <p:nvSpPr>
          <p:cNvPr id="18" name="TextBox 17">
            <a:extLst>
              <a:ext uri="{FF2B5EF4-FFF2-40B4-BE49-F238E27FC236}">
                <a16:creationId xmlns:a16="http://schemas.microsoft.com/office/drawing/2014/main" id="{956531F2-0F13-B63B-288A-485FA8C3CFE0}"/>
              </a:ext>
            </a:extLst>
          </p:cNvPr>
          <p:cNvSpPr txBox="1"/>
          <p:nvPr/>
        </p:nvSpPr>
        <p:spPr>
          <a:xfrm>
            <a:off x="4773910" y="3814073"/>
            <a:ext cx="627095" cy="369332"/>
          </a:xfrm>
          <a:prstGeom prst="rect">
            <a:avLst/>
          </a:prstGeom>
          <a:noFill/>
        </p:spPr>
        <p:txBody>
          <a:bodyPr wrap="none" rtlCol="0">
            <a:spAutoFit/>
          </a:bodyPr>
          <a:lstStyle/>
          <a:p>
            <a:r>
              <a:rPr lang="en-US" dirty="0">
                <a:solidFill>
                  <a:schemeClr val="bg1"/>
                </a:solidFill>
                <a:latin typeface="Baskerville" panose="02020502070401020303" pitchFamily="18" charset="0"/>
                <a:ea typeface="Baskerville" panose="02020502070401020303" pitchFamily="18" charset="0"/>
              </a:rPr>
              <a:t>3 eV</a:t>
            </a:r>
          </a:p>
        </p:txBody>
      </p:sp>
      <p:sp>
        <p:nvSpPr>
          <p:cNvPr id="19" name="TextBox 18">
            <a:extLst>
              <a:ext uri="{FF2B5EF4-FFF2-40B4-BE49-F238E27FC236}">
                <a16:creationId xmlns:a16="http://schemas.microsoft.com/office/drawing/2014/main" id="{AE68F2C5-E1A9-0D79-7D9C-730373C69538}"/>
              </a:ext>
            </a:extLst>
          </p:cNvPr>
          <p:cNvSpPr txBox="1"/>
          <p:nvPr/>
        </p:nvSpPr>
        <p:spPr>
          <a:xfrm>
            <a:off x="10526320" y="3822142"/>
            <a:ext cx="627095" cy="369332"/>
          </a:xfrm>
          <a:prstGeom prst="rect">
            <a:avLst/>
          </a:prstGeom>
          <a:noFill/>
        </p:spPr>
        <p:txBody>
          <a:bodyPr wrap="none" rtlCol="0">
            <a:spAutoFit/>
          </a:bodyPr>
          <a:lstStyle/>
          <a:p>
            <a:r>
              <a:rPr lang="en-US" dirty="0">
                <a:solidFill>
                  <a:schemeClr val="bg1"/>
                </a:solidFill>
                <a:latin typeface="Baskerville" panose="02020502070401020303" pitchFamily="18" charset="0"/>
                <a:ea typeface="Baskerville" panose="02020502070401020303" pitchFamily="18" charset="0"/>
              </a:rPr>
              <a:t>3 eV</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AED244A-C462-1DCA-92A9-F84467E2B0F0}"/>
                  </a:ext>
                </a:extLst>
              </p:cNvPr>
              <p:cNvSpPr txBox="1"/>
              <p:nvPr/>
            </p:nvSpPr>
            <p:spPr>
              <a:xfrm>
                <a:off x="5738648" y="6260697"/>
                <a:ext cx="7065668" cy="344966"/>
              </a:xfrm>
              <a:prstGeom prst="rect">
                <a:avLst/>
              </a:prstGeom>
              <a:noFill/>
            </p:spPr>
            <p:txBody>
              <a:bodyPr wrap="square" rtlCol="0">
                <a:spAutoFit/>
              </a:bodyPr>
              <a:lstStyle/>
              <a:p>
                <a:pPr algn="just"/>
                <a:r>
                  <a:rPr lang="en-US" sz="1600" b="1" dirty="0">
                    <a:solidFill>
                      <a:schemeClr val="tx1"/>
                    </a:solidFill>
                    <a:latin typeface="Baskerville" panose="02020502070401020303" pitchFamily="18" charset="0"/>
                    <a:ea typeface="Baskerville" panose="02020502070401020303" pitchFamily="18" charset="0"/>
                  </a:rPr>
                  <a:t>Manjalingal</a:t>
                </a:r>
                <a14:m>
                  <m:oMath xmlns:m="http://schemas.openxmlformats.org/officeDocument/2006/math">
                    <m:sSup>
                      <m:sSupPr>
                        <m:ctrlPr>
                          <a:rPr lang="en-US" sz="1600" b="1" i="1">
                            <a:solidFill>
                              <a:schemeClr val="tx1"/>
                            </a:solidFill>
                            <a:latin typeface="Cambria Math" panose="02040503050406030204" pitchFamily="18" charset="0"/>
                            <a:ea typeface="Cambria Math" panose="02040503050406030204" pitchFamily="18" charset="0"/>
                          </a:rPr>
                        </m:ctrlPr>
                      </m:sSupPr>
                      <m:e>
                        <m:r>
                          <a:rPr lang="en-US" sz="1600" b="1" i="1">
                            <a:solidFill>
                              <a:schemeClr val="tx1"/>
                            </a:solidFill>
                            <a:latin typeface="Cambria Math" panose="02040503050406030204" pitchFamily="18" charset="0"/>
                            <a:ea typeface="Cambria Math" panose="02040503050406030204" pitchFamily="18" charset="0"/>
                          </a:rPr>
                          <m:t> </m:t>
                        </m:r>
                      </m:e>
                      <m:sup>
                        <m:r>
                          <a:rPr lang="en-US" sz="1600" b="1" i="1">
                            <a:solidFill>
                              <a:schemeClr val="tx1"/>
                            </a:solidFill>
                            <a:latin typeface="Cambria Math" panose="02040503050406030204" pitchFamily="18" charset="0"/>
                            <a:ea typeface="Cambria Math" panose="02040503050406030204" pitchFamily="18" charset="0"/>
                          </a:rPr>
                          <m:t>†</m:t>
                        </m:r>
                      </m:sup>
                    </m:sSup>
                  </m:oMath>
                </a14:m>
                <a:r>
                  <a:rPr lang="en-US" sz="1600" dirty="0">
                    <a:solidFill>
                      <a:schemeClr val="tx1"/>
                    </a:solidFill>
                    <a:latin typeface="Baskerville" panose="02020502070401020303" pitchFamily="18" charset="0"/>
                    <a:ea typeface="Baskerville" panose="02020502070401020303" pitchFamily="18" charset="0"/>
                  </a:rPr>
                  <a:t>, Rahmanian</a:t>
                </a:r>
                <a14:m>
                  <m:oMath xmlns:m="http://schemas.openxmlformats.org/officeDocument/2006/math">
                    <m:sSup>
                      <m:sSupPr>
                        <m:ctrlPr>
                          <a:rPr lang="en-US" sz="1600" b="1" i="1">
                            <a:solidFill>
                              <a:schemeClr val="tx1"/>
                            </a:solidFill>
                            <a:latin typeface="Cambria Math" panose="02040503050406030204" pitchFamily="18" charset="0"/>
                            <a:ea typeface="Cambria Math" panose="02040503050406030204" pitchFamily="18" charset="0"/>
                          </a:rPr>
                        </m:ctrlPr>
                      </m:sSupPr>
                      <m:e>
                        <m:r>
                          <a:rPr lang="en-US" sz="1600" b="1" i="1">
                            <a:solidFill>
                              <a:schemeClr val="tx1"/>
                            </a:solidFill>
                            <a:latin typeface="Cambria Math" panose="02040503050406030204" pitchFamily="18" charset="0"/>
                            <a:ea typeface="Cambria Math" panose="02040503050406030204" pitchFamily="18" charset="0"/>
                          </a:rPr>
                          <m:t> </m:t>
                        </m:r>
                      </m:e>
                      <m:sup>
                        <m:r>
                          <a:rPr lang="en-US" sz="1600" b="1" i="1">
                            <a:solidFill>
                              <a:schemeClr val="tx1"/>
                            </a:solidFill>
                            <a:latin typeface="Cambria Math" panose="02040503050406030204" pitchFamily="18" charset="0"/>
                            <a:ea typeface="Cambria Math" panose="02040503050406030204" pitchFamily="18" charset="0"/>
                          </a:rPr>
                          <m:t>†</m:t>
                        </m:r>
                      </m:sup>
                    </m:sSup>
                  </m:oMath>
                </a14:m>
                <a:r>
                  <a:rPr lang="en-US" sz="1600" dirty="0">
                    <a:solidFill>
                      <a:schemeClr val="tx1"/>
                    </a:solidFill>
                    <a:latin typeface="Baskerville" panose="02020502070401020303" pitchFamily="18" charset="0"/>
                    <a:ea typeface="Baskerville" panose="02020502070401020303" pitchFamily="18" charset="0"/>
                  </a:rPr>
                  <a:t>, Blackham, Mandal, </a:t>
                </a:r>
                <a:r>
                  <a:rPr lang="en-US" sz="1600" i="1" dirty="0">
                    <a:solidFill>
                      <a:schemeClr val="tx1"/>
                    </a:solidFill>
                    <a:latin typeface="Baskerville" panose="02020502070401020303" pitchFamily="18" charset="0"/>
                    <a:ea typeface="Baskerville" panose="02020502070401020303" pitchFamily="18" charset="0"/>
                  </a:rPr>
                  <a:t>ACS Photonics </a:t>
                </a:r>
                <a:r>
                  <a:rPr lang="en-US" sz="1600" dirty="0">
                    <a:solidFill>
                      <a:schemeClr val="tx1"/>
                    </a:solidFill>
                    <a:latin typeface="Baskerville" panose="02020502070401020303" pitchFamily="18" charset="0"/>
                    <a:ea typeface="Baskerville" panose="02020502070401020303" pitchFamily="18" charset="0"/>
                  </a:rPr>
                  <a:t>(2025)</a:t>
                </a:r>
              </a:p>
            </p:txBody>
          </p:sp>
        </mc:Choice>
        <mc:Fallback>
          <p:sp>
            <p:nvSpPr>
              <p:cNvPr id="9" name="TextBox 8">
                <a:extLst>
                  <a:ext uri="{FF2B5EF4-FFF2-40B4-BE49-F238E27FC236}">
                    <a16:creationId xmlns:a16="http://schemas.microsoft.com/office/drawing/2014/main" id="{DAED244A-C462-1DCA-92A9-F84467E2B0F0}"/>
                  </a:ext>
                </a:extLst>
              </p:cNvPr>
              <p:cNvSpPr txBox="1">
                <a:spLocks noRot="1" noChangeAspect="1" noMove="1" noResize="1" noEditPoints="1" noAdjustHandles="1" noChangeArrowheads="1" noChangeShapeType="1" noTextEdit="1"/>
              </p:cNvSpPr>
              <p:nvPr/>
            </p:nvSpPr>
            <p:spPr>
              <a:xfrm>
                <a:off x="5738648" y="6260697"/>
                <a:ext cx="7065668" cy="344966"/>
              </a:xfrm>
              <a:prstGeom prst="rect">
                <a:avLst/>
              </a:prstGeom>
              <a:blipFill>
                <a:blip r:embed="rId5"/>
                <a:stretch>
                  <a:fillRect l="-358" b="-2069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79439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F236AA-1ECD-9E82-A257-E889BB27998C}"/>
              </a:ext>
            </a:extLst>
          </p:cNvPr>
          <p:cNvSpPr>
            <a:spLocks noGrp="1"/>
          </p:cNvSpPr>
          <p:nvPr>
            <p:ph type="sldNum" sz="quarter" idx="12"/>
          </p:nvPr>
        </p:nvSpPr>
        <p:spPr/>
        <p:txBody>
          <a:bodyPr/>
          <a:lstStyle/>
          <a:p>
            <a:fld id="{2519C00E-2C2C-A546-B149-044A63D2EBB9}" type="slidenum">
              <a:rPr lang="en-US" smtClean="0"/>
              <a:pPr/>
              <a:t>12</a:t>
            </a:fld>
            <a:endParaRPr lang="en-US" dirty="0"/>
          </a:p>
        </p:txBody>
      </p:sp>
      <p:pic>
        <p:nvPicPr>
          <p:cNvPr id="6" name="Picture 5">
            <a:extLst>
              <a:ext uri="{FF2B5EF4-FFF2-40B4-BE49-F238E27FC236}">
                <a16:creationId xmlns:a16="http://schemas.microsoft.com/office/drawing/2014/main" id="{51D7B2E3-9619-711D-65AD-636E2CDA554B}"/>
              </a:ext>
            </a:extLst>
          </p:cNvPr>
          <p:cNvPicPr>
            <a:picLocks noChangeAspect="1"/>
          </p:cNvPicPr>
          <p:nvPr/>
        </p:nvPicPr>
        <p:blipFill>
          <a:blip r:embed="rId4"/>
          <a:srcRect l="25662" r="47979" b="52096"/>
          <a:stretch>
            <a:fillRect/>
          </a:stretch>
        </p:blipFill>
        <p:spPr>
          <a:xfrm>
            <a:off x="1202817" y="457979"/>
            <a:ext cx="3184634" cy="2965270"/>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5FFDD70-C4C5-C0CD-48C2-DBEB53D8AE86}"/>
                  </a:ext>
                </a:extLst>
              </p:cNvPr>
              <p:cNvSpPr txBox="1"/>
              <p:nvPr/>
            </p:nvSpPr>
            <p:spPr>
              <a:xfrm>
                <a:off x="-684077" y="0"/>
                <a:ext cx="3184634" cy="6120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highlight>
                            <a:srgbClr val="FFFFFF"/>
                          </a:highlight>
                          <a:latin typeface="Cambria Math" panose="02040503050406030204" pitchFamily="18" charset="0"/>
                        </a:rPr>
                        <m:t>Δ</m:t>
                      </m:r>
                      <m:r>
                        <m:rPr>
                          <m:sty m:val="p"/>
                        </m:rPr>
                        <a:rPr lang="en-US" b="0" i="0" smtClean="0">
                          <a:highlight>
                            <a:srgbClr val="FFFFFF"/>
                          </a:highlight>
                          <a:latin typeface="Cambria Math" panose="02040503050406030204" pitchFamily="18" charset="0"/>
                        </a:rPr>
                        <m:t>K</m:t>
                      </m:r>
                      <m:r>
                        <a:rPr lang="en-US" b="0" i="1" smtClean="0">
                          <a:highlight>
                            <a:srgbClr val="FFFFFF"/>
                          </a:highlight>
                          <a:latin typeface="Cambria Math" panose="02040503050406030204" pitchFamily="18" charset="0"/>
                        </a:rPr>
                        <m:t>=</m:t>
                      </m:r>
                      <m:func>
                        <m:funcPr>
                          <m:ctrlPr>
                            <a:rPr lang="en-US" b="0" i="1" smtClean="0">
                              <a:highlight>
                                <a:srgbClr val="FFFFFF"/>
                              </a:highlight>
                              <a:latin typeface="Cambria Math" panose="02040503050406030204" pitchFamily="18" charset="0"/>
                            </a:rPr>
                          </m:ctrlPr>
                        </m:funcPr>
                        <m:fName>
                          <m:r>
                            <m:rPr>
                              <m:sty m:val="p"/>
                            </m:rPr>
                            <a:rPr lang="en-US" b="0" i="0" smtClean="0">
                              <a:highlight>
                                <a:srgbClr val="FFFFFF"/>
                              </a:highlight>
                              <a:latin typeface="Cambria Math" panose="02040503050406030204" pitchFamily="18" charset="0"/>
                            </a:rPr>
                            <m:t>sin</m:t>
                          </m:r>
                        </m:fName>
                        <m:e>
                          <m:d>
                            <m:dPr>
                              <m:ctrlPr>
                                <a:rPr lang="en-US" b="0" i="1" smtClean="0">
                                  <a:highlight>
                                    <a:srgbClr val="FFFFFF"/>
                                  </a:highlight>
                                  <a:latin typeface="Cambria Math" panose="02040503050406030204" pitchFamily="18" charset="0"/>
                                </a:rPr>
                              </m:ctrlPr>
                            </m:dPr>
                            <m:e>
                              <m:r>
                                <a:rPr lang="en-US" b="0" i="1" smtClean="0">
                                  <a:highlight>
                                    <a:srgbClr val="FFFFFF"/>
                                  </a:highlight>
                                  <a:latin typeface="Cambria Math" panose="02040503050406030204" pitchFamily="18" charset="0"/>
                                </a:rPr>
                                <m:t>𝜃</m:t>
                              </m:r>
                            </m:e>
                          </m:d>
                        </m:e>
                      </m:func>
                      <m:f>
                        <m:fPr>
                          <m:ctrlPr>
                            <a:rPr lang="en-US" b="0" i="1" smtClean="0">
                              <a:highlight>
                                <a:srgbClr val="FFFFFF"/>
                              </a:highlight>
                              <a:latin typeface="Cambria Math" panose="02040503050406030204" pitchFamily="18" charset="0"/>
                            </a:rPr>
                          </m:ctrlPr>
                        </m:fPr>
                        <m:num>
                          <m:sSub>
                            <m:sSubPr>
                              <m:ctrlPr>
                                <a:rPr lang="en-US" b="0" i="1" smtClean="0">
                                  <a:highlight>
                                    <a:srgbClr val="FFFFFF"/>
                                  </a:highlight>
                                  <a:latin typeface="Cambria Math" panose="02040503050406030204" pitchFamily="18" charset="0"/>
                                </a:rPr>
                              </m:ctrlPr>
                            </m:sSubPr>
                            <m:e>
                              <m:r>
                                <a:rPr lang="en-US" b="0" i="1" smtClean="0">
                                  <a:highlight>
                                    <a:srgbClr val="FFFFFF"/>
                                  </a:highlight>
                                  <a:latin typeface="Cambria Math" panose="02040503050406030204" pitchFamily="18" charset="0"/>
                                </a:rPr>
                                <m:t>𝑚</m:t>
                              </m:r>
                            </m:e>
                            <m:sub>
                              <m:r>
                                <a:rPr lang="en-US" b="0" i="1" smtClean="0">
                                  <a:highlight>
                                    <a:srgbClr val="FFFFFF"/>
                                  </a:highlight>
                                  <a:latin typeface="Cambria Math" panose="02040503050406030204" pitchFamily="18" charset="0"/>
                                </a:rPr>
                                <m:t>𝑧</m:t>
                              </m:r>
                            </m:sub>
                          </m:sSub>
                        </m:num>
                        <m:den>
                          <m:sSub>
                            <m:sSubPr>
                              <m:ctrlPr>
                                <a:rPr lang="en-US" b="0" i="1" smtClean="0">
                                  <a:highlight>
                                    <a:srgbClr val="FFFFFF"/>
                                  </a:highlight>
                                  <a:latin typeface="Cambria Math" panose="02040503050406030204" pitchFamily="18" charset="0"/>
                                </a:rPr>
                              </m:ctrlPr>
                            </m:sSubPr>
                            <m:e>
                              <m:r>
                                <a:rPr lang="en-US" b="0" i="1" smtClean="0">
                                  <a:highlight>
                                    <a:srgbClr val="FFFFFF"/>
                                  </a:highlight>
                                  <a:latin typeface="Cambria Math" panose="02040503050406030204" pitchFamily="18" charset="0"/>
                                </a:rPr>
                                <m:t>2</m:t>
                              </m:r>
                              <m:r>
                                <a:rPr lang="en-US" b="0" i="1" smtClean="0">
                                  <a:highlight>
                                    <a:srgbClr val="FFFFFF"/>
                                  </a:highlight>
                                  <a:latin typeface="Cambria Math" panose="02040503050406030204" pitchFamily="18" charset="0"/>
                                </a:rPr>
                                <m:t>𝐿</m:t>
                              </m:r>
                            </m:e>
                            <m:sub>
                              <m:r>
                                <a:rPr lang="en-US" b="0" i="1" smtClean="0">
                                  <a:highlight>
                                    <a:srgbClr val="FFFFFF"/>
                                  </a:highlight>
                                  <a:latin typeface="Cambria Math" panose="02040503050406030204" pitchFamily="18" charset="0"/>
                                </a:rPr>
                                <m:t>𝑧</m:t>
                              </m:r>
                            </m:sub>
                          </m:sSub>
                        </m:den>
                      </m:f>
                      <m:r>
                        <a:rPr lang="en-US" b="0" i="1" smtClean="0">
                          <a:highlight>
                            <a:srgbClr val="FFFFFF"/>
                          </a:highlight>
                          <a:latin typeface="Cambria Math" panose="02040503050406030204" pitchFamily="18" charset="0"/>
                        </a:rPr>
                        <m:t> </m:t>
                      </m:r>
                    </m:oMath>
                  </m:oMathPara>
                </a14:m>
                <a:endParaRPr lang="en-US" dirty="0">
                  <a:highlight>
                    <a:srgbClr val="FFFFFF"/>
                  </a:highlight>
                </a:endParaRPr>
              </a:p>
            </p:txBody>
          </p:sp>
        </mc:Choice>
        <mc:Fallback>
          <p:sp>
            <p:nvSpPr>
              <p:cNvPr id="9" name="TextBox 8">
                <a:extLst>
                  <a:ext uri="{FF2B5EF4-FFF2-40B4-BE49-F238E27FC236}">
                    <a16:creationId xmlns:a16="http://schemas.microsoft.com/office/drawing/2014/main" id="{A5FFDD70-C4C5-C0CD-48C2-DBEB53D8AE86}"/>
                  </a:ext>
                </a:extLst>
              </p:cNvPr>
              <p:cNvSpPr txBox="1">
                <a:spLocks noRot="1" noChangeAspect="1" noMove="1" noResize="1" noEditPoints="1" noAdjustHandles="1" noChangeArrowheads="1" noChangeShapeType="1" noTextEdit="1"/>
              </p:cNvSpPr>
              <p:nvPr/>
            </p:nvSpPr>
            <p:spPr>
              <a:xfrm>
                <a:off x="-684077" y="0"/>
                <a:ext cx="3184634" cy="612027"/>
              </a:xfrm>
              <a:prstGeom prst="rect">
                <a:avLst/>
              </a:prstGeom>
              <a:blipFill>
                <a:blip r:embed="rId5"/>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8969054-237C-E8EB-077E-489924B1447E}"/>
              </a:ext>
            </a:extLst>
          </p:cNvPr>
          <p:cNvPicPr>
            <a:picLocks noChangeAspect="1"/>
          </p:cNvPicPr>
          <p:nvPr/>
        </p:nvPicPr>
        <p:blipFill>
          <a:blip r:embed="rId4"/>
          <a:srcRect l="51717" r="24099" b="52096"/>
          <a:stretch>
            <a:fillRect/>
          </a:stretch>
        </p:blipFill>
        <p:spPr>
          <a:xfrm>
            <a:off x="4579532" y="457979"/>
            <a:ext cx="2921876" cy="2965270"/>
          </a:xfrm>
          <a:prstGeom prst="rect">
            <a:avLst/>
          </a:prstGeom>
        </p:spPr>
      </p:pic>
      <p:pic>
        <p:nvPicPr>
          <p:cNvPr id="13" name="Picture 12">
            <a:extLst>
              <a:ext uri="{FF2B5EF4-FFF2-40B4-BE49-F238E27FC236}">
                <a16:creationId xmlns:a16="http://schemas.microsoft.com/office/drawing/2014/main" id="{B4267CF1-83C1-A2E1-6D52-7B073F0B745A}"/>
              </a:ext>
            </a:extLst>
          </p:cNvPr>
          <p:cNvPicPr>
            <a:picLocks noChangeAspect="1"/>
          </p:cNvPicPr>
          <p:nvPr/>
        </p:nvPicPr>
        <p:blipFill>
          <a:blip r:embed="rId4"/>
          <a:srcRect l="74436" t="502" r="-22792" b="51594"/>
          <a:stretch>
            <a:fillRect/>
          </a:stretch>
        </p:blipFill>
        <p:spPr>
          <a:xfrm>
            <a:off x="7454788" y="513309"/>
            <a:ext cx="5842316" cy="2965270"/>
          </a:xfrm>
          <a:prstGeom prst="rect">
            <a:avLst/>
          </a:prstGeom>
        </p:spPr>
      </p:pic>
      <p:pic>
        <p:nvPicPr>
          <p:cNvPr id="14" name="Picture 13">
            <a:extLst>
              <a:ext uri="{FF2B5EF4-FFF2-40B4-BE49-F238E27FC236}">
                <a16:creationId xmlns:a16="http://schemas.microsoft.com/office/drawing/2014/main" id="{801CDC93-0859-ECE5-BEB1-46339477F103}"/>
              </a:ext>
            </a:extLst>
          </p:cNvPr>
          <p:cNvPicPr>
            <a:picLocks noChangeAspect="1"/>
          </p:cNvPicPr>
          <p:nvPr/>
        </p:nvPicPr>
        <p:blipFill>
          <a:blip r:embed="rId4"/>
          <a:srcRect l="26359" t="47994" r="47979" b="3656"/>
          <a:stretch>
            <a:fillRect/>
          </a:stretch>
        </p:blipFill>
        <p:spPr>
          <a:xfrm>
            <a:off x="1212294" y="3328458"/>
            <a:ext cx="3100552" cy="2992821"/>
          </a:xfrm>
          <a:prstGeom prst="rect">
            <a:avLst/>
          </a:prstGeom>
        </p:spPr>
      </p:pic>
      <p:pic>
        <p:nvPicPr>
          <p:cNvPr id="15" name="Picture 14">
            <a:extLst>
              <a:ext uri="{FF2B5EF4-FFF2-40B4-BE49-F238E27FC236}">
                <a16:creationId xmlns:a16="http://schemas.microsoft.com/office/drawing/2014/main" id="{87329BD3-6B19-1186-1794-0F01BAEA12C2}"/>
              </a:ext>
            </a:extLst>
          </p:cNvPr>
          <p:cNvPicPr>
            <a:picLocks noChangeAspect="1"/>
          </p:cNvPicPr>
          <p:nvPr/>
        </p:nvPicPr>
        <p:blipFill>
          <a:blip r:embed="rId4"/>
          <a:srcRect l="53283" t="47994" r="24012" b="3656"/>
          <a:stretch>
            <a:fillRect/>
          </a:stretch>
        </p:blipFill>
        <p:spPr>
          <a:xfrm>
            <a:off x="4786843" y="3283733"/>
            <a:ext cx="2743200" cy="2992821"/>
          </a:xfrm>
          <a:prstGeom prst="rect">
            <a:avLst/>
          </a:prstGeom>
        </p:spPr>
      </p:pic>
      <p:pic>
        <p:nvPicPr>
          <p:cNvPr id="16" name="Picture 15">
            <a:extLst>
              <a:ext uri="{FF2B5EF4-FFF2-40B4-BE49-F238E27FC236}">
                <a16:creationId xmlns:a16="http://schemas.microsoft.com/office/drawing/2014/main" id="{A5CCE2CB-5812-F0C7-800A-5680BD0B5A1E}"/>
              </a:ext>
            </a:extLst>
          </p:cNvPr>
          <p:cNvPicPr>
            <a:picLocks noChangeAspect="1"/>
          </p:cNvPicPr>
          <p:nvPr/>
        </p:nvPicPr>
        <p:blipFill>
          <a:blip r:embed="rId4"/>
          <a:srcRect l="76785" t="48133" r="-20463" b="3517"/>
          <a:stretch>
            <a:fillRect/>
          </a:stretch>
        </p:blipFill>
        <p:spPr>
          <a:xfrm>
            <a:off x="7774981" y="3322347"/>
            <a:ext cx="5277184" cy="2992821"/>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FB958CE-E8D2-EDD8-D5C0-0807FA91F7A1}"/>
                  </a:ext>
                </a:extLst>
              </p:cNvPr>
              <p:cNvSpPr txBox="1"/>
              <p:nvPr/>
            </p:nvSpPr>
            <p:spPr>
              <a:xfrm>
                <a:off x="6190593" y="6277787"/>
                <a:ext cx="6143727" cy="344966"/>
              </a:xfrm>
              <a:prstGeom prst="rect">
                <a:avLst/>
              </a:prstGeom>
              <a:noFill/>
            </p:spPr>
            <p:txBody>
              <a:bodyPr wrap="square" rtlCol="0">
                <a:spAutoFit/>
              </a:bodyPr>
              <a:lstStyle/>
              <a:p>
                <a:pPr algn="just"/>
                <a:r>
                  <a:rPr lang="en-US" sz="1600" b="1" dirty="0">
                    <a:solidFill>
                      <a:schemeClr val="tx1"/>
                    </a:solidFill>
                    <a:latin typeface="Baskerville" panose="02020502070401020303" pitchFamily="18" charset="0"/>
                    <a:ea typeface="Baskerville" panose="02020502070401020303" pitchFamily="18" charset="0"/>
                  </a:rPr>
                  <a:t>Manjalingal</a:t>
                </a:r>
                <a14:m>
                  <m:oMath xmlns:m="http://schemas.openxmlformats.org/officeDocument/2006/math">
                    <m:sSup>
                      <m:sSupPr>
                        <m:ctrlPr>
                          <a:rPr lang="en-US" sz="1600" b="1" i="1">
                            <a:solidFill>
                              <a:schemeClr val="tx1"/>
                            </a:solidFill>
                            <a:latin typeface="Cambria Math" panose="02040503050406030204" pitchFamily="18" charset="0"/>
                            <a:ea typeface="Cambria Math" panose="02040503050406030204" pitchFamily="18" charset="0"/>
                          </a:rPr>
                        </m:ctrlPr>
                      </m:sSupPr>
                      <m:e>
                        <m:r>
                          <a:rPr lang="en-US" sz="1600" b="1" i="1">
                            <a:solidFill>
                              <a:schemeClr val="tx1"/>
                            </a:solidFill>
                            <a:latin typeface="Cambria Math" panose="02040503050406030204" pitchFamily="18" charset="0"/>
                            <a:ea typeface="Cambria Math" panose="02040503050406030204" pitchFamily="18" charset="0"/>
                          </a:rPr>
                          <m:t> </m:t>
                        </m:r>
                      </m:e>
                      <m:sup>
                        <m:r>
                          <a:rPr lang="en-US" sz="1600" b="1" i="1">
                            <a:solidFill>
                              <a:schemeClr val="tx1"/>
                            </a:solidFill>
                            <a:latin typeface="Cambria Math" panose="02040503050406030204" pitchFamily="18" charset="0"/>
                            <a:ea typeface="Cambria Math" panose="02040503050406030204" pitchFamily="18" charset="0"/>
                          </a:rPr>
                          <m:t>†</m:t>
                        </m:r>
                      </m:sup>
                    </m:sSup>
                  </m:oMath>
                </a14:m>
                <a:r>
                  <a:rPr lang="en-US" sz="1600" dirty="0">
                    <a:solidFill>
                      <a:schemeClr val="tx1"/>
                    </a:solidFill>
                    <a:latin typeface="Baskerville" panose="02020502070401020303" pitchFamily="18" charset="0"/>
                    <a:ea typeface="Baskerville" panose="02020502070401020303" pitchFamily="18" charset="0"/>
                  </a:rPr>
                  <a:t>, Rahmanian</a:t>
                </a:r>
                <a14:m>
                  <m:oMath xmlns:m="http://schemas.openxmlformats.org/officeDocument/2006/math">
                    <m:sSup>
                      <m:sSupPr>
                        <m:ctrlPr>
                          <a:rPr lang="en-US" sz="1600" b="1" i="1">
                            <a:solidFill>
                              <a:schemeClr val="tx1"/>
                            </a:solidFill>
                            <a:latin typeface="Cambria Math" panose="02040503050406030204" pitchFamily="18" charset="0"/>
                            <a:ea typeface="Cambria Math" panose="02040503050406030204" pitchFamily="18" charset="0"/>
                          </a:rPr>
                        </m:ctrlPr>
                      </m:sSupPr>
                      <m:e>
                        <m:r>
                          <a:rPr lang="en-US" sz="1600" b="1" i="1">
                            <a:solidFill>
                              <a:schemeClr val="tx1"/>
                            </a:solidFill>
                            <a:latin typeface="Cambria Math" panose="02040503050406030204" pitchFamily="18" charset="0"/>
                            <a:ea typeface="Cambria Math" panose="02040503050406030204" pitchFamily="18" charset="0"/>
                          </a:rPr>
                          <m:t> </m:t>
                        </m:r>
                      </m:e>
                      <m:sup>
                        <m:r>
                          <a:rPr lang="en-US" sz="1600" b="1" i="1">
                            <a:solidFill>
                              <a:schemeClr val="tx1"/>
                            </a:solidFill>
                            <a:latin typeface="Cambria Math" panose="02040503050406030204" pitchFamily="18" charset="0"/>
                            <a:ea typeface="Cambria Math" panose="02040503050406030204" pitchFamily="18" charset="0"/>
                          </a:rPr>
                          <m:t>†</m:t>
                        </m:r>
                      </m:sup>
                    </m:sSup>
                  </m:oMath>
                </a14:m>
                <a:r>
                  <a:rPr lang="en-US" sz="1600" dirty="0">
                    <a:solidFill>
                      <a:schemeClr val="tx1"/>
                    </a:solidFill>
                    <a:latin typeface="Baskerville" panose="02020502070401020303" pitchFamily="18" charset="0"/>
                    <a:ea typeface="Baskerville" panose="02020502070401020303" pitchFamily="18" charset="0"/>
                  </a:rPr>
                  <a:t>, Blackham, Mandal, </a:t>
                </a:r>
                <a:r>
                  <a:rPr lang="en-US" sz="1600" i="1" dirty="0">
                    <a:solidFill>
                      <a:schemeClr val="tx1"/>
                    </a:solidFill>
                    <a:latin typeface="Baskerville" panose="02020502070401020303" pitchFamily="18" charset="0"/>
                    <a:ea typeface="Baskerville" panose="02020502070401020303" pitchFamily="18" charset="0"/>
                  </a:rPr>
                  <a:t>ACS Photonics </a:t>
                </a:r>
                <a:r>
                  <a:rPr lang="en-US" sz="1600" dirty="0">
                    <a:solidFill>
                      <a:schemeClr val="tx1"/>
                    </a:solidFill>
                    <a:latin typeface="Baskerville" panose="02020502070401020303" pitchFamily="18" charset="0"/>
                    <a:ea typeface="Baskerville" panose="02020502070401020303" pitchFamily="18" charset="0"/>
                  </a:rPr>
                  <a:t>(2025)</a:t>
                </a:r>
              </a:p>
            </p:txBody>
          </p:sp>
        </mc:Choice>
        <mc:Fallback>
          <p:sp>
            <p:nvSpPr>
              <p:cNvPr id="7" name="TextBox 6">
                <a:extLst>
                  <a:ext uri="{FF2B5EF4-FFF2-40B4-BE49-F238E27FC236}">
                    <a16:creationId xmlns:a16="http://schemas.microsoft.com/office/drawing/2014/main" id="{2FB958CE-E8D2-EDD8-D5C0-0807FA91F7A1}"/>
                  </a:ext>
                </a:extLst>
              </p:cNvPr>
              <p:cNvSpPr txBox="1">
                <a:spLocks noRot="1" noChangeAspect="1" noMove="1" noResize="1" noEditPoints="1" noAdjustHandles="1" noChangeArrowheads="1" noChangeShapeType="1" noTextEdit="1"/>
              </p:cNvSpPr>
              <p:nvPr/>
            </p:nvSpPr>
            <p:spPr>
              <a:xfrm>
                <a:off x="6190593" y="6277787"/>
                <a:ext cx="6143727" cy="344966"/>
              </a:xfrm>
              <a:prstGeom prst="rect">
                <a:avLst/>
              </a:prstGeom>
              <a:blipFill>
                <a:blip r:embed="rId6"/>
                <a:stretch>
                  <a:fillRect l="-619" t="-3571" b="-2142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82561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D59A66-7E1F-2007-E101-72F0721DFA15}"/>
              </a:ext>
            </a:extLst>
          </p:cNvPr>
          <p:cNvPicPr>
            <a:picLocks noChangeAspect="1"/>
          </p:cNvPicPr>
          <p:nvPr/>
        </p:nvPicPr>
        <p:blipFill>
          <a:blip r:embed="rId4"/>
          <a:srcRect r="74073" b="30174"/>
          <a:stretch>
            <a:fillRect/>
          </a:stretch>
        </p:blipFill>
        <p:spPr>
          <a:xfrm>
            <a:off x="22603" y="197708"/>
            <a:ext cx="4499016" cy="6241789"/>
          </a:xfrm>
          <a:prstGeom prst="rect">
            <a:avLst/>
          </a:prstGeom>
        </p:spPr>
      </p:pic>
      <p:sp>
        <p:nvSpPr>
          <p:cNvPr id="2" name="Slide Number Placeholder 1">
            <a:extLst>
              <a:ext uri="{FF2B5EF4-FFF2-40B4-BE49-F238E27FC236}">
                <a16:creationId xmlns:a16="http://schemas.microsoft.com/office/drawing/2014/main" id="{68089EDE-7053-1DA1-6C64-C6895B936A9F}"/>
              </a:ext>
            </a:extLst>
          </p:cNvPr>
          <p:cNvSpPr>
            <a:spLocks noGrp="1"/>
          </p:cNvSpPr>
          <p:nvPr>
            <p:ph type="sldNum" sz="quarter" idx="12"/>
          </p:nvPr>
        </p:nvSpPr>
        <p:spPr/>
        <p:txBody>
          <a:bodyPr/>
          <a:lstStyle/>
          <a:p>
            <a:fld id="{2519C00E-2C2C-A546-B149-044A63D2EBB9}" type="slidenum">
              <a:rPr lang="en-US" smtClean="0"/>
              <a:pPr/>
              <a:t>13</a:t>
            </a:fld>
            <a:endParaRPr lang="en-US" dirty="0"/>
          </a:p>
        </p:txBody>
      </p:sp>
      <p:pic>
        <p:nvPicPr>
          <p:cNvPr id="5" name="Picture 4" descr="A white circle with a point in the center&#10;&#10;AI-generated content may be incorrect.">
            <a:extLst>
              <a:ext uri="{FF2B5EF4-FFF2-40B4-BE49-F238E27FC236}">
                <a16:creationId xmlns:a16="http://schemas.microsoft.com/office/drawing/2014/main" id="{D312C12D-E37D-19CE-F739-BFB2C2FF3EDD}"/>
              </a:ext>
            </a:extLst>
          </p:cNvPr>
          <p:cNvPicPr>
            <a:picLocks noChangeAspect="1"/>
          </p:cNvPicPr>
          <p:nvPr/>
        </p:nvPicPr>
        <p:blipFill>
          <a:blip r:embed="rId5"/>
          <a:stretch>
            <a:fillRect/>
          </a:stretch>
        </p:blipFill>
        <p:spPr>
          <a:xfrm>
            <a:off x="5515208" y="3499999"/>
            <a:ext cx="2326203" cy="2267312"/>
          </a:xfrm>
          <a:prstGeom prst="rect">
            <a:avLst/>
          </a:prstGeom>
        </p:spPr>
      </p:pic>
      <p:pic>
        <p:nvPicPr>
          <p:cNvPr id="6" name="Picture 5" descr="A white circle with a blue dot&#10;&#10;AI-generated content may be incorrect.">
            <a:extLst>
              <a:ext uri="{FF2B5EF4-FFF2-40B4-BE49-F238E27FC236}">
                <a16:creationId xmlns:a16="http://schemas.microsoft.com/office/drawing/2014/main" id="{29E22D37-4CA5-2815-29BD-3F85C881003F}"/>
              </a:ext>
            </a:extLst>
          </p:cNvPr>
          <p:cNvPicPr>
            <a:picLocks noChangeAspect="1"/>
          </p:cNvPicPr>
          <p:nvPr/>
        </p:nvPicPr>
        <p:blipFill>
          <a:blip r:embed="rId6"/>
          <a:stretch>
            <a:fillRect/>
          </a:stretch>
        </p:blipFill>
        <p:spPr>
          <a:xfrm>
            <a:off x="8597909" y="3552754"/>
            <a:ext cx="2326203" cy="226731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AB2D83-6BFF-3A17-B875-08B243E1876A}"/>
                  </a:ext>
                </a:extLst>
              </p:cNvPr>
              <p:cNvSpPr txBox="1"/>
              <p:nvPr/>
            </p:nvSpPr>
            <p:spPr>
              <a:xfrm>
                <a:off x="4945054" y="955963"/>
                <a:ext cx="3241964" cy="6753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chemeClr val="tx1">
                                  <a:lumMod val="50000"/>
                                  <a:lumOff val="50000"/>
                                </a:schemeClr>
                              </a:solidFill>
                              <a:latin typeface="Cambria Math" panose="02040503050406030204" pitchFamily="18" charset="0"/>
                            </a:rPr>
                          </m:ctrlPr>
                        </m:fPr>
                        <m:num>
                          <m:r>
                            <a:rPr lang="en-US" i="1" smtClean="0">
                              <a:solidFill>
                                <a:schemeClr val="tx1">
                                  <a:lumMod val="50000"/>
                                  <a:lumOff val="50000"/>
                                </a:schemeClr>
                              </a:solidFill>
                              <a:latin typeface="Cambria Math" panose="02040503050406030204" pitchFamily="18" charset="0"/>
                            </a:rPr>
                            <m:t>1</m:t>
                          </m:r>
                        </m:num>
                        <m:den>
                          <m:rad>
                            <m:radPr>
                              <m:degHide m:val="on"/>
                              <m:ctrlPr>
                                <a:rPr lang="en-US" b="0" i="1" smtClean="0">
                                  <a:solidFill>
                                    <a:schemeClr val="tx1">
                                      <a:lumMod val="50000"/>
                                      <a:lumOff val="50000"/>
                                    </a:schemeClr>
                                  </a:solidFill>
                                  <a:latin typeface="Cambria Math" panose="02040503050406030204" pitchFamily="18" charset="0"/>
                                </a:rPr>
                              </m:ctrlPr>
                            </m:radPr>
                            <m:deg/>
                            <m:e>
                              <m:r>
                                <a:rPr lang="en-US" b="0" i="1" smtClean="0">
                                  <a:solidFill>
                                    <a:schemeClr val="tx1">
                                      <a:lumMod val="50000"/>
                                      <a:lumOff val="50000"/>
                                    </a:schemeClr>
                                  </a:solidFill>
                                  <a:latin typeface="Cambria Math" panose="02040503050406030204" pitchFamily="18" charset="0"/>
                                </a:rPr>
                                <m:t>2</m:t>
                              </m:r>
                            </m:e>
                          </m:rad>
                        </m:den>
                      </m:f>
                      <m:d>
                        <m:dPr>
                          <m:ctrlPr>
                            <a:rPr lang="en-US" b="0" i="1" smtClean="0">
                              <a:solidFill>
                                <a:schemeClr val="tx1">
                                  <a:lumMod val="50000"/>
                                  <a:lumOff val="50000"/>
                                </a:schemeClr>
                              </a:solidFill>
                              <a:latin typeface="Cambria Math" panose="02040503050406030204" pitchFamily="18" charset="0"/>
                            </a:rPr>
                          </m:ctrlPr>
                        </m:dPr>
                        <m:e>
                          <m:sSubSup>
                            <m:sSubSupPr>
                              <m:ctrlPr>
                                <a:rPr lang="en-US" b="0" i="1" smtClean="0">
                                  <a:solidFill>
                                    <a:srgbClr val="FD953F"/>
                                  </a:solidFill>
                                  <a:latin typeface="Cambria Math" panose="02040503050406030204" pitchFamily="18" charset="0"/>
                                </a:rPr>
                              </m:ctrlPr>
                            </m:sSubSupPr>
                            <m:e>
                              <m:r>
                                <a:rPr lang="en-US" b="0" i="1" smtClean="0">
                                  <a:solidFill>
                                    <a:srgbClr val="FD953F"/>
                                  </a:solidFill>
                                  <a:latin typeface="Cambria Math" panose="02040503050406030204" pitchFamily="18" charset="0"/>
                                </a:rPr>
                                <m:t>𝐴</m:t>
                              </m:r>
                            </m:e>
                            <m:sub>
                              <m:sSub>
                                <m:sSubPr>
                                  <m:ctrlPr>
                                    <a:rPr lang="en-US" b="0" i="1" smtClean="0">
                                      <a:solidFill>
                                        <a:srgbClr val="FD953F"/>
                                      </a:solidFill>
                                      <a:latin typeface="Cambria Math" panose="02040503050406030204" pitchFamily="18" charset="0"/>
                                    </a:rPr>
                                  </m:ctrlPr>
                                </m:sSubPr>
                                <m:e>
                                  <m:r>
                                    <a:rPr lang="en-US" b="0" i="1" smtClean="0">
                                      <a:solidFill>
                                        <a:srgbClr val="FD953F"/>
                                      </a:solidFill>
                                      <a:latin typeface="Cambria Math" panose="02040503050406030204" pitchFamily="18" charset="0"/>
                                    </a:rPr>
                                    <m:t>𝑘</m:t>
                                  </m:r>
                                </m:e>
                                <m:sub>
                                  <m:r>
                                    <a:rPr lang="en-US" b="0" i="1" smtClean="0">
                                      <a:solidFill>
                                        <a:srgbClr val="FD953F"/>
                                      </a:solidFill>
                                      <a:latin typeface="Cambria Math" panose="02040503050406030204" pitchFamily="18" charset="0"/>
                                    </a:rPr>
                                    <m:t>1</m:t>
                                  </m:r>
                                </m:sub>
                              </m:sSub>
                            </m:sub>
                            <m:sup>
                              <m:r>
                                <a:rPr lang="en-US" b="0" i="1" smtClean="0">
                                  <a:solidFill>
                                    <a:srgbClr val="FD953F"/>
                                  </a:solidFill>
                                  <a:latin typeface="Cambria Math" panose="02040503050406030204" pitchFamily="18" charset="0"/>
                                </a:rPr>
                                <m:t>†</m:t>
                              </m:r>
                            </m:sup>
                          </m:sSubSup>
                          <m:r>
                            <a:rPr lang="en-US" b="0" i="1" smtClean="0">
                              <a:solidFill>
                                <a:schemeClr val="bg1">
                                  <a:lumMod val="50000"/>
                                </a:schemeClr>
                              </a:solidFill>
                              <a:latin typeface="Cambria Math" panose="02040503050406030204" pitchFamily="18" charset="0"/>
                            </a:rPr>
                            <m:t>+</m:t>
                          </m:r>
                          <m:sSubSup>
                            <m:sSubSupPr>
                              <m:ctrlPr>
                                <a:rPr lang="en-US" i="1" smtClean="0">
                                  <a:solidFill>
                                    <a:srgbClr val="EE5453"/>
                                  </a:solidFill>
                                  <a:latin typeface="Cambria Math" panose="02040503050406030204" pitchFamily="18" charset="0"/>
                                </a:rPr>
                              </m:ctrlPr>
                            </m:sSubSupPr>
                            <m:e>
                              <m:r>
                                <a:rPr lang="en-US" b="0" i="1" smtClean="0">
                                  <a:solidFill>
                                    <a:srgbClr val="EE5453"/>
                                  </a:solidFill>
                                  <a:latin typeface="Cambria Math" panose="02040503050406030204" pitchFamily="18" charset="0"/>
                                </a:rPr>
                                <m:t>𝐴</m:t>
                              </m:r>
                            </m:e>
                            <m:sub>
                              <m:sSub>
                                <m:sSubPr>
                                  <m:ctrlPr>
                                    <a:rPr lang="en-US" i="1">
                                      <a:solidFill>
                                        <a:srgbClr val="EE5453"/>
                                      </a:solidFill>
                                      <a:latin typeface="Cambria Math" panose="02040503050406030204" pitchFamily="18" charset="0"/>
                                    </a:rPr>
                                  </m:ctrlPr>
                                </m:sSubPr>
                                <m:e>
                                  <m:r>
                                    <a:rPr lang="en-US" i="1">
                                      <a:solidFill>
                                        <a:srgbClr val="EE5453"/>
                                      </a:solidFill>
                                      <a:latin typeface="Cambria Math" panose="02040503050406030204" pitchFamily="18" charset="0"/>
                                    </a:rPr>
                                    <m:t>𝑘</m:t>
                                  </m:r>
                                </m:e>
                                <m:sub>
                                  <m:r>
                                    <a:rPr lang="en-US" b="0" i="1" smtClean="0">
                                      <a:solidFill>
                                        <a:srgbClr val="EE5453"/>
                                      </a:solidFill>
                                      <a:latin typeface="Cambria Math" panose="02040503050406030204" pitchFamily="18" charset="0"/>
                                    </a:rPr>
                                    <m:t>2</m:t>
                                  </m:r>
                                </m:sub>
                              </m:sSub>
                            </m:sub>
                            <m:sup>
                              <m:r>
                                <a:rPr lang="en-US" i="1">
                                  <a:solidFill>
                                    <a:srgbClr val="EE5453"/>
                                  </a:solidFill>
                                  <a:latin typeface="Cambria Math" panose="02040503050406030204" pitchFamily="18" charset="0"/>
                                </a:rPr>
                                <m:t>†</m:t>
                              </m:r>
                            </m:sup>
                          </m:sSubSup>
                        </m:e>
                      </m:d>
                      <m:r>
                        <a:rPr lang="en-US" b="0" i="1" smtClean="0">
                          <a:solidFill>
                            <a:schemeClr val="tx1">
                              <a:lumMod val="50000"/>
                              <a:lumOff val="50000"/>
                            </a:schemeClr>
                          </a:solidFill>
                          <a:latin typeface="Cambria Math" panose="02040503050406030204" pitchFamily="18" charset="0"/>
                        </a:rPr>
                        <m:t>|0⟩</m:t>
                      </m:r>
                    </m:oMath>
                  </m:oMathPara>
                </a14:m>
                <a:endParaRPr lang="en-US" dirty="0">
                  <a:solidFill>
                    <a:schemeClr val="tx1">
                      <a:lumMod val="50000"/>
                      <a:lumOff val="50000"/>
                    </a:schemeClr>
                  </a:solidFill>
                </a:endParaRPr>
              </a:p>
            </p:txBody>
          </p:sp>
        </mc:Choice>
        <mc:Fallback xmlns="">
          <p:sp>
            <p:nvSpPr>
              <p:cNvPr id="7" name="TextBox 6">
                <a:extLst>
                  <a:ext uri="{FF2B5EF4-FFF2-40B4-BE49-F238E27FC236}">
                    <a16:creationId xmlns:a16="http://schemas.microsoft.com/office/drawing/2014/main" id="{78AB2D83-6BFF-3A17-B875-08B243E1876A}"/>
                  </a:ext>
                </a:extLst>
              </p:cNvPr>
              <p:cNvSpPr txBox="1">
                <a:spLocks noRot="1" noChangeAspect="1" noMove="1" noResize="1" noEditPoints="1" noAdjustHandles="1" noChangeArrowheads="1" noChangeShapeType="1" noTextEdit="1"/>
              </p:cNvSpPr>
              <p:nvPr/>
            </p:nvSpPr>
            <p:spPr>
              <a:xfrm>
                <a:off x="4945054" y="955963"/>
                <a:ext cx="3241964" cy="675313"/>
              </a:xfrm>
              <a:prstGeom prst="rect">
                <a:avLst/>
              </a:prstGeom>
              <a:blipFill>
                <a:blip r:embed="rId7"/>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999DE6D-B19E-465A-DC8C-FA8D007AB351}"/>
              </a:ext>
            </a:extLst>
          </p:cNvPr>
          <p:cNvSpPr txBox="1"/>
          <p:nvPr/>
        </p:nvSpPr>
        <p:spPr>
          <a:xfrm>
            <a:off x="6360972" y="1614284"/>
            <a:ext cx="1504335" cy="369332"/>
          </a:xfrm>
          <a:prstGeom prst="rect">
            <a:avLst/>
          </a:prstGeom>
          <a:noFill/>
        </p:spPr>
        <p:txBody>
          <a:bodyPr wrap="square" rtlCol="0">
            <a:spAutoFit/>
          </a:bodyPr>
          <a:lstStyle/>
          <a:p>
            <a:r>
              <a:rPr lang="en-US" dirty="0">
                <a:solidFill>
                  <a:srgbClr val="FF6B6B"/>
                </a:solidFill>
                <a:latin typeface="Baskerville" panose="02020502070401020303" pitchFamily="18" charset="0"/>
                <a:ea typeface="Baskerville" panose="02020502070401020303" pitchFamily="18" charset="0"/>
              </a:rPr>
              <a:t>Input</a:t>
            </a:r>
          </a:p>
        </p:txBody>
      </p:sp>
      <p:grpSp>
        <p:nvGrpSpPr>
          <p:cNvPr id="19" name="Group 18">
            <a:extLst>
              <a:ext uri="{FF2B5EF4-FFF2-40B4-BE49-F238E27FC236}">
                <a16:creationId xmlns:a16="http://schemas.microsoft.com/office/drawing/2014/main" id="{37561096-8D4C-0454-7644-541BEC1FCBB3}"/>
              </a:ext>
            </a:extLst>
          </p:cNvPr>
          <p:cNvGrpSpPr/>
          <p:nvPr/>
        </p:nvGrpSpPr>
        <p:grpSpPr>
          <a:xfrm>
            <a:off x="5099996" y="1935603"/>
            <a:ext cx="2881262" cy="1574292"/>
            <a:chOff x="3585799" y="903863"/>
            <a:chExt cx="2881262" cy="1574292"/>
          </a:xfrm>
        </p:grpSpPr>
        <p:pic>
          <p:nvPicPr>
            <p:cNvPr id="17" name="Picture 16">
              <a:extLst>
                <a:ext uri="{FF2B5EF4-FFF2-40B4-BE49-F238E27FC236}">
                  <a16:creationId xmlns:a16="http://schemas.microsoft.com/office/drawing/2014/main" id="{B1256B1D-8810-FF07-5C03-C94F1F31026A}"/>
                </a:ext>
              </a:extLst>
            </p:cNvPr>
            <p:cNvPicPr>
              <a:picLocks noChangeAspect="1"/>
            </p:cNvPicPr>
            <p:nvPr/>
          </p:nvPicPr>
          <p:blipFill>
            <a:blip r:embed="rId4"/>
            <a:srcRect l="26000" t="7146" r="48092" b="71300"/>
            <a:stretch>
              <a:fillRect/>
            </a:stretch>
          </p:blipFill>
          <p:spPr>
            <a:xfrm>
              <a:off x="3585799" y="903863"/>
              <a:ext cx="2833142" cy="1214204"/>
            </a:xfrm>
            <a:prstGeom prst="rect">
              <a:avLst/>
            </a:prstGeom>
          </p:spPr>
        </p:pic>
        <p:pic>
          <p:nvPicPr>
            <p:cNvPr id="18" name="Picture 17">
              <a:extLst>
                <a:ext uri="{FF2B5EF4-FFF2-40B4-BE49-F238E27FC236}">
                  <a16:creationId xmlns:a16="http://schemas.microsoft.com/office/drawing/2014/main" id="{D06C9AA1-7E54-AFD0-D45E-DF3AAFE7206B}"/>
                </a:ext>
              </a:extLst>
            </p:cNvPr>
            <p:cNvPicPr>
              <a:picLocks noChangeAspect="1"/>
            </p:cNvPicPr>
            <p:nvPr/>
          </p:nvPicPr>
          <p:blipFill>
            <a:blip r:embed="rId4"/>
            <a:srcRect l="29262" t="90729" r="47591" b="920"/>
            <a:stretch>
              <a:fillRect/>
            </a:stretch>
          </p:blipFill>
          <p:spPr>
            <a:xfrm>
              <a:off x="3935895" y="2007704"/>
              <a:ext cx="2531166" cy="470451"/>
            </a:xfrm>
            <a:prstGeom prst="rect">
              <a:avLst/>
            </a:prstGeom>
          </p:spPr>
        </p:pic>
      </p:grpSp>
      <p:sp>
        <p:nvSpPr>
          <p:cNvPr id="20" name="Rectangle 19">
            <a:extLst>
              <a:ext uri="{FF2B5EF4-FFF2-40B4-BE49-F238E27FC236}">
                <a16:creationId xmlns:a16="http://schemas.microsoft.com/office/drawing/2014/main" id="{422F39C1-FFBA-EF10-FE87-1A5561B65D55}"/>
              </a:ext>
            </a:extLst>
          </p:cNvPr>
          <p:cNvSpPr/>
          <p:nvPr/>
        </p:nvSpPr>
        <p:spPr>
          <a:xfrm>
            <a:off x="5119043" y="1647202"/>
            <a:ext cx="2892669" cy="4273061"/>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7A749D-C2F7-C970-064A-0496D4B0E4D1}"/>
              </a:ext>
            </a:extLst>
          </p:cNvPr>
          <p:cNvSpPr txBox="1"/>
          <p:nvPr/>
        </p:nvSpPr>
        <p:spPr>
          <a:xfrm>
            <a:off x="9388457" y="1599633"/>
            <a:ext cx="1504335" cy="369332"/>
          </a:xfrm>
          <a:prstGeom prst="rect">
            <a:avLst/>
          </a:prstGeom>
          <a:noFill/>
        </p:spPr>
        <p:txBody>
          <a:bodyPr wrap="square" rtlCol="0">
            <a:spAutoFit/>
          </a:bodyPr>
          <a:lstStyle/>
          <a:p>
            <a:r>
              <a:rPr lang="en-US" dirty="0">
                <a:solidFill>
                  <a:srgbClr val="569DE4"/>
                </a:solidFill>
                <a:latin typeface="Baskerville" panose="02020502070401020303" pitchFamily="18" charset="0"/>
                <a:ea typeface="Baskerville" panose="02020502070401020303" pitchFamily="18" charset="0"/>
              </a:rPr>
              <a:t>Output</a:t>
            </a:r>
          </a:p>
        </p:txBody>
      </p:sp>
      <p:sp>
        <p:nvSpPr>
          <p:cNvPr id="22" name="Rectangle 21">
            <a:extLst>
              <a:ext uri="{FF2B5EF4-FFF2-40B4-BE49-F238E27FC236}">
                <a16:creationId xmlns:a16="http://schemas.microsoft.com/office/drawing/2014/main" id="{91B1AE89-FC58-AD41-9E44-A2B2716002D4}"/>
              </a:ext>
            </a:extLst>
          </p:cNvPr>
          <p:cNvSpPr/>
          <p:nvPr/>
        </p:nvSpPr>
        <p:spPr>
          <a:xfrm>
            <a:off x="8137735" y="1650133"/>
            <a:ext cx="3030416" cy="4273061"/>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2D5E33B-E8F7-7991-29D1-002DDBBF3A68}"/>
              </a:ext>
            </a:extLst>
          </p:cNvPr>
          <p:cNvGrpSpPr/>
          <p:nvPr/>
        </p:nvGrpSpPr>
        <p:grpSpPr>
          <a:xfrm>
            <a:off x="8189026" y="1973703"/>
            <a:ext cx="2898847" cy="1574292"/>
            <a:chOff x="3568214" y="903863"/>
            <a:chExt cx="2898847" cy="1574292"/>
          </a:xfrm>
        </p:grpSpPr>
        <p:pic>
          <p:nvPicPr>
            <p:cNvPr id="24" name="Picture 23">
              <a:extLst>
                <a:ext uri="{FF2B5EF4-FFF2-40B4-BE49-F238E27FC236}">
                  <a16:creationId xmlns:a16="http://schemas.microsoft.com/office/drawing/2014/main" id="{2F6FA279-9BDD-AEE8-B729-6EB3031983D8}"/>
                </a:ext>
              </a:extLst>
            </p:cNvPr>
            <p:cNvPicPr>
              <a:picLocks noChangeAspect="1"/>
            </p:cNvPicPr>
            <p:nvPr/>
          </p:nvPicPr>
          <p:blipFill>
            <a:blip r:embed="rId4"/>
            <a:srcRect l="25920" t="28997" r="48172" b="49449"/>
            <a:stretch>
              <a:fillRect/>
            </a:stretch>
          </p:blipFill>
          <p:spPr>
            <a:xfrm>
              <a:off x="3568214" y="903863"/>
              <a:ext cx="2833142" cy="1214204"/>
            </a:xfrm>
            <a:prstGeom prst="rect">
              <a:avLst/>
            </a:prstGeom>
          </p:spPr>
        </p:pic>
        <p:pic>
          <p:nvPicPr>
            <p:cNvPr id="25" name="Picture 24">
              <a:extLst>
                <a:ext uri="{FF2B5EF4-FFF2-40B4-BE49-F238E27FC236}">
                  <a16:creationId xmlns:a16="http://schemas.microsoft.com/office/drawing/2014/main" id="{42E73ADB-A697-7CC7-686B-3DB9F7F5A821}"/>
                </a:ext>
              </a:extLst>
            </p:cNvPr>
            <p:cNvPicPr>
              <a:picLocks noChangeAspect="1"/>
            </p:cNvPicPr>
            <p:nvPr/>
          </p:nvPicPr>
          <p:blipFill>
            <a:blip r:embed="rId4"/>
            <a:srcRect l="29262" t="90729" r="47591" b="920"/>
            <a:stretch>
              <a:fillRect/>
            </a:stretch>
          </p:blipFill>
          <p:spPr>
            <a:xfrm>
              <a:off x="3935895" y="2007704"/>
              <a:ext cx="2531166" cy="470451"/>
            </a:xfrm>
            <a:prstGeom prst="rect">
              <a:avLst/>
            </a:prstGeom>
          </p:spPr>
        </p:pic>
      </p:grpSp>
      <p:sp>
        <p:nvSpPr>
          <p:cNvPr id="26" name="TextBox 25">
            <a:extLst>
              <a:ext uri="{FF2B5EF4-FFF2-40B4-BE49-F238E27FC236}">
                <a16:creationId xmlns:a16="http://schemas.microsoft.com/office/drawing/2014/main" id="{99A4C517-66AC-F6F0-4ABB-FB012B2DB337}"/>
              </a:ext>
            </a:extLst>
          </p:cNvPr>
          <p:cNvSpPr txBox="1"/>
          <p:nvPr/>
        </p:nvSpPr>
        <p:spPr>
          <a:xfrm>
            <a:off x="3875809" y="0"/>
            <a:ext cx="5032664" cy="523220"/>
          </a:xfrm>
          <a:prstGeom prst="rect">
            <a:avLst/>
          </a:prstGeom>
          <a:noFill/>
        </p:spPr>
        <p:txBody>
          <a:bodyPr wrap="square" rtlCol="0">
            <a:spAutoFit/>
          </a:bodyPr>
          <a:lstStyle/>
          <a:p>
            <a:pPr algn="ctr"/>
            <a:r>
              <a:rPr lang="en-US" sz="2800" dirty="0">
                <a:latin typeface="Baskerville" panose="02020502070401020303" pitchFamily="18" charset="0"/>
                <a:ea typeface="Baskerville" panose="02020502070401020303" pitchFamily="18" charset="0"/>
              </a:rPr>
              <a:t>Coherent Frequency Conversion</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11B2672-AEB2-F162-4326-78AFE6ED0D45}"/>
                  </a:ext>
                </a:extLst>
              </p:cNvPr>
              <p:cNvSpPr txBox="1"/>
              <p:nvPr/>
            </p:nvSpPr>
            <p:spPr>
              <a:xfrm>
                <a:off x="8137735" y="1023135"/>
                <a:ext cx="3241964" cy="5068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lumMod val="50000"/>
                              <a:lumOff val="50000"/>
                            </a:schemeClr>
                          </a:solidFill>
                          <a:latin typeface="Cambria Math" panose="02040503050406030204" pitchFamily="18" charset="0"/>
                        </a:rPr>
                        <m:t>⟨0|</m:t>
                      </m:r>
                      <m:d>
                        <m:dPr>
                          <m:ctrlPr>
                            <a:rPr lang="en-US" b="0" i="1" smtClean="0">
                              <a:solidFill>
                                <a:schemeClr val="tx1">
                                  <a:lumMod val="50000"/>
                                  <a:lumOff val="50000"/>
                                </a:schemeClr>
                              </a:solidFill>
                              <a:latin typeface="Cambria Math" panose="02040503050406030204" pitchFamily="18" charset="0"/>
                            </a:rPr>
                          </m:ctrlPr>
                        </m:dPr>
                        <m:e>
                          <m:sSubSup>
                            <m:sSubSupPr>
                              <m:ctrlPr>
                                <a:rPr lang="en-US" b="0" i="1" smtClean="0">
                                  <a:solidFill>
                                    <a:srgbClr val="2E86DE"/>
                                  </a:solidFill>
                                  <a:latin typeface="Cambria Math" panose="02040503050406030204" pitchFamily="18" charset="0"/>
                                </a:rPr>
                              </m:ctrlPr>
                            </m:sSubSupPr>
                            <m:e>
                              <m:r>
                                <a:rPr lang="en-US" b="0" i="1" smtClean="0">
                                  <a:solidFill>
                                    <a:srgbClr val="2E86DE"/>
                                  </a:solidFill>
                                  <a:latin typeface="Cambria Math" panose="02040503050406030204" pitchFamily="18" charset="0"/>
                                </a:rPr>
                                <m:t>𝐴</m:t>
                              </m:r>
                            </m:e>
                            <m:sub>
                              <m:sSub>
                                <m:sSubPr>
                                  <m:ctrlPr>
                                    <a:rPr lang="en-US" b="0" i="1" smtClean="0">
                                      <a:solidFill>
                                        <a:srgbClr val="2E86DE"/>
                                      </a:solidFill>
                                      <a:latin typeface="Cambria Math" panose="02040503050406030204" pitchFamily="18" charset="0"/>
                                    </a:rPr>
                                  </m:ctrlPr>
                                </m:sSubPr>
                                <m:e>
                                  <m:r>
                                    <a:rPr lang="en-US" b="0" i="1" smtClean="0">
                                      <a:solidFill>
                                        <a:srgbClr val="2E86DE"/>
                                      </a:solidFill>
                                      <a:latin typeface="Cambria Math" panose="02040503050406030204" pitchFamily="18" charset="0"/>
                                    </a:rPr>
                                    <m:t>𝑘</m:t>
                                  </m:r>
                                </m:e>
                                <m:sub>
                                  <m:r>
                                    <a:rPr lang="en-US" b="0" i="1" smtClean="0">
                                      <a:solidFill>
                                        <a:srgbClr val="2E86DE"/>
                                      </a:solidFill>
                                      <a:latin typeface="Cambria Math" panose="02040503050406030204" pitchFamily="18" charset="0"/>
                                    </a:rPr>
                                    <m:t>1+</m:t>
                                  </m:r>
                                  <m:r>
                                    <a:rPr lang="en-US" b="0" i="0" smtClean="0">
                                      <a:solidFill>
                                        <a:srgbClr val="2E86DE"/>
                                      </a:solidFill>
                                      <a:latin typeface="Cambria Math" panose="02040503050406030204" pitchFamily="18" charset="0"/>
                                    </a:rPr>
                                    <m:t>2</m:t>
                                  </m:r>
                                  <m:r>
                                    <m:rPr>
                                      <m:sty m:val="p"/>
                                    </m:rPr>
                                    <a:rPr lang="en-US" b="0" i="0" smtClean="0">
                                      <a:solidFill>
                                        <a:srgbClr val="2E86DE"/>
                                      </a:solidFill>
                                      <a:latin typeface="Cambria Math" panose="02040503050406030204" pitchFamily="18" charset="0"/>
                                    </a:rPr>
                                    <m:t>Δ</m:t>
                                  </m:r>
                                  <m:r>
                                    <a:rPr lang="en-US" b="0" i="1" smtClean="0">
                                      <a:solidFill>
                                        <a:srgbClr val="2E86DE"/>
                                      </a:solidFill>
                                      <a:latin typeface="Cambria Math" panose="02040503050406030204" pitchFamily="18" charset="0"/>
                                    </a:rPr>
                                    <m:t>𝑘</m:t>
                                  </m:r>
                                </m:sub>
                              </m:sSub>
                            </m:sub>
                            <m:sup>
                              <m:r>
                                <a:rPr lang="en-US" b="0" i="1" smtClean="0">
                                  <a:solidFill>
                                    <a:srgbClr val="2E86DE"/>
                                  </a:solidFill>
                                  <a:latin typeface="Cambria Math" panose="02040503050406030204" pitchFamily="18" charset="0"/>
                                </a:rPr>
                                <m:t>†</m:t>
                              </m:r>
                            </m:sup>
                          </m:sSubSup>
                          <m:r>
                            <a:rPr lang="en-US" b="0" i="1" smtClean="0">
                              <a:solidFill>
                                <a:schemeClr val="bg1">
                                  <a:lumMod val="50000"/>
                                </a:schemeClr>
                              </a:solidFill>
                              <a:latin typeface="Cambria Math" panose="02040503050406030204" pitchFamily="18" charset="0"/>
                            </a:rPr>
                            <m:t>+</m:t>
                          </m:r>
                          <m:sSubSup>
                            <m:sSubSupPr>
                              <m:ctrlPr>
                                <a:rPr lang="en-US" i="1" smtClean="0">
                                  <a:solidFill>
                                    <a:srgbClr val="00D2D3"/>
                                  </a:solidFill>
                                  <a:latin typeface="Cambria Math" panose="02040503050406030204" pitchFamily="18" charset="0"/>
                                </a:rPr>
                              </m:ctrlPr>
                            </m:sSubSupPr>
                            <m:e>
                              <m:r>
                                <a:rPr lang="en-US" i="1">
                                  <a:solidFill>
                                    <a:srgbClr val="00D2D3"/>
                                  </a:solidFill>
                                  <a:latin typeface="Cambria Math" panose="02040503050406030204" pitchFamily="18" charset="0"/>
                                </a:rPr>
                                <m:t>𝐴</m:t>
                              </m:r>
                            </m:e>
                            <m:sub>
                              <m:sSub>
                                <m:sSubPr>
                                  <m:ctrlPr>
                                    <a:rPr lang="en-US" i="1">
                                      <a:solidFill>
                                        <a:srgbClr val="00D2D3"/>
                                      </a:solidFill>
                                      <a:latin typeface="Cambria Math" panose="02040503050406030204" pitchFamily="18" charset="0"/>
                                    </a:rPr>
                                  </m:ctrlPr>
                                </m:sSubPr>
                                <m:e>
                                  <m:r>
                                    <a:rPr lang="en-US" i="1">
                                      <a:solidFill>
                                        <a:srgbClr val="00D2D3"/>
                                      </a:solidFill>
                                      <a:latin typeface="Cambria Math" panose="02040503050406030204" pitchFamily="18" charset="0"/>
                                    </a:rPr>
                                    <m:t>𝑘</m:t>
                                  </m:r>
                                </m:e>
                                <m:sub>
                                  <m:r>
                                    <a:rPr lang="en-US" b="0" i="1" smtClean="0">
                                      <a:solidFill>
                                        <a:srgbClr val="00D2D3"/>
                                      </a:solidFill>
                                      <a:latin typeface="Cambria Math" panose="02040503050406030204" pitchFamily="18" charset="0"/>
                                    </a:rPr>
                                    <m:t>2</m:t>
                                  </m:r>
                                  <m:r>
                                    <a:rPr lang="en-US" i="1">
                                      <a:solidFill>
                                        <a:srgbClr val="00D2D3"/>
                                      </a:solidFill>
                                      <a:latin typeface="Cambria Math" panose="02040503050406030204" pitchFamily="18" charset="0"/>
                                    </a:rPr>
                                    <m:t>+</m:t>
                                  </m:r>
                                  <m:r>
                                    <a:rPr lang="en-US" b="0" i="0" smtClean="0">
                                      <a:solidFill>
                                        <a:srgbClr val="00D2D3"/>
                                      </a:solidFill>
                                      <a:latin typeface="Cambria Math" panose="02040503050406030204" pitchFamily="18" charset="0"/>
                                    </a:rPr>
                                    <m:t>2</m:t>
                                  </m:r>
                                  <m:r>
                                    <m:rPr>
                                      <m:sty m:val="p"/>
                                    </m:rPr>
                                    <a:rPr lang="en-US">
                                      <a:solidFill>
                                        <a:srgbClr val="00D2D3"/>
                                      </a:solidFill>
                                      <a:latin typeface="Cambria Math" panose="02040503050406030204" pitchFamily="18" charset="0"/>
                                    </a:rPr>
                                    <m:t>Δ</m:t>
                                  </m:r>
                                  <m:r>
                                    <m:rPr>
                                      <m:sty m:val="p"/>
                                    </m:rPr>
                                    <a:rPr lang="en-US" b="0" i="0" smtClean="0">
                                      <a:solidFill>
                                        <a:srgbClr val="00D2D3"/>
                                      </a:solidFill>
                                      <a:latin typeface="Cambria Math" panose="02040503050406030204" pitchFamily="18" charset="0"/>
                                    </a:rPr>
                                    <m:t>k</m:t>
                                  </m:r>
                                </m:sub>
                              </m:sSub>
                            </m:sub>
                            <m:sup>
                              <m:r>
                                <a:rPr lang="en-US" i="1">
                                  <a:solidFill>
                                    <a:srgbClr val="00D2D3"/>
                                  </a:solidFill>
                                  <a:latin typeface="Cambria Math" panose="02040503050406030204" pitchFamily="18" charset="0"/>
                                </a:rPr>
                                <m:t>†</m:t>
                              </m:r>
                            </m:sup>
                          </m:sSubSup>
                        </m:e>
                      </m:d>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𝜓</m:t>
                      </m:r>
                      <m:r>
                        <a:rPr lang="en-US" b="0" i="1" smtClean="0">
                          <a:solidFill>
                            <a:schemeClr val="tx1">
                              <a:lumMod val="50000"/>
                              <a:lumOff val="50000"/>
                            </a:schemeClr>
                          </a:solidFill>
                          <a:latin typeface="Cambria Math" panose="02040503050406030204" pitchFamily="18" charset="0"/>
                        </a:rPr>
                        <m:t>(</m:t>
                      </m:r>
                      <m:r>
                        <a:rPr lang="en-US" b="0" i="1" smtClean="0">
                          <a:solidFill>
                            <a:schemeClr val="tx1">
                              <a:lumMod val="50000"/>
                              <a:lumOff val="50000"/>
                            </a:schemeClr>
                          </a:solidFill>
                          <a:latin typeface="Cambria Math" panose="02040503050406030204" pitchFamily="18" charset="0"/>
                        </a:rPr>
                        <m:t>𝑡</m:t>
                      </m:r>
                      <m:r>
                        <a:rPr lang="en-US" b="0" i="1" smtClean="0">
                          <a:solidFill>
                            <a:schemeClr val="tx1">
                              <a:lumMod val="50000"/>
                              <a:lumOff val="50000"/>
                            </a:schemeClr>
                          </a:solidFill>
                          <a:latin typeface="Cambria Math" panose="02040503050406030204" pitchFamily="18" charset="0"/>
                        </a:rPr>
                        <m:t>)⟩</m:t>
                      </m:r>
                    </m:oMath>
                  </m:oMathPara>
                </a14:m>
                <a:endParaRPr lang="en-US" dirty="0">
                  <a:solidFill>
                    <a:schemeClr val="tx1">
                      <a:lumMod val="50000"/>
                      <a:lumOff val="50000"/>
                    </a:schemeClr>
                  </a:solidFill>
                </a:endParaRPr>
              </a:p>
            </p:txBody>
          </p:sp>
        </mc:Choice>
        <mc:Fallback xmlns="">
          <p:sp>
            <p:nvSpPr>
              <p:cNvPr id="9" name="TextBox 8">
                <a:extLst>
                  <a:ext uri="{FF2B5EF4-FFF2-40B4-BE49-F238E27FC236}">
                    <a16:creationId xmlns:a16="http://schemas.microsoft.com/office/drawing/2014/main" id="{811B2672-AEB2-F162-4326-78AFE6ED0D45}"/>
                  </a:ext>
                </a:extLst>
              </p:cNvPr>
              <p:cNvSpPr txBox="1">
                <a:spLocks noRot="1" noChangeAspect="1" noMove="1" noResize="1" noEditPoints="1" noAdjustHandles="1" noChangeArrowheads="1" noChangeShapeType="1" noTextEdit="1"/>
              </p:cNvSpPr>
              <p:nvPr/>
            </p:nvSpPr>
            <p:spPr>
              <a:xfrm>
                <a:off x="8137735" y="1023135"/>
                <a:ext cx="3241964" cy="506870"/>
              </a:xfrm>
              <a:prstGeom prst="rect">
                <a:avLst/>
              </a:prstGeom>
              <a:blipFill>
                <a:blip r:embed="rId8"/>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93827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20" grpId="0" animBg="1"/>
      <p:bldP spid="21" grpId="0"/>
      <p:bldP spid="22"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4F1C6-6E1E-A465-02AE-82F6DDD25934}"/>
            </a:ext>
          </a:extLst>
        </p:cNvPr>
        <p:cNvGrpSpPr/>
        <p:nvPr/>
      </p:nvGrpSpPr>
      <p:grpSpPr>
        <a:xfrm>
          <a:off x="0" y="0"/>
          <a:ext cx="0" cy="0"/>
          <a:chOff x="0" y="0"/>
          <a:chExt cx="0" cy="0"/>
        </a:xfrm>
      </p:grpSpPr>
      <p:pic>
        <p:nvPicPr>
          <p:cNvPr id="36" name="Picture 35" descr="A graph of a circle with a red line&#10;&#10;AI-generated content may be incorrect.">
            <a:extLst>
              <a:ext uri="{FF2B5EF4-FFF2-40B4-BE49-F238E27FC236}">
                <a16:creationId xmlns:a16="http://schemas.microsoft.com/office/drawing/2014/main" id="{25F38C04-6712-037E-B309-CA7CB216E8C1}"/>
              </a:ext>
            </a:extLst>
          </p:cNvPr>
          <p:cNvPicPr>
            <a:picLocks noChangeAspect="1"/>
          </p:cNvPicPr>
          <p:nvPr/>
        </p:nvPicPr>
        <p:blipFill>
          <a:blip r:embed="rId3"/>
          <a:stretch>
            <a:fillRect/>
          </a:stretch>
        </p:blipFill>
        <p:spPr>
          <a:xfrm>
            <a:off x="5396995" y="4493026"/>
            <a:ext cx="2207559" cy="2151672"/>
          </a:xfrm>
          <a:prstGeom prst="rect">
            <a:avLst/>
          </a:prstGeom>
        </p:spPr>
      </p:pic>
      <p:pic>
        <p:nvPicPr>
          <p:cNvPr id="37" name="Picture 36" descr="A circular graph with numbers and a blue dot&#10;&#10;AI-generated content may be incorrect.">
            <a:extLst>
              <a:ext uri="{FF2B5EF4-FFF2-40B4-BE49-F238E27FC236}">
                <a16:creationId xmlns:a16="http://schemas.microsoft.com/office/drawing/2014/main" id="{D2684E3D-E9E0-FEA4-D009-A48C1ED1FE88}"/>
              </a:ext>
            </a:extLst>
          </p:cNvPr>
          <p:cNvPicPr>
            <a:picLocks noChangeAspect="1"/>
          </p:cNvPicPr>
          <p:nvPr/>
        </p:nvPicPr>
        <p:blipFill>
          <a:blip r:embed="rId4"/>
          <a:stretch>
            <a:fillRect/>
          </a:stretch>
        </p:blipFill>
        <p:spPr>
          <a:xfrm>
            <a:off x="8487410" y="4532018"/>
            <a:ext cx="2146879" cy="2092527"/>
          </a:xfrm>
          <a:prstGeom prst="rect">
            <a:avLst/>
          </a:prstGeom>
        </p:spPr>
      </p:pic>
      <p:sp>
        <p:nvSpPr>
          <p:cNvPr id="2" name="Slide Number Placeholder 1">
            <a:extLst>
              <a:ext uri="{FF2B5EF4-FFF2-40B4-BE49-F238E27FC236}">
                <a16:creationId xmlns:a16="http://schemas.microsoft.com/office/drawing/2014/main" id="{E6FA39D5-3551-BCBD-DDFE-C0C6C3D1E404}"/>
              </a:ext>
            </a:extLst>
          </p:cNvPr>
          <p:cNvSpPr>
            <a:spLocks noGrp="1"/>
          </p:cNvSpPr>
          <p:nvPr>
            <p:ph type="sldNum" sz="quarter" idx="12"/>
          </p:nvPr>
        </p:nvSpPr>
        <p:spPr/>
        <p:txBody>
          <a:bodyPr/>
          <a:lstStyle/>
          <a:p>
            <a:fld id="{2519C00E-2C2C-A546-B149-044A63D2EBB9}" type="slidenum">
              <a:rPr lang="en-US" smtClean="0"/>
              <a:pPr/>
              <a:t>14</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0E37DE-CF58-512B-0811-DA3E79C1F021}"/>
                  </a:ext>
                </a:extLst>
              </p:cNvPr>
              <p:cNvSpPr txBox="1"/>
              <p:nvPr/>
            </p:nvSpPr>
            <p:spPr>
              <a:xfrm>
                <a:off x="4883270" y="424623"/>
                <a:ext cx="3241964" cy="6753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chemeClr val="tx1">
                                  <a:lumMod val="50000"/>
                                  <a:lumOff val="50000"/>
                                </a:schemeClr>
                              </a:solidFill>
                              <a:latin typeface="Cambria Math" panose="02040503050406030204" pitchFamily="18" charset="0"/>
                            </a:rPr>
                          </m:ctrlPr>
                        </m:fPr>
                        <m:num>
                          <m:r>
                            <a:rPr lang="en-US" i="1" smtClean="0">
                              <a:solidFill>
                                <a:schemeClr val="tx1">
                                  <a:lumMod val="50000"/>
                                  <a:lumOff val="50000"/>
                                </a:schemeClr>
                              </a:solidFill>
                              <a:latin typeface="Cambria Math" panose="02040503050406030204" pitchFamily="18" charset="0"/>
                            </a:rPr>
                            <m:t>1</m:t>
                          </m:r>
                        </m:num>
                        <m:den>
                          <m:rad>
                            <m:radPr>
                              <m:degHide m:val="on"/>
                              <m:ctrlPr>
                                <a:rPr lang="en-US" b="0" i="1" smtClean="0">
                                  <a:solidFill>
                                    <a:schemeClr val="tx1">
                                      <a:lumMod val="50000"/>
                                      <a:lumOff val="50000"/>
                                    </a:schemeClr>
                                  </a:solidFill>
                                  <a:latin typeface="Cambria Math" panose="02040503050406030204" pitchFamily="18" charset="0"/>
                                </a:rPr>
                              </m:ctrlPr>
                            </m:radPr>
                            <m:deg/>
                            <m:e>
                              <m:r>
                                <a:rPr lang="en-US" b="0" i="1" smtClean="0">
                                  <a:solidFill>
                                    <a:schemeClr val="tx1">
                                      <a:lumMod val="50000"/>
                                      <a:lumOff val="50000"/>
                                    </a:schemeClr>
                                  </a:solidFill>
                                  <a:latin typeface="Cambria Math" panose="02040503050406030204" pitchFamily="18" charset="0"/>
                                </a:rPr>
                                <m:t>2</m:t>
                              </m:r>
                            </m:e>
                          </m:rad>
                        </m:den>
                      </m:f>
                      <m:d>
                        <m:dPr>
                          <m:ctrlPr>
                            <a:rPr lang="en-US" b="0" i="1" smtClean="0">
                              <a:solidFill>
                                <a:schemeClr val="tx1">
                                  <a:lumMod val="50000"/>
                                  <a:lumOff val="50000"/>
                                </a:schemeClr>
                              </a:solidFill>
                              <a:latin typeface="Cambria Math" panose="02040503050406030204" pitchFamily="18" charset="0"/>
                            </a:rPr>
                          </m:ctrlPr>
                        </m:dPr>
                        <m:e>
                          <m:sSubSup>
                            <m:sSubSupPr>
                              <m:ctrlPr>
                                <a:rPr lang="en-US" b="0" i="1" smtClean="0">
                                  <a:solidFill>
                                    <a:srgbClr val="FD953F"/>
                                  </a:solidFill>
                                  <a:latin typeface="Cambria Math" panose="02040503050406030204" pitchFamily="18" charset="0"/>
                                </a:rPr>
                              </m:ctrlPr>
                            </m:sSubSupPr>
                            <m:e>
                              <m:r>
                                <a:rPr lang="en-US" b="0" i="1" smtClean="0">
                                  <a:solidFill>
                                    <a:srgbClr val="FD953F"/>
                                  </a:solidFill>
                                  <a:latin typeface="Cambria Math" panose="02040503050406030204" pitchFamily="18" charset="0"/>
                                </a:rPr>
                                <m:t>𝑎</m:t>
                              </m:r>
                            </m:e>
                            <m:sub>
                              <m:sSub>
                                <m:sSubPr>
                                  <m:ctrlPr>
                                    <a:rPr lang="en-US" b="0" i="1" smtClean="0">
                                      <a:solidFill>
                                        <a:srgbClr val="FD953F"/>
                                      </a:solidFill>
                                      <a:latin typeface="Cambria Math" panose="02040503050406030204" pitchFamily="18" charset="0"/>
                                    </a:rPr>
                                  </m:ctrlPr>
                                </m:sSubPr>
                                <m:e>
                                  <m:r>
                                    <a:rPr lang="en-US" b="0" i="1" smtClean="0">
                                      <a:solidFill>
                                        <a:srgbClr val="FD953F"/>
                                      </a:solidFill>
                                      <a:latin typeface="Cambria Math" panose="02040503050406030204" pitchFamily="18" charset="0"/>
                                    </a:rPr>
                                    <m:t>𝑘</m:t>
                                  </m:r>
                                </m:e>
                                <m:sub>
                                  <m:r>
                                    <a:rPr lang="en-US" b="0" i="1" smtClean="0">
                                      <a:solidFill>
                                        <a:srgbClr val="FD953F"/>
                                      </a:solidFill>
                                      <a:latin typeface="Cambria Math" panose="02040503050406030204" pitchFamily="18" charset="0"/>
                                    </a:rPr>
                                    <m:t>1</m:t>
                                  </m:r>
                                </m:sub>
                              </m:sSub>
                            </m:sub>
                            <m:sup>
                              <m:r>
                                <a:rPr lang="en-US" b="0" i="1" smtClean="0">
                                  <a:solidFill>
                                    <a:srgbClr val="FD953F"/>
                                  </a:solidFill>
                                  <a:latin typeface="Cambria Math" panose="02040503050406030204" pitchFamily="18" charset="0"/>
                                </a:rPr>
                                <m:t>†</m:t>
                              </m:r>
                            </m:sup>
                          </m:sSubSup>
                          <m:r>
                            <a:rPr lang="en-US" b="0" i="1" smtClean="0">
                              <a:solidFill>
                                <a:schemeClr val="bg1">
                                  <a:lumMod val="50000"/>
                                </a:schemeClr>
                              </a:solidFill>
                              <a:latin typeface="Cambria Math" panose="02040503050406030204" pitchFamily="18" charset="0"/>
                            </a:rPr>
                            <m:t>+</m:t>
                          </m:r>
                          <m:sSup>
                            <m:sSupPr>
                              <m:ctrlPr>
                                <a:rPr lang="en-US" b="0" i="1" smtClean="0">
                                  <a:solidFill>
                                    <a:schemeClr val="bg1">
                                      <a:lumMod val="50000"/>
                                    </a:schemeClr>
                                  </a:solidFill>
                                  <a:latin typeface="Cambria Math" panose="02040503050406030204" pitchFamily="18" charset="0"/>
                                </a:rPr>
                              </m:ctrlPr>
                            </m:sSupPr>
                            <m:e>
                              <m:r>
                                <a:rPr lang="en-US" b="0" i="1" smtClean="0">
                                  <a:solidFill>
                                    <a:schemeClr val="bg1">
                                      <a:lumMod val="50000"/>
                                    </a:schemeClr>
                                  </a:solidFill>
                                  <a:latin typeface="Cambria Math" panose="02040503050406030204" pitchFamily="18" charset="0"/>
                                </a:rPr>
                                <m:t>𝑒</m:t>
                              </m:r>
                            </m:e>
                            <m:sup>
                              <m:r>
                                <a:rPr lang="en-US" b="0" i="1" smtClean="0">
                                  <a:solidFill>
                                    <a:schemeClr val="bg1">
                                      <a:lumMod val="50000"/>
                                    </a:schemeClr>
                                  </a:solidFill>
                                  <a:latin typeface="Cambria Math" panose="02040503050406030204" pitchFamily="18" charset="0"/>
                                </a:rPr>
                                <m:t>𝑖</m:t>
                              </m:r>
                              <m:r>
                                <a:rPr lang="en-US" b="1" i="1" smtClean="0">
                                  <a:solidFill>
                                    <a:schemeClr val="tx1"/>
                                  </a:solidFill>
                                  <a:latin typeface="Cambria Math" panose="02040503050406030204" pitchFamily="18" charset="0"/>
                                </a:rPr>
                                <m:t>𝝅</m:t>
                              </m:r>
                            </m:sup>
                          </m:sSup>
                          <m:sSubSup>
                            <m:sSubSupPr>
                              <m:ctrlPr>
                                <a:rPr lang="en-US" i="1" smtClean="0">
                                  <a:solidFill>
                                    <a:srgbClr val="EE5453"/>
                                  </a:solidFill>
                                  <a:latin typeface="Cambria Math" panose="02040503050406030204" pitchFamily="18" charset="0"/>
                                </a:rPr>
                              </m:ctrlPr>
                            </m:sSubSupPr>
                            <m:e>
                              <m:r>
                                <a:rPr lang="en-US" i="1">
                                  <a:solidFill>
                                    <a:srgbClr val="EE5453"/>
                                  </a:solidFill>
                                  <a:latin typeface="Cambria Math" panose="02040503050406030204" pitchFamily="18" charset="0"/>
                                </a:rPr>
                                <m:t>𝑎</m:t>
                              </m:r>
                            </m:e>
                            <m:sub>
                              <m:sSub>
                                <m:sSubPr>
                                  <m:ctrlPr>
                                    <a:rPr lang="en-US" i="1">
                                      <a:solidFill>
                                        <a:srgbClr val="EE5453"/>
                                      </a:solidFill>
                                      <a:latin typeface="Cambria Math" panose="02040503050406030204" pitchFamily="18" charset="0"/>
                                    </a:rPr>
                                  </m:ctrlPr>
                                </m:sSubPr>
                                <m:e>
                                  <m:r>
                                    <a:rPr lang="en-US" i="1">
                                      <a:solidFill>
                                        <a:srgbClr val="EE5453"/>
                                      </a:solidFill>
                                      <a:latin typeface="Cambria Math" panose="02040503050406030204" pitchFamily="18" charset="0"/>
                                    </a:rPr>
                                    <m:t>𝑘</m:t>
                                  </m:r>
                                </m:e>
                                <m:sub>
                                  <m:r>
                                    <a:rPr lang="en-US" b="0" i="1" smtClean="0">
                                      <a:solidFill>
                                        <a:srgbClr val="EE5453"/>
                                      </a:solidFill>
                                      <a:latin typeface="Cambria Math" panose="02040503050406030204" pitchFamily="18" charset="0"/>
                                    </a:rPr>
                                    <m:t>2</m:t>
                                  </m:r>
                                </m:sub>
                              </m:sSub>
                            </m:sub>
                            <m:sup>
                              <m:r>
                                <a:rPr lang="en-US" i="1">
                                  <a:solidFill>
                                    <a:srgbClr val="EE5453"/>
                                  </a:solidFill>
                                  <a:latin typeface="Cambria Math" panose="02040503050406030204" pitchFamily="18" charset="0"/>
                                </a:rPr>
                                <m:t>†</m:t>
                              </m:r>
                            </m:sup>
                          </m:sSubSup>
                        </m:e>
                      </m:d>
                      <m:r>
                        <a:rPr lang="en-US" b="0" i="1" smtClean="0">
                          <a:solidFill>
                            <a:schemeClr val="tx1">
                              <a:lumMod val="50000"/>
                              <a:lumOff val="50000"/>
                            </a:schemeClr>
                          </a:solidFill>
                          <a:latin typeface="Cambria Math" panose="02040503050406030204" pitchFamily="18" charset="0"/>
                        </a:rPr>
                        <m:t>|0⟩</m:t>
                      </m:r>
                    </m:oMath>
                  </m:oMathPara>
                </a14:m>
                <a:endParaRPr lang="en-US" dirty="0">
                  <a:solidFill>
                    <a:schemeClr val="tx1">
                      <a:lumMod val="50000"/>
                      <a:lumOff val="50000"/>
                    </a:schemeClr>
                  </a:solidFill>
                </a:endParaRPr>
              </a:p>
            </p:txBody>
          </p:sp>
        </mc:Choice>
        <mc:Fallback xmlns="">
          <p:sp>
            <p:nvSpPr>
              <p:cNvPr id="7" name="TextBox 6">
                <a:extLst>
                  <a:ext uri="{FF2B5EF4-FFF2-40B4-BE49-F238E27FC236}">
                    <a16:creationId xmlns:a16="http://schemas.microsoft.com/office/drawing/2014/main" id="{3D0E37DE-CF58-512B-0811-DA3E79C1F021}"/>
                  </a:ext>
                </a:extLst>
              </p:cNvPr>
              <p:cNvSpPr txBox="1">
                <a:spLocks noRot="1" noChangeAspect="1" noMove="1" noResize="1" noEditPoints="1" noAdjustHandles="1" noChangeArrowheads="1" noChangeShapeType="1" noTextEdit="1"/>
              </p:cNvSpPr>
              <p:nvPr/>
            </p:nvSpPr>
            <p:spPr>
              <a:xfrm>
                <a:off x="4883270" y="424623"/>
                <a:ext cx="3241964" cy="675313"/>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BD6D310-8C9F-B2A9-DAA0-A904636EE942}"/>
              </a:ext>
            </a:extLst>
          </p:cNvPr>
          <p:cNvSpPr txBox="1"/>
          <p:nvPr/>
        </p:nvSpPr>
        <p:spPr>
          <a:xfrm>
            <a:off x="6083203" y="1050287"/>
            <a:ext cx="1504335" cy="369332"/>
          </a:xfrm>
          <a:prstGeom prst="rect">
            <a:avLst/>
          </a:prstGeom>
          <a:noFill/>
        </p:spPr>
        <p:txBody>
          <a:bodyPr wrap="square" rtlCol="0">
            <a:spAutoFit/>
          </a:bodyPr>
          <a:lstStyle/>
          <a:p>
            <a:r>
              <a:rPr lang="en-US" dirty="0">
                <a:solidFill>
                  <a:srgbClr val="FF6B6B"/>
                </a:solidFill>
                <a:latin typeface="Baskerville" panose="02020502070401020303" pitchFamily="18" charset="0"/>
                <a:ea typeface="Baskerville" panose="02020502070401020303" pitchFamily="18" charset="0"/>
              </a:rPr>
              <a:t>Input</a:t>
            </a:r>
          </a:p>
        </p:txBody>
      </p:sp>
      <p:sp>
        <p:nvSpPr>
          <p:cNvPr id="20" name="Rectangle 19">
            <a:extLst>
              <a:ext uri="{FF2B5EF4-FFF2-40B4-BE49-F238E27FC236}">
                <a16:creationId xmlns:a16="http://schemas.microsoft.com/office/drawing/2014/main" id="{760792D4-E694-295B-3AB4-BB83A136A41F}"/>
              </a:ext>
            </a:extLst>
          </p:cNvPr>
          <p:cNvSpPr/>
          <p:nvPr/>
        </p:nvSpPr>
        <p:spPr>
          <a:xfrm>
            <a:off x="5057259" y="1115863"/>
            <a:ext cx="2892669" cy="2418612"/>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4EDE691-8EC2-AA96-5E51-F4F0FA036354}"/>
              </a:ext>
            </a:extLst>
          </p:cNvPr>
          <p:cNvSpPr txBox="1"/>
          <p:nvPr/>
        </p:nvSpPr>
        <p:spPr>
          <a:xfrm>
            <a:off x="9147059" y="1068293"/>
            <a:ext cx="1504335" cy="369332"/>
          </a:xfrm>
          <a:prstGeom prst="rect">
            <a:avLst/>
          </a:prstGeom>
          <a:noFill/>
        </p:spPr>
        <p:txBody>
          <a:bodyPr wrap="square" rtlCol="0">
            <a:spAutoFit/>
          </a:bodyPr>
          <a:lstStyle/>
          <a:p>
            <a:r>
              <a:rPr lang="en-US" dirty="0">
                <a:solidFill>
                  <a:srgbClr val="569DE4"/>
                </a:solidFill>
                <a:latin typeface="Baskerville" panose="02020502070401020303" pitchFamily="18" charset="0"/>
                <a:ea typeface="Baskerville" panose="02020502070401020303" pitchFamily="18" charset="0"/>
              </a:rPr>
              <a:t>Output</a:t>
            </a:r>
          </a:p>
        </p:txBody>
      </p:sp>
      <p:sp>
        <p:nvSpPr>
          <p:cNvPr id="22" name="Rectangle 21">
            <a:extLst>
              <a:ext uri="{FF2B5EF4-FFF2-40B4-BE49-F238E27FC236}">
                <a16:creationId xmlns:a16="http://schemas.microsoft.com/office/drawing/2014/main" id="{3EA8A230-F792-2D12-9C3E-B4D49DD2A0BE}"/>
              </a:ext>
            </a:extLst>
          </p:cNvPr>
          <p:cNvSpPr/>
          <p:nvPr/>
        </p:nvSpPr>
        <p:spPr>
          <a:xfrm>
            <a:off x="7946836" y="1118793"/>
            <a:ext cx="3159531" cy="2415681"/>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ircular graph with a red line and numbers&#10;&#10;AI-generated content may be incorrect.">
            <a:extLst>
              <a:ext uri="{FF2B5EF4-FFF2-40B4-BE49-F238E27FC236}">
                <a16:creationId xmlns:a16="http://schemas.microsoft.com/office/drawing/2014/main" id="{C8977939-EB50-E9CB-C254-C2379BABEDDF}"/>
              </a:ext>
            </a:extLst>
          </p:cNvPr>
          <p:cNvPicPr>
            <a:picLocks noChangeAspect="1"/>
          </p:cNvPicPr>
          <p:nvPr/>
        </p:nvPicPr>
        <p:blipFill>
          <a:blip r:embed="rId6"/>
          <a:stretch>
            <a:fillRect/>
          </a:stretch>
        </p:blipFill>
        <p:spPr>
          <a:xfrm>
            <a:off x="5376920" y="1371154"/>
            <a:ext cx="2187596" cy="2132214"/>
          </a:xfrm>
          <a:prstGeom prst="rect">
            <a:avLst/>
          </a:prstGeom>
        </p:spPr>
      </p:pic>
      <p:pic>
        <p:nvPicPr>
          <p:cNvPr id="9" name="Picture 8" descr="A circular graph with numbers and a blue dot&#10;&#10;AI-generated content may be incorrect.">
            <a:extLst>
              <a:ext uri="{FF2B5EF4-FFF2-40B4-BE49-F238E27FC236}">
                <a16:creationId xmlns:a16="http://schemas.microsoft.com/office/drawing/2014/main" id="{D9E02F91-47FD-681E-CE0E-60D33B55497D}"/>
              </a:ext>
            </a:extLst>
          </p:cNvPr>
          <p:cNvPicPr>
            <a:picLocks noChangeAspect="1"/>
          </p:cNvPicPr>
          <p:nvPr/>
        </p:nvPicPr>
        <p:blipFill>
          <a:blip r:embed="rId7"/>
          <a:stretch>
            <a:fillRect/>
          </a:stretch>
        </p:blipFill>
        <p:spPr>
          <a:xfrm>
            <a:off x="8568609" y="1445967"/>
            <a:ext cx="2071749" cy="2019300"/>
          </a:xfrm>
          <a:prstGeom prst="rect">
            <a:avLst/>
          </a:prstGeom>
        </p:spPr>
      </p:pic>
      <p:pic>
        <p:nvPicPr>
          <p:cNvPr id="28" name="Picture 27">
            <a:extLst>
              <a:ext uri="{FF2B5EF4-FFF2-40B4-BE49-F238E27FC236}">
                <a16:creationId xmlns:a16="http://schemas.microsoft.com/office/drawing/2014/main" id="{050B458B-1127-3BBC-0E65-C7BD63E63214}"/>
              </a:ext>
            </a:extLst>
          </p:cNvPr>
          <p:cNvPicPr>
            <a:picLocks noChangeAspect="1"/>
          </p:cNvPicPr>
          <p:nvPr/>
        </p:nvPicPr>
        <p:blipFill>
          <a:blip r:embed="rId8"/>
          <a:srcRect r="74073" b="30174"/>
          <a:stretch>
            <a:fillRect/>
          </a:stretch>
        </p:blipFill>
        <p:spPr>
          <a:xfrm>
            <a:off x="22603" y="197708"/>
            <a:ext cx="4499016" cy="6241789"/>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5937A1F-CDC0-1908-343D-9DFCC2E08B1B}"/>
                  </a:ext>
                </a:extLst>
              </p:cNvPr>
              <p:cNvSpPr txBox="1"/>
              <p:nvPr/>
            </p:nvSpPr>
            <p:spPr>
              <a:xfrm>
                <a:off x="4899745" y="3552569"/>
                <a:ext cx="3241964" cy="6753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chemeClr val="tx1">
                                  <a:lumMod val="50000"/>
                                  <a:lumOff val="50000"/>
                                </a:schemeClr>
                              </a:solidFill>
                              <a:latin typeface="Cambria Math" panose="02040503050406030204" pitchFamily="18" charset="0"/>
                            </a:rPr>
                          </m:ctrlPr>
                        </m:fPr>
                        <m:num>
                          <m:r>
                            <a:rPr lang="en-US" i="1" smtClean="0">
                              <a:solidFill>
                                <a:schemeClr val="tx1">
                                  <a:lumMod val="50000"/>
                                  <a:lumOff val="50000"/>
                                </a:schemeClr>
                              </a:solidFill>
                              <a:latin typeface="Cambria Math" panose="02040503050406030204" pitchFamily="18" charset="0"/>
                            </a:rPr>
                            <m:t>1</m:t>
                          </m:r>
                        </m:num>
                        <m:den>
                          <m:rad>
                            <m:radPr>
                              <m:degHide m:val="on"/>
                              <m:ctrlPr>
                                <a:rPr lang="en-US" b="0" i="1" smtClean="0">
                                  <a:solidFill>
                                    <a:schemeClr val="tx1">
                                      <a:lumMod val="50000"/>
                                      <a:lumOff val="50000"/>
                                    </a:schemeClr>
                                  </a:solidFill>
                                  <a:latin typeface="Cambria Math" panose="02040503050406030204" pitchFamily="18" charset="0"/>
                                </a:rPr>
                              </m:ctrlPr>
                            </m:radPr>
                            <m:deg/>
                            <m:e>
                              <m:r>
                                <a:rPr lang="en-US" b="0" i="1" smtClean="0">
                                  <a:solidFill>
                                    <a:schemeClr val="tx1">
                                      <a:lumMod val="50000"/>
                                      <a:lumOff val="50000"/>
                                    </a:schemeClr>
                                  </a:solidFill>
                                  <a:latin typeface="Cambria Math" panose="02040503050406030204" pitchFamily="18" charset="0"/>
                                </a:rPr>
                                <m:t>2</m:t>
                              </m:r>
                            </m:e>
                          </m:rad>
                        </m:den>
                      </m:f>
                      <m:d>
                        <m:dPr>
                          <m:ctrlPr>
                            <a:rPr lang="en-US" b="0" i="1" smtClean="0">
                              <a:solidFill>
                                <a:schemeClr val="tx1">
                                  <a:lumMod val="50000"/>
                                  <a:lumOff val="50000"/>
                                </a:schemeClr>
                              </a:solidFill>
                              <a:latin typeface="Cambria Math" panose="02040503050406030204" pitchFamily="18" charset="0"/>
                            </a:rPr>
                          </m:ctrlPr>
                        </m:dPr>
                        <m:e>
                          <m:sSubSup>
                            <m:sSubSupPr>
                              <m:ctrlPr>
                                <a:rPr lang="en-US" b="0" i="1" smtClean="0">
                                  <a:solidFill>
                                    <a:srgbClr val="FD953F"/>
                                  </a:solidFill>
                                  <a:latin typeface="Cambria Math" panose="02040503050406030204" pitchFamily="18" charset="0"/>
                                </a:rPr>
                              </m:ctrlPr>
                            </m:sSubSupPr>
                            <m:e>
                              <m:r>
                                <a:rPr lang="en-US" b="0" i="1" smtClean="0">
                                  <a:solidFill>
                                    <a:srgbClr val="FD953F"/>
                                  </a:solidFill>
                                  <a:latin typeface="Cambria Math" panose="02040503050406030204" pitchFamily="18" charset="0"/>
                                </a:rPr>
                                <m:t>𝑎</m:t>
                              </m:r>
                            </m:e>
                            <m:sub>
                              <m:sSub>
                                <m:sSubPr>
                                  <m:ctrlPr>
                                    <a:rPr lang="en-US" b="0" i="1" smtClean="0">
                                      <a:solidFill>
                                        <a:srgbClr val="FD953F"/>
                                      </a:solidFill>
                                      <a:latin typeface="Cambria Math" panose="02040503050406030204" pitchFamily="18" charset="0"/>
                                    </a:rPr>
                                  </m:ctrlPr>
                                </m:sSubPr>
                                <m:e>
                                  <m:r>
                                    <a:rPr lang="en-US" b="0" i="1" smtClean="0">
                                      <a:solidFill>
                                        <a:srgbClr val="FD953F"/>
                                      </a:solidFill>
                                      <a:latin typeface="Cambria Math" panose="02040503050406030204" pitchFamily="18" charset="0"/>
                                    </a:rPr>
                                    <m:t>𝑘</m:t>
                                  </m:r>
                                </m:e>
                                <m:sub>
                                  <m:r>
                                    <a:rPr lang="en-US" b="0" i="1" smtClean="0">
                                      <a:solidFill>
                                        <a:srgbClr val="FD953F"/>
                                      </a:solidFill>
                                      <a:latin typeface="Cambria Math" panose="02040503050406030204" pitchFamily="18" charset="0"/>
                                    </a:rPr>
                                    <m:t>1</m:t>
                                  </m:r>
                                </m:sub>
                              </m:sSub>
                            </m:sub>
                            <m:sup>
                              <m:r>
                                <a:rPr lang="en-US" b="0" i="1" smtClean="0">
                                  <a:solidFill>
                                    <a:srgbClr val="FD953F"/>
                                  </a:solidFill>
                                  <a:latin typeface="Cambria Math" panose="02040503050406030204" pitchFamily="18" charset="0"/>
                                </a:rPr>
                                <m:t>†</m:t>
                              </m:r>
                            </m:sup>
                          </m:sSubSup>
                          <m:r>
                            <a:rPr lang="en-US" b="0" i="1" smtClean="0">
                              <a:solidFill>
                                <a:schemeClr val="bg1">
                                  <a:lumMod val="50000"/>
                                </a:schemeClr>
                              </a:solidFill>
                              <a:latin typeface="Cambria Math" panose="02040503050406030204" pitchFamily="18" charset="0"/>
                            </a:rPr>
                            <m:t>+</m:t>
                          </m:r>
                          <m:sSup>
                            <m:sSupPr>
                              <m:ctrlPr>
                                <a:rPr lang="en-US" b="0" i="1" smtClean="0">
                                  <a:solidFill>
                                    <a:schemeClr val="bg1">
                                      <a:lumMod val="50000"/>
                                    </a:schemeClr>
                                  </a:solidFill>
                                  <a:latin typeface="Cambria Math" panose="02040503050406030204" pitchFamily="18" charset="0"/>
                                </a:rPr>
                              </m:ctrlPr>
                            </m:sSupPr>
                            <m:e>
                              <m:r>
                                <a:rPr lang="en-US" b="0" i="1" smtClean="0">
                                  <a:solidFill>
                                    <a:schemeClr val="bg1">
                                      <a:lumMod val="50000"/>
                                    </a:schemeClr>
                                  </a:solidFill>
                                  <a:latin typeface="Cambria Math" panose="02040503050406030204" pitchFamily="18" charset="0"/>
                                </a:rPr>
                                <m:t>𝑒</m:t>
                              </m:r>
                            </m:e>
                            <m:sup>
                              <m:r>
                                <a:rPr lang="en-US" b="1" i="1" smtClean="0">
                                  <a:solidFill>
                                    <a:schemeClr val="bg1">
                                      <a:lumMod val="50000"/>
                                    </a:schemeClr>
                                  </a:solidFill>
                                  <a:latin typeface="Cambria Math" panose="02040503050406030204" pitchFamily="18" charset="0"/>
                                </a:rPr>
                                <m:t>𝒊</m:t>
                              </m:r>
                              <m:f>
                                <m:fPr>
                                  <m:ctrlPr>
                                    <a:rPr lang="en-US" b="1" i="1" smtClean="0">
                                      <a:solidFill>
                                        <a:schemeClr val="tx1"/>
                                      </a:solidFill>
                                      <a:latin typeface="Cambria Math" panose="02040503050406030204" pitchFamily="18" charset="0"/>
                                    </a:rPr>
                                  </m:ctrlPr>
                                </m:fPr>
                                <m:num>
                                  <m:r>
                                    <a:rPr lang="en-US" b="1" i="1" smtClean="0">
                                      <a:solidFill>
                                        <a:schemeClr val="tx1"/>
                                      </a:solidFill>
                                      <a:latin typeface="Cambria Math" panose="02040503050406030204" pitchFamily="18" charset="0"/>
                                    </a:rPr>
                                    <m:t>𝝅</m:t>
                                  </m:r>
                                </m:num>
                                <m:den>
                                  <m:r>
                                    <a:rPr lang="en-US" b="1" i="1" smtClean="0">
                                      <a:solidFill>
                                        <a:schemeClr val="tx1"/>
                                      </a:solidFill>
                                      <a:latin typeface="Cambria Math" panose="02040503050406030204" pitchFamily="18" charset="0"/>
                                    </a:rPr>
                                    <m:t>𝟐</m:t>
                                  </m:r>
                                </m:den>
                              </m:f>
                            </m:sup>
                          </m:sSup>
                          <m:sSubSup>
                            <m:sSubSupPr>
                              <m:ctrlPr>
                                <a:rPr lang="en-US" i="1" smtClean="0">
                                  <a:solidFill>
                                    <a:srgbClr val="EE5453"/>
                                  </a:solidFill>
                                  <a:latin typeface="Cambria Math" panose="02040503050406030204" pitchFamily="18" charset="0"/>
                                </a:rPr>
                              </m:ctrlPr>
                            </m:sSubSupPr>
                            <m:e>
                              <m:r>
                                <a:rPr lang="en-US" i="1">
                                  <a:solidFill>
                                    <a:srgbClr val="EE5453"/>
                                  </a:solidFill>
                                  <a:latin typeface="Cambria Math" panose="02040503050406030204" pitchFamily="18" charset="0"/>
                                </a:rPr>
                                <m:t>𝑎</m:t>
                              </m:r>
                            </m:e>
                            <m:sub>
                              <m:sSub>
                                <m:sSubPr>
                                  <m:ctrlPr>
                                    <a:rPr lang="en-US" i="1">
                                      <a:solidFill>
                                        <a:srgbClr val="EE5453"/>
                                      </a:solidFill>
                                      <a:latin typeface="Cambria Math" panose="02040503050406030204" pitchFamily="18" charset="0"/>
                                    </a:rPr>
                                  </m:ctrlPr>
                                </m:sSubPr>
                                <m:e>
                                  <m:r>
                                    <a:rPr lang="en-US" i="1">
                                      <a:solidFill>
                                        <a:srgbClr val="EE5453"/>
                                      </a:solidFill>
                                      <a:latin typeface="Cambria Math" panose="02040503050406030204" pitchFamily="18" charset="0"/>
                                    </a:rPr>
                                    <m:t>𝑘</m:t>
                                  </m:r>
                                </m:e>
                                <m:sub>
                                  <m:r>
                                    <a:rPr lang="en-US" b="0" i="1" smtClean="0">
                                      <a:solidFill>
                                        <a:srgbClr val="EE5453"/>
                                      </a:solidFill>
                                      <a:latin typeface="Cambria Math" panose="02040503050406030204" pitchFamily="18" charset="0"/>
                                    </a:rPr>
                                    <m:t>2</m:t>
                                  </m:r>
                                </m:sub>
                              </m:sSub>
                            </m:sub>
                            <m:sup>
                              <m:r>
                                <a:rPr lang="en-US" i="1">
                                  <a:solidFill>
                                    <a:srgbClr val="EE5453"/>
                                  </a:solidFill>
                                  <a:latin typeface="Cambria Math" panose="02040503050406030204" pitchFamily="18" charset="0"/>
                                </a:rPr>
                                <m:t>†</m:t>
                              </m:r>
                            </m:sup>
                          </m:sSubSup>
                        </m:e>
                      </m:d>
                      <m:r>
                        <a:rPr lang="en-US" b="0" i="1" smtClean="0">
                          <a:solidFill>
                            <a:schemeClr val="tx1">
                              <a:lumMod val="50000"/>
                              <a:lumOff val="50000"/>
                            </a:schemeClr>
                          </a:solidFill>
                          <a:latin typeface="Cambria Math" panose="02040503050406030204" pitchFamily="18" charset="0"/>
                        </a:rPr>
                        <m:t>|0⟩</m:t>
                      </m:r>
                    </m:oMath>
                  </m:oMathPara>
                </a14:m>
                <a:endParaRPr lang="en-US" dirty="0">
                  <a:solidFill>
                    <a:schemeClr val="tx1">
                      <a:lumMod val="50000"/>
                      <a:lumOff val="50000"/>
                    </a:schemeClr>
                  </a:solidFill>
                </a:endParaRPr>
              </a:p>
            </p:txBody>
          </p:sp>
        </mc:Choice>
        <mc:Fallback xmlns="">
          <p:sp>
            <p:nvSpPr>
              <p:cNvPr id="29" name="TextBox 28">
                <a:extLst>
                  <a:ext uri="{FF2B5EF4-FFF2-40B4-BE49-F238E27FC236}">
                    <a16:creationId xmlns:a16="http://schemas.microsoft.com/office/drawing/2014/main" id="{C5937A1F-CDC0-1908-343D-9DFCC2E08B1B}"/>
                  </a:ext>
                </a:extLst>
              </p:cNvPr>
              <p:cNvSpPr txBox="1">
                <a:spLocks noRot="1" noChangeAspect="1" noMove="1" noResize="1" noEditPoints="1" noAdjustHandles="1" noChangeArrowheads="1" noChangeShapeType="1" noTextEdit="1"/>
              </p:cNvSpPr>
              <p:nvPr/>
            </p:nvSpPr>
            <p:spPr>
              <a:xfrm>
                <a:off x="4899745" y="3552569"/>
                <a:ext cx="3241964" cy="675313"/>
              </a:xfrm>
              <a:prstGeom prst="rect">
                <a:avLst/>
              </a:prstGeom>
              <a:blipFill>
                <a:blip r:embed="rId9"/>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C84E0CF2-0050-06BA-09C9-C9D767C80F28}"/>
              </a:ext>
            </a:extLst>
          </p:cNvPr>
          <p:cNvSpPr txBox="1"/>
          <p:nvPr/>
        </p:nvSpPr>
        <p:spPr>
          <a:xfrm>
            <a:off x="6099678" y="4116449"/>
            <a:ext cx="1504335" cy="369332"/>
          </a:xfrm>
          <a:prstGeom prst="rect">
            <a:avLst/>
          </a:prstGeom>
          <a:noFill/>
        </p:spPr>
        <p:txBody>
          <a:bodyPr wrap="square" rtlCol="0">
            <a:spAutoFit/>
          </a:bodyPr>
          <a:lstStyle/>
          <a:p>
            <a:r>
              <a:rPr lang="en-US" dirty="0">
                <a:solidFill>
                  <a:srgbClr val="FF6B6B"/>
                </a:solidFill>
                <a:latin typeface="Baskerville" panose="02020502070401020303" pitchFamily="18" charset="0"/>
                <a:ea typeface="Baskerville" panose="02020502070401020303" pitchFamily="18" charset="0"/>
              </a:rPr>
              <a:t>Input</a:t>
            </a:r>
          </a:p>
        </p:txBody>
      </p:sp>
      <p:sp>
        <p:nvSpPr>
          <p:cNvPr id="31" name="Rectangle 30">
            <a:extLst>
              <a:ext uri="{FF2B5EF4-FFF2-40B4-BE49-F238E27FC236}">
                <a16:creationId xmlns:a16="http://schemas.microsoft.com/office/drawing/2014/main" id="{1010B790-5D37-20FB-F890-2EC0E783FCDD}"/>
              </a:ext>
            </a:extLst>
          </p:cNvPr>
          <p:cNvSpPr/>
          <p:nvPr/>
        </p:nvSpPr>
        <p:spPr>
          <a:xfrm>
            <a:off x="5073734" y="4182025"/>
            <a:ext cx="2892669" cy="2418612"/>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4DC2B76-EF2E-725A-623F-B5CBF4DA7596}"/>
              </a:ext>
            </a:extLst>
          </p:cNvPr>
          <p:cNvSpPr txBox="1"/>
          <p:nvPr/>
        </p:nvSpPr>
        <p:spPr>
          <a:xfrm>
            <a:off x="9163534" y="4134455"/>
            <a:ext cx="1504335" cy="369332"/>
          </a:xfrm>
          <a:prstGeom prst="rect">
            <a:avLst/>
          </a:prstGeom>
          <a:noFill/>
        </p:spPr>
        <p:txBody>
          <a:bodyPr wrap="square" rtlCol="0">
            <a:spAutoFit/>
          </a:bodyPr>
          <a:lstStyle/>
          <a:p>
            <a:r>
              <a:rPr lang="en-US" dirty="0">
                <a:solidFill>
                  <a:srgbClr val="569DE4"/>
                </a:solidFill>
                <a:latin typeface="Baskerville" panose="02020502070401020303" pitchFamily="18" charset="0"/>
                <a:ea typeface="Baskerville" panose="02020502070401020303" pitchFamily="18" charset="0"/>
              </a:rPr>
              <a:t>Output</a:t>
            </a:r>
          </a:p>
        </p:txBody>
      </p:sp>
      <p:sp>
        <p:nvSpPr>
          <p:cNvPr id="33" name="Rectangle 32">
            <a:extLst>
              <a:ext uri="{FF2B5EF4-FFF2-40B4-BE49-F238E27FC236}">
                <a16:creationId xmlns:a16="http://schemas.microsoft.com/office/drawing/2014/main" id="{85C085E0-4CDE-9B5A-710F-759C2DD312EA}"/>
              </a:ext>
            </a:extLst>
          </p:cNvPr>
          <p:cNvSpPr/>
          <p:nvPr/>
        </p:nvSpPr>
        <p:spPr>
          <a:xfrm>
            <a:off x="7963311" y="4184955"/>
            <a:ext cx="3159531" cy="2415681"/>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1A91AE6-1FB7-7550-2EF4-142BB08A320E}"/>
              </a:ext>
            </a:extLst>
          </p:cNvPr>
          <p:cNvSpPr txBox="1"/>
          <p:nvPr/>
        </p:nvSpPr>
        <p:spPr>
          <a:xfrm>
            <a:off x="3875809" y="0"/>
            <a:ext cx="5032664" cy="523220"/>
          </a:xfrm>
          <a:prstGeom prst="rect">
            <a:avLst/>
          </a:prstGeom>
          <a:noFill/>
        </p:spPr>
        <p:txBody>
          <a:bodyPr wrap="square" rtlCol="0">
            <a:spAutoFit/>
          </a:bodyPr>
          <a:lstStyle/>
          <a:p>
            <a:pPr algn="ctr"/>
            <a:r>
              <a:rPr lang="en-US" sz="2800" dirty="0">
                <a:latin typeface="Baskerville" panose="02020502070401020303" pitchFamily="18" charset="0"/>
                <a:ea typeface="Baskerville" panose="02020502070401020303" pitchFamily="18" charset="0"/>
              </a:rPr>
              <a:t>Coherent Frequency Conversion</a:t>
            </a:r>
          </a:p>
        </p:txBody>
      </p:sp>
    </p:spTree>
    <p:extLst>
      <p:ext uri="{BB962C8B-B14F-4D97-AF65-F5344CB8AC3E}">
        <p14:creationId xmlns:p14="http://schemas.microsoft.com/office/powerpoint/2010/main" val="3937422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F74382-29F2-34A5-36EA-FC2BCC7B048B}"/>
              </a:ext>
            </a:extLst>
          </p:cNvPr>
          <p:cNvSpPr>
            <a:spLocks noGrp="1"/>
          </p:cNvSpPr>
          <p:nvPr>
            <p:ph type="sldNum" sz="quarter" idx="12"/>
          </p:nvPr>
        </p:nvSpPr>
        <p:spPr/>
        <p:txBody>
          <a:bodyPr/>
          <a:lstStyle/>
          <a:p>
            <a:fld id="{2519C00E-2C2C-A546-B149-044A63D2EBB9}" type="slidenum">
              <a:rPr lang="en-US" smtClean="0"/>
              <a:pPr/>
              <a:t>15</a:t>
            </a:fld>
            <a:endParaRPr lang="en-US" dirty="0"/>
          </a:p>
        </p:txBody>
      </p:sp>
      <p:sp>
        <p:nvSpPr>
          <p:cNvPr id="4" name="TextBox 3">
            <a:extLst>
              <a:ext uri="{FF2B5EF4-FFF2-40B4-BE49-F238E27FC236}">
                <a16:creationId xmlns:a16="http://schemas.microsoft.com/office/drawing/2014/main" id="{8F0062CD-22EA-7E16-41C1-ECF85329ED5E}"/>
              </a:ext>
            </a:extLst>
          </p:cNvPr>
          <p:cNvSpPr txBox="1"/>
          <p:nvPr/>
        </p:nvSpPr>
        <p:spPr>
          <a:xfrm>
            <a:off x="5462237" y="168166"/>
            <a:ext cx="1267526" cy="369332"/>
          </a:xfrm>
          <a:prstGeom prst="rect">
            <a:avLst/>
          </a:prstGeom>
          <a:noFill/>
        </p:spPr>
        <p:txBody>
          <a:bodyPr wrap="none" rtlCol="0">
            <a:spAutoFit/>
          </a:bodyPr>
          <a:lstStyle/>
          <a:p>
            <a:r>
              <a:rPr lang="en-US" b="1" dirty="0">
                <a:solidFill>
                  <a:srgbClr val="580000"/>
                </a:solidFill>
                <a:latin typeface="Baskerville" panose="02020502070401020303" pitchFamily="18" charset="0"/>
                <a:ea typeface="Baskerville" panose="02020502070401020303" pitchFamily="18" charset="0"/>
              </a:rPr>
              <a:t>Summary</a:t>
            </a:r>
          </a:p>
        </p:txBody>
      </p:sp>
      <p:sp>
        <p:nvSpPr>
          <p:cNvPr id="6" name="TextBox 5">
            <a:extLst>
              <a:ext uri="{FF2B5EF4-FFF2-40B4-BE49-F238E27FC236}">
                <a16:creationId xmlns:a16="http://schemas.microsoft.com/office/drawing/2014/main" id="{0DB781CD-2950-93C1-22CF-68F59A8AD846}"/>
              </a:ext>
            </a:extLst>
          </p:cNvPr>
          <p:cNvSpPr txBox="1"/>
          <p:nvPr/>
        </p:nvSpPr>
        <p:spPr>
          <a:xfrm>
            <a:off x="1114097" y="1040524"/>
            <a:ext cx="10094430" cy="369332"/>
          </a:xfrm>
          <a:prstGeom prst="rect">
            <a:avLst/>
          </a:prstGeom>
          <a:noFill/>
        </p:spPr>
        <p:txBody>
          <a:bodyPr wrap="none" rtlCol="0">
            <a:spAutoFit/>
          </a:bodyPr>
          <a:lstStyle/>
          <a:p>
            <a:pPr marL="285750" indent="-285750">
              <a:buFont typeface="Wingdings" pitchFamily="2" charset="2"/>
              <a:buChar char="q"/>
            </a:pPr>
            <a:r>
              <a:rPr lang="en-US" dirty="0">
                <a:latin typeface="Baskerville" panose="02020502070401020303" pitchFamily="18" charset="0"/>
                <a:ea typeface="Baskerville" panose="02020502070401020303" pitchFamily="18" charset="0"/>
              </a:rPr>
              <a:t>Multilayer material-cavity configurations give rise to a </a:t>
            </a:r>
            <a:r>
              <a:rPr lang="en-US" b="1" dirty="0">
                <a:latin typeface="Baskerville" panose="02020502070401020303" pitchFamily="18" charset="0"/>
                <a:ea typeface="Baskerville" panose="02020502070401020303" pitchFamily="18" charset="0"/>
              </a:rPr>
              <a:t>phonon-fluctuation synchronization effect</a:t>
            </a:r>
            <a:endParaRPr lang="en-US" dirty="0">
              <a:latin typeface="Baskerville" panose="02020502070401020303" pitchFamily="18" charset="0"/>
              <a:ea typeface="Baskerville" panose="02020502070401020303" pitchFamily="18" charset="0"/>
            </a:endParaRPr>
          </a:p>
        </p:txBody>
      </p:sp>
      <p:sp>
        <p:nvSpPr>
          <p:cNvPr id="8" name="TextBox 7">
            <a:extLst>
              <a:ext uri="{FF2B5EF4-FFF2-40B4-BE49-F238E27FC236}">
                <a16:creationId xmlns:a16="http://schemas.microsoft.com/office/drawing/2014/main" id="{89E1EC0F-FBDE-14FE-6DA7-5FE856ABA81A}"/>
              </a:ext>
            </a:extLst>
          </p:cNvPr>
          <p:cNvSpPr txBox="1"/>
          <p:nvPr/>
        </p:nvSpPr>
        <p:spPr>
          <a:xfrm>
            <a:off x="1114097" y="1543550"/>
            <a:ext cx="10594427" cy="646331"/>
          </a:xfrm>
          <a:prstGeom prst="rect">
            <a:avLst/>
          </a:prstGeom>
          <a:noFill/>
        </p:spPr>
        <p:txBody>
          <a:bodyPr wrap="square" rtlCol="0">
            <a:spAutoFit/>
          </a:bodyPr>
          <a:lstStyle/>
          <a:p>
            <a:pPr marL="285750" indent="-285750">
              <a:buFont typeface="Wingdings" pitchFamily="2" charset="2"/>
              <a:buChar char="q"/>
            </a:pPr>
            <a:r>
              <a:rPr lang="en-US" dirty="0">
                <a:latin typeface="Baskerville" panose="02020502070401020303" pitchFamily="18" charset="0"/>
                <a:ea typeface="Baskerville" panose="02020502070401020303" pitchFamily="18" charset="0"/>
              </a:rPr>
              <a:t>This synchronization leads to </a:t>
            </a:r>
            <a:r>
              <a:rPr lang="en-US" b="1" dirty="0">
                <a:solidFill>
                  <a:srgbClr val="580000"/>
                </a:solidFill>
                <a:latin typeface="Baskerville" panose="02020502070401020303" pitchFamily="18" charset="0"/>
                <a:ea typeface="Baskerville" panose="02020502070401020303" pitchFamily="18" charset="0"/>
              </a:rPr>
              <a:t>enhanced quantum coherence</a:t>
            </a:r>
            <a:r>
              <a:rPr lang="en-US" dirty="0">
                <a:latin typeface="Baskerville" panose="02020502070401020303" pitchFamily="18" charset="0"/>
                <a:ea typeface="Baskerville" panose="02020502070401020303" pitchFamily="18" charset="0"/>
              </a:rPr>
              <a:t>, accompanied by </a:t>
            </a:r>
            <a:r>
              <a:rPr lang="en-US" b="1" dirty="0">
                <a:latin typeface="Baskerville" panose="02020502070401020303" pitchFamily="18" charset="0"/>
                <a:ea typeface="Baskerville" panose="02020502070401020303" pitchFamily="18" charset="0"/>
              </a:rPr>
              <a:t>more robust polaritonic transport properties</a:t>
            </a:r>
            <a:r>
              <a:rPr lang="en-US" dirty="0">
                <a:latin typeface="Baskerville" panose="02020502070401020303" pitchFamily="18" charset="0"/>
                <a:ea typeface="Baskerville" panose="02020502070401020303" pitchFamily="18" charset="0"/>
              </a:rPr>
              <a:t>.</a:t>
            </a:r>
          </a:p>
        </p:txBody>
      </p:sp>
      <p:sp>
        <p:nvSpPr>
          <p:cNvPr id="10" name="TextBox 9">
            <a:extLst>
              <a:ext uri="{FF2B5EF4-FFF2-40B4-BE49-F238E27FC236}">
                <a16:creationId xmlns:a16="http://schemas.microsoft.com/office/drawing/2014/main" id="{506BBBC9-5708-D798-5D9C-CF706289D743}"/>
              </a:ext>
            </a:extLst>
          </p:cNvPr>
          <p:cNvSpPr txBox="1"/>
          <p:nvPr/>
        </p:nvSpPr>
        <p:spPr>
          <a:xfrm>
            <a:off x="1114096" y="2457951"/>
            <a:ext cx="8713076" cy="646331"/>
          </a:xfrm>
          <a:prstGeom prst="rect">
            <a:avLst/>
          </a:prstGeom>
          <a:noFill/>
        </p:spPr>
        <p:txBody>
          <a:bodyPr wrap="square" rtlCol="0">
            <a:spAutoFit/>
          </a:bodyPr>
          <a:lstStyle/>
          <a:p>
            <a:pPr marL="285750" indent="-285750">
              <a:buFont typeface="Wingdings" pitchFamily="2" charset="2"/>
              <a:buChar char="q"/>
            </a:pPr>
            <a:r>
              <a:rPr lang="en-US" dirty="0">
                <a:latin typeface="Baskerville" panose="02020502070401020303" pitchFamily="18" charset="0"/>
                <a:ea typeface="Baskerville" panose="02020502070401020303" pitchFamily="18" charset="0"/>
              </a:rPr>
              <a:t>The relaxation pathway from the upper to the lower polariton is strongly modified by the presence of </a:t>
            </a:r>
            <a:r>
              <a:rPr lang="en-US" b="1" dirty="0">
                <a:latin typeface="Baskerville" panose="02020502070401020303" pitchFamily="18" charset="0"/>
                <a:ea typeface="Baskerville" panose="02020502070401020303" pitchFamily="18" charset="0"/>
              </a:rPr>
              <a:t>dark layers</a:t>
            </a:r>
            <a:r>
              <a:rPr lang="en-US" dirty="0">
                <a:latin typeface="Baskerville" panose="02020502070401020303" pitchFamily="18" charset="0"/>
                <a:ea typeface="Baskerville" panose="02020502070401020303" pitchFamily="18" charset="0"/>
              </a:rPr>
              <a:t>, resulting in a </a:t>
            </a:r>
            <a:r>
              <a:rPr lang="en-US" b="1" dirty="0">
                <a:latin typeface="Baskerville" panose="02020502070401020303" pitchFamily="18" charset="0"/>
                <a:ea typeface="Baskerville" panose="02020502070401020303" pitchFamily="18" charset="0"/>
              </a:rPr>
              <a:t>two-step relaxation mechanism</a:t>
            </a:r>
            <a:r>
              <a:rPr lang="en-US" dirty="0">
                <a:latin typeface="Baskerville" panose="02020502070401020303" pitchFamily="18" charset="0"/>
                <a:ea typeface="Baskerville" panose="02020502070401020303" pitchFamily="18" charset="0"/>
              </a:rPr>
              <a:t>:</a:t>
            </a:r>
          </a:p>
        </p:txBody>
      </p:sp>
      <p:sp>
        <p:nvSpPr>
          <p:cNvPr id="11" name="TextBox 10">
            <a:extLst>
              <a:ext uri="{FF2B5EF4-FFF2-40B4-BE49-F238E27FC236}">
                <a16:creationId xmlns:a16="http://schemas.microsoft.com/office/drawing/2014/main" id="{4E53C4D2-6EDD-41D3-D083-FF2864BEC8A2}"/>
              </a:ext>
            </a:extLst>
          </p:cNvPr>
          <p:cNvSpPr txBox="1"/>
          <p:nvPr/>
        </p:nvSpPr>
        <p:spPr>
          <a:xfrm>
            <a:off x="1114096" y="3578327"/>
            <a:ext cx="4981903" cy="646331"/>
          </a:xfrm>
          <a:prstGeom prst="rect">
            <a:avLst/>
          </a:prstGeom>
          <a:noFill/>
        </p:spPr>
        <p:txBody>
          <a:bodyPr wrap="square" rtlCol="0">
            <a:spAutoFit/>
          </a:bodyPr>
          <a:lstStyle/>
          <a:p>
            <a:pPr marL="342900" indent="-342900">
              <a:buFont typeface="Wingdings" pitchFamily="2" charset="2"/>
              <a:buChar char="q"/>
            </a:pPr>
            <a:r>
              <a:rPr lang="en-US" dirty="0">
                <a:latin typeface="Baskerville" panose="02020502070401020303" pitchFamily="18" charset="0"/>
                <a:ea typeface="Baskerville" panose="02020502070401020303" pitchFamily="18" charset="0"/>
              </a:rPr>
              <a:t>Step I: A </a:t>
            </a:r>
            <a:r>
              <a:rPr lang="en-US" b="1" dirty="0">
                <a:latin typeface="Baskerville" panose="02020502070401020303" pitchFamily="18" charset="0"/>
                <a:ea typeface="Baskerville" panose="02020502070401020303" pitchFamily="18" charset="0"/>
              </a:rPr>
              <a:t>momentum-conserving direct transition</a:t>
            </a:r>
            <a:endParaRPr lang="en-US" dirty="0">
              <a:latin typeface="Baskerville" panose="02020502070401020303" pitchFamily="18" charset="0"/>
              <a:ea typeface="Baskerville" panose="02020502070401020303" pitchFamily="18" charset="0"/>
            </a:endParaRPr>
          </a:p>
        </p:txBody>
      </p:sp>
      <p:sp>
        <p:nvSpPr>
          <p:cNvPr id="12" name="TextBox 11">
            <a:extLst>
              <a:ext uri="{FF2B5EF4-FFF2-40B4-BE49-F238E27FC236}">
                <a16:creationId xmlns:a16="http://schemas.microsoft.com/office/drawing/2014/main" id="{2004E640-024E-69CF-2B95-0649921C64A3}"/>
              </a:ext>
            </a:extLst>
          </p:cNvPr>
          <p:cNvSpPr txBox="1"/>
          <p:nvPr/>
        </p:nvSpPr>
        <p:spPr>
          <a:xfrm>
            <a:off x="6172715" y="3612742"/>
            <a:ext cx="4821106" cy="646331"/>
          </a:xfrm>
          <a:prstGeom prst="rect">
            <a:avLst/>
          </a:prstGeom>
          <a:noFill/>
        </p:spPr>
        <p:txBody>
          <a:bodyPr wrap="square" rtlCol="0">
            <a:spAutoFit/>
          </a:bodyPr>
          <a:lstStyle/>
          <a:p>
            <a:pPr marL="285750" indent="-285750">
              <a:buFont typeface="Wingdings" pitchFamily="2" charset="2"/>
              <a:buChar char="q"/>
            </a:pPr>
            <a:r>
              <a:rPr lang="en-US" dirty="0">
                <a:latin typeface="Baskerville" panose="02020502070401020303" pitchFamily="18" charset="0"/>
                <a:ea typeface="Baskerville" panose="02020502070401020303" pitchFamily="18" charset="0"/>
              </a:rPr>
              <a:t>Step II: </a:t>
            </a:r>
            <a:r>
              <a:rPr lang="en-US" b="1" dirty="0">
                <a:latin typeface="Baskerville" panose="02020502070401020303" pitchFamily="18" charset="0"/>
                <a:ea typeface="Baskerville" panose="02020502070401020303" pitchFamily="18" charset="0"/>
              </a:rPr>
              <a:t>Phonon-induced Fröhlich-type </a:t>
            </a:r>
            <a:r>
              <a:rPr lang="en-US" b="1" dirty="0" err="1">
                <a:latin typeface="Baskerville" panose="02020502070401020303" pitchFamily="18" charset="0"/>
                <a:ea typeface="Baskerville" panose="02020502070401020303" pitchFamily="18" charset="0"/>
              </a:rPr>
              <a:t>intraband</a:t>
            </a:r>
            <a:r>
              <a:rPr lang="en-US" b="1" dirty="0">
                <a:latin typeface="Baskerville" panose="02020502070401020303" pitchFamily="18" charset="0"/>
                <a:ea typeface="Baskerville" panose="02020502070401020303" pitchFamily="18" charset="0"/>
              </a:rPr>
              <a:t> scattering</a:t>
            </a:r>
            <a:endParaRPr lang="en-US" dirty="0">
              <a:latin typeface="Baskerville" panose="02020502070401020303" pitchFamily="18" charset="0"/>
              <a:ea typeface="Baskerville" panose="02020502070401020303" pitchFamily="18" charset="0"/>
            </a:endParaRPr>
          </a:p>
        </p:txBody>
      </p:sp>
      <p:sp>
        <p:nvSpPr>
          <p:cNvPr id="13" name="TextBox 12">
            <a:extLst>
              <a:ext uri="{FF2B5EF4-FFF2-40B4-BE49-F238E27FC236}">
                <a16:creationId xmlns:a16="http://schemas.microsoft.com/office/drawing/2014/main" id="{68CBEB2E-6645-A803-680E-4306EB761689}"/>
              </a:ext>
            </a:extLst>
          </p:cNvPr>
          <p:cNvSpPr txBox="1"/>
          <p:nvPr/>
        </p:nvSpPr>
        <p:spPr>
          <a:xfrm>
            <a:off x="1114097" y="5586811"/>
            <a:ext cx="10699532" cy="646331"/>
          </a:xfrm>
          <a:prstGeom prst="rect">
            <a:avLst/>
          </a:prstGeom>
          <a:noFill/>
        </p:spPr>
        <p:txBody>
          <a:bodyPr wrap="square" rtlCol="0">
            <a:spAutoFit/>
          </a:bodyPr>
          <a:lstStyle/>
          <a:p>
            <a:pPr marL="285750" indent="-285750">
              <a:buFont typeface="Wingdings" pitchFamily="2" charset="2"/>
              <a:buChar char="q"/>
            </a:pPr>
            <a:r>
              <a:rPr lang="en-US" dirty="0">
                <a:latin typeface="Baskerville" panose="02020502070401020303" pitchFamily="18" charset="0"/>
                <a:ea typeface="Baskerville" panose="02020502070401020303" pitchFamily="18" charset="0"/>
              </a:rPr>
              <a:t>Finally, we derive simple analytical expressions that directly relate a material’s finite thickness to its relaxation dynamics and coherence properties. </a:t>
            </a:r>
          </a:p>
        </p:txBody>
      </p:sp>
      <p:sp>
        <p:nvSpPr>
          <p:cNvPr id="14" name="TextBox 13">
            <a:extLst>
              <a:ext uri="{FF2B5EF4-FFF2-40B4-BE49-F238E27FC236}">
                <a16:creationId xmlns:a16="http://schemas.microsoft.com/office/drawing/2014/main" id="{49FE9E03-1086-969B-A2DA-BD1E269AEFD7}"/>
              </a:ext>
            </a:extLst>
          </p:cNvPr>
          <p:cNvSpPr txBox="1"/>
          <p:nvPr/>
        </p:nvSpPr>
        <p:spPr>
          <a:xfrm>
            <a:off x="1114096" y="4652315"/>
            <a:ext cx="10951780" cy="646331"/>
          </a:xfrm>
          <a:prstGeom prst="rect">
            <a:avLst/>
          </a:prstGeom>
          <a:noFill/>
        </p:spPr>
        <p:txBody>
          <a:bodyPr wrap="square" rtlCol="0">
            <a:spAutoFit/>
          </a:bodyPr>
          <a:lstStyle/>
          <a:p>
            <a:pPr marL="285750" indent="-285750">
              <a:buFont typeface="Wingdings" pitchFamily="2" charset="2"/>
              <a:buChar char="q"/>
            </a:pPr>
            <a:r>
              <a:rPr lang="en-US" dirty="0">
                <a:latin typeface="Baskerville" panose="02020502070401020303" pitchFamily="18" charset="0"/>
                <a:ea typeface="Baskerville" panose="02020502070401020303" pitchFamily="18" charset="0"/>
              </a:rPr>
              <a:t>When the material is tilted inside the cavity, a </a:t>
            </a:r>
            <a:r>
              <a:rPr lang="en-US" b="1" dirty="0">
                <a:latin typeface="Baskerville" panose="02020502070401020303" pitchFamily="18" charset="0"/>
                <a:ea typeface="Baskerville" panose="02020502070401020303" pitchFamily="18" charset="0"/>
              </a:rPr>
              <a:t>light-matter moiré effect </a:t>
            </a:r>
            <a:r>
              <a:rPr lang="en-US" dirty="0">
                <a:latin typeface="Baskerville" panose="02020502070401020303" pitchFamily="18" charset="0"/>
                <a:ea typeface="Baskerville" panose="02020502070401020303" pitchFamily="18" charset="0"/>
              </a:rPr>
              <a:t>emerges. However, increasing the material thickness causes this effect to fade away.</a:t>
            </a:r>
          </a:p>
        </p:txBody>
      </p:sp>
    </p:spTree>
    <p:custDataLst>
      <p:tags r:id="rId1"/>
    </p:custDataLst>
    <p:extLst>
      <p:ext uri="{BB962C8B-B14F-4D97-AF65-F5344CB8AC3E}">
        <p14:creationId xmlns:p14="http://schemas.microsoft.com/office/powerpoint/2010/main" val="261938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97ED4D-4B54-6F44-B173-B2933017ACD4}"/>
              </a:ext>
            </a:extLst>
          </p:cNvPr>
          <p:cNvSpPr>
            <a:spLocks noGrp="1"/>
          </p:cNvSpPr>
          <p:nvPr>
            <p:ph type="sldNum" sz="quarter" idx="12"/>
          </p:nvPr>
        </p:nvSpPr>
        <p:spPr/>
        <p:txBody>
          <a:bodyPr/>
          <a:lstStyle/>
          <a:p>
            <a:fld id="{2519C00E-2C2C-A546-B149-044A63D2EBB9}" type="slidenum">
              <a:rPr lang="en-US" smtClean="0"/>
              <a:pPr/>
              <a:t>16</a:t>
            </a:fld>
            <a:endParaRPr lang="en-US" dirty="0"/>
          </a:p>
        </p:txBody>
      </p:sp>
      <p:sp>
        <p:nvSpPr>
          <p:cNvPr id="5" name="TextBox 4">
            <a:extLst>
              <a:ext uri="{FF2B5EF4-FFF2-40B4-BE49-F238E27FC236}">
                <a16:creationId xmlns:a16="http://schemas.microsoft.com/office/drawing/2014/main" id="{76F18D5C-521D-4872-0EB0-F2A06C7A3B4E}"/>
              </a:ext>
            </a:extLst>
          </p:cNvPr>
          <p:cNvSpPr txBox="1"/>
          <p:nvPr/>
        </p:nvSpPr>
        <p:spPr>
          <a:xfrm>
            <a:off x="-769065" y="73773"/>
            <a:ext cx="4953000" cy="584775"/>
          </a:xfrm>
          <a:prstGeom prst="rect">
            <a:avLst/>
          </a:prstGeom>
          <a:noFill/>
        </p:spPr>
        <p:txBody>
          <a:bodyPr wrap="square" rtlCol="0">
            <a:spAutoFit/>
          </a:bodyPr>
          <a:lstStyle/>
          <a:p>
            <a:pPr algn="ctr"/>
            <a:r>
              <a:rPr lang="en-US" sz="3200" dirty="0">
                <a:latin typeface="Baskerville" panose="02020502070401020303" pitchFamily="18" charset="0"/>
                <a:ea typeface="Baskerville" panose="02020502070401020303" pitchFamily="18" charset="0"/>
              </a:rPr>
              <a:t>Acknowledgements</a:t>
            </a:r>
          </a:p>
        </p:txBody>
      </p:sp>
      <p:pic>
        <p:nvPicPr>
          <p:cNvPr id="6" name="Picture 6">
            <a:extLst>
              <a:ext uri="{FF2B5EF4-FFF2-40B4-BE49-F238E27FC236}">
                <a16:creationId xmlns:a16="http://schemas.microsoft.com/office/drawing/2014/main" id="{C3FA0B56-25BA-6DD7-5214-8B55C3111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305" y="5687180"/>
            <a:ext cx="792415" cy="7924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F28990DD-F65C-3852-6DAE-01A456BCF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631" y="6059626"/>
            <a:ext cx="2445239" cy="3693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B246B64A-EBB4-D6A6-7D9A-F16422B4A1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096" y="5562433"/>
            <a:ext cx="1566159" cy="9943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81757430-22D1-750F-4E1D-8492831D1A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3622" y="5678326"/>
            <a:ext cx="819445" cy="8194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standing in front of a whiteboard with writing on it&#10;&#10;Description automatically generated">
            <a:extLst>
              <a:ext uri="{FF2B5EF4-FFF2-40B4-BE49-F238E27FC236}">
                <a16:creationId xmlns:a16="http://schemas.microsoft.com/office/drawing/2014/main" id="{72958E37-6CBC-B116-4B84-8F5816C7E509}"/>
              </a:ext>
            </a:extLst>
          </p:cNvPr>
          <p:cNvPicPr>
            <a:picLocks noChangeAspect="1"/>
          </p:cNvPicPr>
          <p:nvPr/>
        </p:nvPicPr>
        <p:blipFill>
          <a:blip r:embed="rId7"/>
          <a:srcRect l="13763" t="30366" r="20257" b="-1280"/>
          <a:stretch>
            <a:fillRect/>
          </a:stretch>
        </p:blipFill>
        <p:spPr>
          <a:xfrm>
            <a:off x="4448891" y="917434"/>
            <a:ext cx="3291102" cy="3219368"/>
          </a:xfrm>
          <a:prstGeom prst="ellipse">
            <a:avLst/>
          </a:prstGeom>
          <a:ln>
            <a:noFill/>
          </a:ln>
          <a:effectLst>
            <a:softEdge rad="112500"/>
          </a:effectLst>
        </p:spPr>
      </p:pic>
      <p:pic>
        <p:nvPicPr>
          <p:cNvPr id="14" name="Picture 13" descr="A person in a blue shirt&#10;&#10;Description automatically generated">
            <a:extLst>
              <a:ext uri="{FF2B5EF4-FFF2-40B4-BE49-F238E27FC236}">
                <a16:creationId xmlns:a16="http://schemas.microsoft.com/office/drawing/2014/main" id="{B1F3C44E-DC93-8261-366F-C555B9DECF6F}"/>
              </a:ext>
            </a:extLst>
          </p:cNvPr>
          <p:cNvPicPr>
            <a:picLocks noChangeAspect="1"/>
          </p:cNvPicPr>
          <p:nvPr/>
        </p:nvPicPr>
        <p:blipFill>
          <a:blip r:embed="rId8"/>
          <a:srcRect l="307" t="10064" r="2774" b="1333"/>
          <a:stretch>
            <a:fillRect/>
          </a:stretch>
        </p:blipFill>
        <p:spPr>
          <a:xfrm>
            <a:off x="407323" y="940084"/>
            <a:ext cx="3471980" cy="3174067"/>
          </a:xfrm>
          <a:prstGeom prst="ellipse">
            <a:avLst/>
          </a:prstGeom>
          <a:ln>
            <a:noFill/>
          </a:ln>
          <a:effectLst>
            <a:softEdge rad="112500"/>
          </a:effectLst>
        </p:spPr>
      </p:pic>
      <p:sp>
        <p:nvSpPr>
          <p:cNvPr id="15" name="TextBox 14">
            <a:extLst>
              <a:ext uri="{FF2B5EF4-FFF2-40B4-BE49-F238E27FC236}">
                <a16:creationId xmlns:a16="http://schemas.microsoft.com/office/drawing/2014/main" id="{876CAF2A-26E0-1C1C-367C-6B3F77D3CFA6}"/>
              </a:ext>
            </a:extLst>
          </p:cNvPr>
          <p:cNvSpPr txBox="1"/>
          <p:nvPr/>
        </p:nvSpPr>
        <p:spPr>
          <a:xfrm>
            <a:off x="860421" y="4231689"/>
            <a:ext cx="3588470"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Saeed Rahmanian </a:t>
            </a:r>
            <a:r>
              <a:rPr lang="en-US" dirty="0" err="1">
                <a:latin typeface="Baskerville" panose="02020502070401020303" pitchFamily="18" charset="0"/>
                <a:ea typeface="Baskerville" panose="02020502070401020303" pitchFamily="18" charset="0"/>
              </a:rPr>
              <a:t>Koshkaki</a:t>
            </a:r>
            <a:endParaRPr lang="en-US" dirty="0">
              <a:latin typeface="Baskerville" panose="02020502070401020303" pitchFamily="18" charset="0"/>
              <a:ea typeface="Baskerville" panose="02020502070401020303" pitchFamily="18" charset="0"/>
            </a:endParaRPr>
          </a:p>
        </p:txBody>
      </p:sp>
      <p:sp>
        <p:nvSpPr>
          <p:cNvPr id="16" name="TextBox 15">
            <a:extLst>
              <a:ext uri="{FF2B5EF4-FFF2-40B4-BE49-F238E27FC236}">
                <a16:creationId xmlns:a16="http://schemas.microsoft.com/office/drawing/2014/main" id="{4237F660-536F-9205-0CDC-3DDAA3E14EB7}"/>
              </a:ext>
            </a:extLst>
          </p:cNvPr>
          <p:cNvSpPr txBox="1"/>
          <p:nvPr/>
        </p:nvSpPr>
        <p:spPr>
          <a:xfrm>
            <a:off x="5381928" y="4231689"/>
            <a:ext cx="2491230"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Logan Blackham</a:t>
            </a:r>
          </a:p>
        </p:txBody>
      </p:sp>
      <p:pic>
        <p:nvPicPr>
          <p:cNvPr id="2052" name="Picture 4">
            <a:extLst>
              <a:ext uri="{FF2B5EF4-FFF2-40B4-BE49-F238E27FC236}">
                <a16:creationId xmlns:a16="http://schemas.microsoft.com/office/drawing/2014/main" id="{295C3FF6-1A0A-9549-1699-B16B039470A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56" t="-2115" r="913" b="-1506"/>
          <a:stretch>
            <a:fillRect/>
          </a:stretch>
        </p:blipFill>
        <p:spPr bwMode="auto">
          <a:xfrm>
            <a:off x="8465354" y="917434"/>
            <a:ext cx="3187508" cy="32193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B9ECC-6C5B-9601-F563-83804D8D2982}"/>
              </a:ext>
            </a:extLst>
          </p:cNvPr>
          <p:cNvSpPr txBox="1"/>
          <p:nvPr/>
        </p:nvSpPr>
        <p:spPr>
          <a:xfrm>
            <a:off x="9574785" y="4231689"/>
            <a:ext cx="2491230" cy="369332"/>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Ian Haines</a:t>
            </a:r>
          </a:p>
        </p:txBody>
      </p:sp>
    </p:spTree>
    <p:extLst>
      <p:ext uri="{BB962C8B-B14F-4D97-AF65-F5344CB8AC3E}">
        <p14:creationId xmlns:p14="http://schemas.microsoft.com/office/powerpoint/2010/main" val="2580731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7D7590E-BCB6-0FBF-014E-57DC919BC598}"/>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401" b="15690"/>
          <a:stretch>
            <a:fillRect/>
          </a:stretch>
        </p:blipFill>
        <p:spPr bwMode="auto">
          <a:xfrm>
            <a:off x="0" y="1181100"/>
            <a:ext cx="12567138" cy="54883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flag&#10;&#10;Description automatically generated">
            <a:extLst>
              <a:ext uri="{FF2B5EF4-FFF2-40B4-BE49-F238E27FC236}">
                <a16:creationId xmlns:a16="http://schemas.microsoft.com/office/drawing/2014/main" id="{00055FEA-8CA1-6BDC-789C-F90E809B839C}"/>
              </a:ext>
            </a:extLst>
          </p:cNvPr>
          <p:cNvPicPr>
            <a:picLocks noChangeAspect="1"/>
          </p:cNvPicPr>
          <p:nvPr/>
        </p:nvPicPr>
        <p:blipFill>
          <a:blip r:embed="rId3"/>
          <a:stretch>
            <a:fillRect/>
          </a:stretch>
        </p:blipFill>
        <p:spPr>
          <a:xfrm>
            <a:off x="394753" y="188502"/>
            <a:ext cx="2533977" cy="785533"/>
          </a:xfrm>
          <a:prstGeom prst="rect">
            <a:avLst/>
          </a:prstGeom>
        </p:spPr>
      </p:pic>
      <p:sp>
        <p:nvSpPr>
          <p:cNvPr id="6" name="Rectangle 5">
            <a:extLst>
              <a:ext uri="{FF2B5EF4-FFF2-40B4-BE49-F238E27FC236}">
                <a16:creationId xmlns:a16="http://schemas.microsoft.com/office/drawing/2014/main" id="{4B26DA70-7C7B-F0E1-1097-BADB7E7F1B44}"/>
              </a:ext>
            </a:extLst>
          </p:cNvPr>
          <p:cNvSpPr/>
          <p:nvPr/>
        </p:nvSpPr>
        <p:spPr>
          <a:xfrm>
            <a:off x="-768626" y="1087341"/>
            <a:ext cx="13258800" cy="91440"/>
          </a:xfrm>
          <a:prstGeom prst="rect">
            <a:avLst/>
          </a:prstGeom>
          <a:gradFill>
            <a:gsLst>
              <a:gs pos="0">
                <a:srgbClr val="B43132"/>
              </a:gs>
              <a:gs pos="60000">
                <a:srgbClr val="45000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05653B5D-775C-1ED3-A64C-74C0A921F5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90838" y="-1023497"/>
            <a:ext cx="3301162" cy="3301162"/>
          </a:xfrm>
          <a:prstGeom prst="rect">
            <a:avLst/>
          </a:prstGeom>
        </p:spPr>
      </p:pic>
      <p:sp>
        <p:nvSpPr>
          <p:cNvPr id="16" name="Slide Number Placeholder 15">
            <a:extLst>
              <a:ext uri="{FF2B5EF4-FFF2-40B4-BE49-F238E27FC236}">
                <a16:creationId xmlns:a16="http://schemas.microsoft.com/office/drawing/2014/main" id="{ECC06BCC-F4A6-33C8-C417-B83907C82F45}"/>
              </a:ext>
            </a:extLst>
          </p:cNvPr>
          <p:cNvSpPr>
            <a:spLocks noGrp="1"/>
          </p:cNvSpPr>
          <p:nvPr>
            <p:ph type="sldNum" sz="quarter" idx="12"/>
          </p:nvPr>
        </p:nvSpPr>
        <p:spPr/>
        <p:txBody>
          <a:bodyPr/>
          <a:lstStyle/>
          <a:p>
            <a:fld id="{2519C00E-2C2C-A546-B149-044A63D2EBB9}" type="slidenum">
              <a:rPr lang="en-US" smtClean="0"/>
              <a:pPr/>
              <a:t>17</a:t>
            </a:fld>
            <a:endParaRPr lang="en-US" dirty="0"/>
          </a:p>
        </p:txBody>
      </p:sp>
    </p:spTree>
    <p:extLst>
      <p:ext uri="{BB962C8B-B14F-4D97-AF65-F5344CB8AC3E}">
        <p14:creationId xmlns:p14="http://schemas.microsoft.com/office/powerpoint/2010/main" val="2802338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BAE905-E52C-6D85-2B79-9C73C36C8D01}"/>
              </a:ext>
            </a:extLst>
          </p:cNvPr>
          <p:cNvSpPr>
            <a:spLocks noGrp="1"/>
          </p:cNvSpPr>
          <p:nvPr>
            <p:ph type="sldNum" sz="quarter" idx="12"/>
          </p:nvPr>
        </p:nvSpPr>
        <p:spPr/>
        <p:txBody>
          <a:bodyPr/>
          <a:lstStyle/>
          <a:p>
            <a:fld id="{2519C00E-2C2C-A546-B149-044A63D2EBB9}" type="slidenum">
              <a:rPr lang="en-US" smtClean="0"/>
              <a:pPr/>
              <a:t>18</a:t>
            </a:fld>
            <a:endParaRPr lang="en-US" dirty="0"/>
          </a:p>
        </p:txBody>
      </p:sp>
      <p:sp>
        <p:nvSpPr>
          <p:cNvPr id="3" name="TextBox 2">
            <a:extLst>
              <a:ext uri="{FF2B5EF4-FFF2-40B4-BE49-F238E27FC236}">
                <a16:creationId xmlns:a16="http://schemas.microsoft.com/office/drawing/2014/main" id="{9D1C5FE6-6836-4C2B-13FD-DEDECAE5D3AF}"/>
              </a:ext>
            </a:extLst>
          </p:cNvPr>
          <p:cNvSpPr txBox="1"/>
          <p:nvPr/>
        </p:nvSpPr>
        <p:spPr>
          <a:xfrm>
            <a:off x="3875809" y="0"/>
            <a:ext cx="5032664" cy="523220"/>
          </a:xfrm>
          <a:prstGeom prst="rect">
            <a:avLst/>
          </a:prstGeom>
          <a:noFill/>
        </p:spPr>
        <p:txBody>
          <a:bodyPr wrap="square" rtlCol="0">
            <a:spAutoFit/>
          </a:bodyPr>
          <a:lstStyle/>
          <a:p>
            <a:pPr algn="ctr"/>
            <a:r>
              <a:rPr lang="en-US" sz="2800" dirty="0">
                <a:latin typeface="Baskerville" panose="02020502070401020303" pitchFamily="18" charset="0"/>
                <a:ea typeface="Baskerville" panose="02020502070401020303" pitchFamily="18" charset="0"/>
              </a:rPr>
              <a:t>Future Direction</a:t>
            </a:r>
          </a:p>
        </p:txBody>
      </p:sp>
      <p:sp>
        <p:nvSpPr>
          <p:cNvPr id="4" name="TextBox 3">
            <a:extLst>
              <a:ext uri="{FF2B5EF4-FFF2-40B4-BE49-F238E27FC236}">
                <a16:creationId xmlns:a16="http://schemas.microsoft.com/office/drawing/2014/main" id="{8082BD8E-1563-570F-C20A-1610E9190A8D}"/>
              </a:ext>
            </a:extLst>
          </p:cNvPr>
          <p:cNvSpPr txBox="1"/>
          <p:nvPr/>
        </p:nvSpPr>
        <p:spPr>
          <a:xfrm>
            <a:off x="-328239" y="510603"/>
            <a:ext cx="7903022" cy="523220"/>
          </a:xfrm>
          <a:prstGeom prst="rect">
            <a:avLst/>
          </a:prstGeom>
          <a:solidFill>
            <a:schemeClr val="bg1"/>
          </a:solidFill>
        </p:spPr>
        <p:txBody>
          <a:bodyPr wrap="square" rtlCol="0">
            <a:spAutoFit/>
          </a:bodyPr>
          <a:lstStyle/>
          <a:p>
            <a:r>
              <a:rPr lang="en-US" sz="2800" i="1" dirty="0">
                <a:latin typeface="Baskerville" panose="02020502070401020303" pitchFamily="18" charset="0"/>
                <a:ea typeface="Baskerville" panose="02020502070401020303" pitchFamily="18" charset="0"/>
              </a:rPr>
              <a:t>        Developing a Package for Ab-initio Quantum Dynamics</a:t>
            </a:r>
            <a:endParaRPr lang="en-US" sz="2800" dirty="0">
              <a:latin typeface="Baskerville" panose="02020502070401020303" pitchFamily="18" charset="0"/>
              <a:ea typeface="Baskerville" panose="02020502070401020303" pitchFamily="18" charset="0"/>
            </a:endParaRPr>
          </a:p>
        </p:txBody>
      </p:sp>
      <p:pic>
        <p:nvPicPr>
          <p:cNvPr id="5" name="Picture 4">
            <a:extLst>
              <a:ext uri="{FF2B5EF4-FFF2-40B4-BE49-F238E27FC236}">
                <a16:creationId xmlns:a16="http://schemas.microsoft.com/office/drawing/2014/main" id="{C418D814-FD57-7FFC-DACE-F85C0002C1BB}"/>
              </a:ext>
            </a:extLst>
          </p:cNvPr>
          <p:cNvPicPr>
            <a:picLocks noChangeAspect="1"/>
          </p:cNvPicPr>
          <p:nvPr/>
        </p:nvPicPr>
        <p:blipFill>
          <a:blip r:embed="rId2"/>
          <a:stretch>
            <a:fillRect/>
          </a:stretch>
        </p:blipFill>
        <p:spPr>
          <a:xfrm>
            <a:off x="0" y="1661886"/>
            <a:ext cx="11959771" cy="4484914"/>
          </a:xfrm>
          <a:prstGeom prst="rect">
            <a:avLst/>
          </a:prstGeom>
        </p:spPr>
      </p:pic>
      <p:sp>
        <p:nvSpPr>
          <p:cNvPr id="6" name="TextBox 5">
            <a:extLst>
              <a:ext uri="{FF2B5EF4-FFF2-40B4-BE49-F238E27FC236}">
                <a16:creationId xmlns:a16="http://schemas.microsoft.com/office/drawing/2014/main" id="{DD901A40-CDCA-1263-2605-4A6BA2E3A473}"/>
              </a:ext>
            </a:extLst>
          </p:cNvPr>
          <p:cNvSpPr txBox="1"/>
          <p:nvPr/>
        </p:nvSpPr>
        <p:spPr>
          <a:xfrm>
            <a:off x="2452915" y="1028281"/>
            <a:ext cx="8040914" cy="461665"/>
          </a:xfrm>
          <a:prstGeom prst="rect">
            <a:avLst/>
          </a:prstGeom>
          <a:noFill/>
        </p:spPr>
        <p:txBody>
          <a:bodyPr wrap="square" rtlCol="0">
            <a:spAutoFit/>
          </a:bodyPr>
          <a:lstStyle/>
          <a:p>
            <a:r>
              <a:rPr lang="en-US" sz="2400" dirty="0">
                <a:latin typeface="Baskerville" panose="02020502070401020303" pitchFamily="18" charset="0"/>
                <a:ea typeface="Baskerville" panose="02020502070401020303" pitchFamily="18" charset="0"/>
              </a:rPr>
              <a:t>DFTB  propagation (10000 molecules.) </a:t>
            </a:r>
            <a:r>
              <a:rPr lang="en-US" sz="1400" dirty="0"/>
              <a:t> </a:t>
            </a:r>
          </a:p>
        </p:txBody>
      </p:sp>
      <p:sp>
        <p:nvSpPr>
          <p:cNvPr id="7" name="TextBox 6">
            <a:extLst>
              <a:ext uri="{FF2B5EF4-FFF2-40B4-BE49-F238E27FC236}">
                <a16:creationId xmlns:a16="http://schemas.microsoft.com/office/drawing/2014/main" id="{44204171-F5F2-E2E9-6771-652D42BC8474}"/>
              </a:ext>
            </a:extLst>
          </p:cNvPr>
          <p:cNvSpPr txBox="1"/>
          <p:nvPr/>
        </p:nvSpPr>
        <p:spPr>
          <a:xfrm>
            <a:off x="8333916" y="6260697"/>
            <a:ext cx="4470400" cy="338554"/>
          </a:xfrm>
          <a:prstGeom prst="rect">
            <a:avLst/>
          </a:prstGeom>
          <a:noFill/>
        </p:spPr>
        <p:txBody>
          <a:bodyPr wrap="square" rtlCol="0">
            <a:spAutoFit/>
          </a:bodyPr>
          <a:lstStyle/>
          <a:p>
            <a:r>
              <a:rPr lang="en-US" sz="1600" dirty="0">
                <a:latin typeface="Baskerville" panose="02020502070401020303" pitchFamily="18" charset="0"/>
                <a:ea typeface="Baskerville" panose="02020502070401020303" pitchFamily="18" charset="0"/>
              </a:rPr>
              <a:t>Manjalingal,…, Rao, Mandal, </a:t>
            </a:r>
            <a:r>
              <a:rPr lang="en-US" sz="1600" i="1" dirty="0">
                <a:latin typeface="Baskerville" panose="02020502070401020303" pitchFamily="18" charset="0"/>
                <a:ea typeface="Baskerville" panose="02020502070401020303" pitchFamily="18" charset="0"/>
              </a:rPr>
              <a:t>in prep </a:t>
            </a:r>
            <a:r>
              <a:rPr lang="en-US" sz="1600" dirty="0">
                <a:latin typeface="Baskerville" panose="02020502070401020303" pitchFamily="18" charset="0"/>
                <a:ea typeface="Baskerville" panose="02020502070401020303" pitchFamily="18" charset="0"/>
              </a:rPr>
              <a:t>(2025)</a:t>
            </a:r>
          </a:p>
        </p:txBody>
      </p:sp>
      <p:cxnSp>
        <p:nvCxnSpPr>
          <p:cNvPr id="8" name="Straight Arrow Connector 7">
            <a:extLst>
              <a:ext uri="{FF2B5EF4-FFF2-40B4-BE49-F238E27FC236}">
                <a16:creationId xmlns:a16="http://schemas.microsoft.com/office/drawing/2014/main" id="{20E17391-46E9-CE5A-9259-529BE98E07D9}"/>
              </a:ext>
            </a:extLst>
          </p:cNvPr>
          <p:cNvCxnSpPr>
            <a:cxnSpLocks/>
          </p:cNvCxnSpPr>
          <p:nvPr/>
        </p:nvCxnSpPr>
        <p:spPr>
          <a:xfrm>
            <a:off x="11600328" y="2348753"/>
            <a:ext cx="502024"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7383D074-2249-FD48-521D-6582F3EBCDD0}"/>
              </a:ext>
            </a:extLst>
          </p:cNvPr>
          <p:cNvCxnSpPr>
            <a:cxnSpLocks/>
          </p:cNvCxnSpPr>
          <p:nvPr/>
        </p:nvCxnSpPr>
        <p:spPr>
          <a:xfrm flipH="1">
            <a:off x="143432" y="2393576"/>
            <a:ext cx="57374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60CB032-9F32-A821-6032-D22E5E542F00}"/>
              </a:ext>
            </a:extLst>
          </p:cNvPr>
          <p:cNvCxnSpPr>
            <a:cxnSpLocks/>
          </p:cNvCxnSpPr>
          <p:nvPr/>
        </p:nvCxnSpPr>
        <p:spPr>
          <a:xfrm>
            <a:off x="11600331" y="1837765"/>
            <a:ext cx="502024" cy="0"/>
          </a:xfrm>
          <a:prstGeom prst="straightConnector1">
            <a:avLst/>
          </a:prstGeom>
          <a:ln w="57150">
            <a:solidFill>
              <a:srgbClr val="4B4B4B"/>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E1060C5-0F7A-BB19-2DC7-602BB1CEF003}"/>
              </a:ext>
            </a:extLst>
          </p:cNvPr>
          <p:cNvCxnSpPr>
            <a:cxnSpLocks/>
          </p:cNvCxnSpPr>
          <p:nvPr/>
        </p:nvCxnSpPr>
        <p:spPr>
          <a:xfrm>
            <a:off x="11618260" y="2886636"/>
            <a:ext cx="502024" cy="0"/>
          </a:xfrm>
          <a:prstGeom prst="straightConnector1">
            <a:avLst/>
          </a:prstGeom>
          <a:ln w="57150">
            <a:solidFill>
              <a:srgbClr val="4B4B4B"/>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406233E7-9F96-088F-BB0A-0BB61CC4B34B}"/>
              </a:ext>
            </a:extLst>
          </p:cNvPr>
          <p:cNvCxnSpPr>
            <a:cxnSpLocks/>
          </p:cNvCxnSpPr>
          <p:nvPr/>
        </p:nvCxnSpPr>
        <p:spPr>
          <a:xfrm flipH="1">
            <a:off x="143435" y="2918012"/>
            <a:ext cx="600637" cy="0"/>
          </a:xfrm>
          <a:prstGeom prst="straightConnector1">
            <a:avLst/>
          </a:prstGeom>
          <a:ln w="5715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296F460-F8E8-97FB-605C-E6E7FA4E32A5}"/>
              </a:ext>
            </a:extLst>
          </p:cNvPr>
          <p:cNvCxnSpPr>
            <a:cxnSpLocks/>
          </p:cNvCxnSpPr>
          <p:nvPr/>
        </p:nvCxnSpPr>
        <p:spPr>
          <a:xfrm flipH="1">
            <a:off x="134471" y="1851212"/>
            <a:ext cx="385482" cy="0"/>
          </a:xfrm>
          <a:prstGeom prst="straightConnector1">
            <a:avLst/>
          </a:prstGeom>
          <a:ln w="5715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575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a:extLst>
              <a:ext uri="{FF2B5EF4-FFF2-40B4-BE49-F238E27FC236}">
                <a16:creationId xmlns:a16="http://schemas.microsoft.com/office/drawing/2014/main" id="{7D3FBC19-D17A-89E9-5853-16D1ABB9CF04}"/>
              </a:ext>
            </a:extLst>
          </p:cNvPr>
          <p:cNvPicPr>
            <a:picLocks noChangeAspect="1"/>
          </p:cNvPicPr>
          <p:nvPr/>
        </p:nvPicPr>
        <p:blipFill>
          <a:blip r:embed="rId4"/>
          <a:srcRect l="6359" t="37184" r="69218" b="44770"/>
          <a:stretch>
            <a:fillRect/>
          </a:stretch>
        </p:blipFill>
        <p:spPr>
          <a:xfrm>
            <a:off x="7974259" y="3015212"/>
            <a:ext cx="3558384" cy="3293105"/>
          </a:xfrm>
          <a:prstGeom prst="rect">
            <a:avLst/>
          </a:prstGeom>
        </p:spPr>
      </p:pic>
      <p:sp>
        <p:nvSpPr>
          <p:cNvPr id="2" name="Slide Number Placeholder 1">
            <a:extLst>
              <a:ext uri="{FF2B5EF4-FFF2-40B4-BE49-F238E27FC236}">
                <a16:creationId xmlns:a16="http://schemas.microsoft.com/office/drawing/2014/main" id="{BCD53416-7FF8-F12F-6237-8F55B7AF1637}"/>
              </a:ext>
            </a:extLst>
          </p:cNvPr>
          <p:cNvSpPr>
            <a:spLocks noGrp="1"/>
          </p:cNvSpPr>
          <p:nvPr>
            <p:ph type="sldNum" sz="quarter" idx="12"/>
          </p:nvPr>
        </p:nvSpPr>
        <p:spPr/>
        <p:txBody>
          <a:bodyPr/>
          <a:lstStyle/>
          <a:p>
            <a:fld id="{2519C00E-2C2C-A546-B149-044A63D2EBB9}" type="slidenum">
              <a:rPr lang="en-US" smtClean="0"/>
              <a:pPr/>
              <a:t>1</a:t>
            </a:fld>
            <a:endParaRPr lang="en-US" dirty="0"/>
          </a:p>
        </p:txBody>
      </p:sp>
      <p:sp>
        <p:nvSpPr>
          <p:cNvPr id="3" name="TextBox 2">
            <a:extLst>
              <a:ext uri="{FF2B5EF4-FFF2-40B4-BE49-F238E27FC236}">
                <a16:creationId xmlns:a16="http://schemas.microsoft.com/office/drawing/2014/main" id="{E41F5EBE-2ABB-5DC8-2A56-EA7822E8DFDC}"/>
              </a:ext>
            </a:extLst>
          </p:cNvPr>
          <p:cNvSpPr txBox="1"/>
          <p:nvPr/>
        </p:nvSpPr>
        <p:spPr>
          <a:xfrm>
            <a:off x="3790641" y="60298"/>
            <a:ext cx="4430828" cy="461665"/>
          </a:xfrm>
          <a:prstGeom prst="rect">
            <a:avLst/>
          </a:prstGeom>
          <a:noFill/>
        </p:spPr>
        <p:txBody>
          <a:bodyPr wrap="none" rtlCol="0">
            <a:spAutoFit/>
          </a:bodyPr>
          <a:lstStyle/>
          <a:p>
            <a:r>
              <a:rPr lang="en-US" sz="2400" b="1" dirty="0">
                <a:solidFill>
                  <a:srgbClr val="580000"/>
                </a:solidFill>
                <a:latin typeface="Baskerville" panose="02020502070401020303" pitchFamily="18" charset="0"/>
                <a:ea typeface="Baskerville" panose="02020502070401020303" pitchFamily="18" charset="0"/>
              </a:rPr>
              <a:t>Polaron-Polariton Dispersion</a:t>
            </a:r>
          </a:p>
        </p:txBody>
      </p:sp>
      <p:sp>
        <p:nvSpPr>
          <p:cNvPr id="7" name="TextBox 6">
            <a:extLst>
              <a:ext uri="{FF2B5EF4-FFF2-40B4-BE49-F238E27FC236}">
                <a16:creationId xmlns:a16="http://schemas.microsoft.com/office/drawing/2014/main" id="{5793B2FD-2F7F-5531-9883-296BF2FAAA3E}"/>
              </a:ext>
            </a:extLst>
          </p:cNvPr>
          <p:cNvSpPr txBox="1"/>
          <p:nvPr/>
        </p:nvSpPr>
        <p:spPr>
          <a:xfrm>
            <a:off x="293847" y="6249042"/>
            <a:ext cx="2621487" cy="307777"/>
          </a:xfrm>
          <a:prstGeom prst="rect">
            <a:avLst/>
          </a:prstGeom>
          <a:noFill/>
        </p:spPr>
        <p:txBody>
          <a:bodyPr wrap="none" rtlCol="0">
            <a:spAutoFit/>
          </a:bodyPr>
          <a:lstStyle/>
          <a:p>
            <a:pPr lvl="0" algn="ctr">
              <a:defRPr/>
            </a:pPr>
            <a:r>
              <a:rPr lang="en-US" sz="1400" dirty="0">
                <a:latin typeface="Baskerville" panose="02020502070401020303" pitchFamily="18" charset="0"/>
                <a:ea typeface="Baskerville" panose="02020502070401020303" pitchFamily="18" charset="0"/>
              </a:rPr>
              <a:t>Alam,… , Frontiera, </a:t>
            </a:r>
            <a:r>
              <a:rPr lang="en-US" sz="1400" dirty="0" err="1">
                <a:latin typeface="Baskerville" panose="02020502070401020303" pitchFamily="18" charset="0"/>
                <a:ea typeface="Baskerville" panose="02020502070401020303" pitchFamily="18" charset="0"/>
              </a:rPr>
              <a:t>arXiv</a:t>
            </a:r>
            <a:r>
              <a:rPr lang="en-US" sz="1400" dirty="0">
                <a:latin typeface="Baskerville" panose="02020502070401020303" pitchFamily="18" charset="0"/>
                <a:ea typeface="Baskerville" panose="02020502070401020303" pitchFamily="18" charset="0"/>
              </a:rPr>
              <a:t>. (2025)</a:t>
            </a:r>
          </a:p>
        </p:txBody>
      </p:sp>
      <p:sp>
        <p:nvSpPr>
          <p:cNvPr id="54" name="Rectangle 53">
            <a:extLst>
              <a:ext uri="{FF2B5EF4-FFF2-40B4-BE49-F238E27FC236}">
                <a16:creationId xmlns:a16="http://schemas.microsoft.com/office/drawing/2014/main" id="{7E19F270-F430-B0B0-6405-8A08E228305B}"/>
              </a:ext>
            </a:extLst>
          </p:cNvPr>
          <p:cNvSpPr/>
          <p:nvPr/>
        </p:nvSpPr>
        <p:spPr>
          <a:xfrm>
            <a:off x="3892269" y="2975976"/>
            <a:ext cx="4007990" cy="28962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a:extLst>
              <a:ext uri="{FF2B5EF4-FFF2-40B4-BE49-F238E27FC236}">
                <a16:creationId xmlns:a16="http://schemas.microsoft.com/office/drawing/2014/main" id="{9A2BD64C-6AFF-497B-4753-C42E102D3F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07" b="7594"/>
          <a:stretch>
            <a:fillRect/>
          </a:stretch>
        </p:blipFill>
        <p:spPr bwMode="auto">
          <a:xfrm>
            <a:off x="7642755" y="799515"/>
            <a:ext cx="1830693" cy="181626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359D0BC1-6920-6F80-1C56-42DB59A7EB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507" b="6781"/>
          <a:stretch>
            <a:fillRect/>
          </a:stretch>
        </p:blipFill>
        <p:spPr bwMode="auto">
          <a:xfrm>
            <a:off x="9648497" y="812353"/>
            <a:ext cx="1830692" cy="183225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9" name="TextBox 68">
                <a:extLst>
                  <a:ext uri="{FF2B5EF4-FFF2-40B4-BE49-F238E27FC236}">
                    <a16:creationId xmlns:a16="http://schemas.microsoft.com/office/drawing/2014/main" id="{9F48F881-0D2C-6D3A-2DEF-196B219E63B5}"/>
                  </a:ext>
                </a:extLst>
              </p:cNvPr>
              <p:cNvSpPr txBox="1"/>
              <p:nvPr/>
            </p:nvSpPr>
            <p:spPr>
              <a:xfrm>
                <a:off x="4051351" y="1202138"/>
                <a:ext cx="3025929" cy="832216"/>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d>
                        <m:dPr>
                          <m:begChr m:val="["/>
                          <m:endChr m:val="]"/>
                          <m:ctrlPr>
                            <a:rPr lang="en-US" sz="2800" i="1" smtClean="0">
                              <a:latin typeface="Cambria Math" panose="02040503050406030204" pitchFamily="18" charset="0"/>
                            </a:rPr>
                          </m:ctrlPr>
                        </m:dPr>
                        <m:e>
                          <m:m>
                            <m:mPr>
                              <m:mcs>
                                <m:mc>
                                  <m:mcPr>
                                    <m:count m:val="2"/>
                                    <m:mcJc m:val="center"/>
                                  </m:mcPr>
                                </m:mc>
                              </m:mcs>
                              <m:ctrlPr>
                                <a:rPr lang="en-US" sz="280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𝜖</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b="0" i="1" smtClean="0">
                                    <a:latin typeface="Cambria Math" panose="02040503050406030204" pitchFamily="18" charset="0"/>
                                  </a:rPr>
                                  <m:t>𝑘</m:t>
                                </m:r>
                                <m:r>
                                  <a:rPr lang="en-US" sz="2800" b="0" i="1" smtClean="0">
                                    <a:latin typeface="Cambria Math" panose="02040503050406030204" pitchFamily="18" charset="0"/>
                                  </a:rPr>
                                  <m:t>)</m:t>
                                </m:r>
                              </m:e>
                              <m:e>
                                <m:r>
                                  <m:rPr>
                                    <m:sty m:val="p"/>
                                  </m:rPr>
                                  <a:rPr lang="en-US" sz="2800" b="0" i="0" smtClean="0">
                                    <a:latin typeface="Cambria Math" panose="02040503050406030204" pitchFamily="18" charset="0"/>
                                  </a:rPr>
                                  <m:t>Ω</m:t>
                                </m:r>
                              </m:e>
                            </m:mr>
                            <m:mr>
                              <m:e>
                                <m:r>
                                  <m:rPr>
                                    <m:sty m:val="p"/>
                                  </m:rPr>
                                  <a:rPr lang="en-US" sz="2800" b="0" i="0" smtClean="0">
                                    <a:latin typeface="Cambria Math" panose="02040503050406030204" pitchFamily="18" charset="0"/>
                                  </a:rPr>
                                  <m:t>Ω</m:t>
                                </m:r>
                                <m:r>
                                  <a:rPr lang="en-US" sz="2800" b="0" i="1" smtClean="0">
                                    <a:latin typeface="Cambria Math" panose="02040503050406030204" pitchFamily="18" charset="0"/>
                                  </a:rPr>
                                  <m:t> </m:t>
                                </m:r>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𝜔</m:t>
                                    </m:r>
                                  </m:e>
                                  <m:sub>
                                    <m:r>
                                      <a:rPr lang="en-US" sz="2800" b="0" i="1" smtClean="0">
                                        <a:latin typeface="Cambria Math" panose="02040503050406030204" pitchFamily="18" charset="0"/>
                                      </a:rPr>
                                      <m:t>𝑐</m:t>
                                    </m:r>
                                  </m:sub>
                                </m:sSub>
                                <m:r>
                                  <a:rPr lang="en-US" sz="2800" b="0" i="1" smtClean="0">
                                    <a:latin typeface="Cambria Math" panose="02040503050406030204" pitchFamily="18" charset="0"/>
                                  </a:rPr>
                                  <m:t>(</m:t>
                                </m:r>
                                <m:r>
                                  <a:rPr lang="en-US" sz="2800" b="0" i="1" smtClean="0">
                                    <a:latin typeface="Cambria Math" panose="02040503050406030204" pitchFamily="18" charset="0"/>
                                  </a:rPr>
                                  <m:t>𝑘</m:t>
                                </m:r>
                                <m:r>
                                  <a:rPr lang="en-US" sz="2800" b="0" i="1" smtClean="0">
                                    <a:latin typeface="Cambria Math" panose="02040503050406030204" pitchFamily="18" charset="0"/>
                                  </a:rPr>
                                  <m:t>)</m:t>
                                </m:r>
                              </m:e>
                            </m:mr>
                          </m:m>
                        </m:e>
                      </m:d>
                    </m:oMath>
                  </m:oMathPara>
                </a14:m>
                <a:endParaRPr lang="en-US" dirty="0"/>
              </a:p>
            </p:txBody>
          </p:sp>
        </mc:Choice>
        <mc:Fallback>
          <p:sp>
            <p:nvSpPr>
              <p:cNvPr id="69" name="TextBox 68">
                <a:extLst>
                  <a:ext uri="{FF2B5EF4-FFF2-40B4-BE49-F238E27FC236}">
                    <a16:creationId xmlns:a16="http://schemas.microsoft.com/office/drawing/2014/main" id="{9F48F881-0D2C-6D3A-2DEF-196B219E63B5}"/>
                  </a:ext>
                </a:extLst>
              </p:cNvPr>
              <p:cNvSpPr txBox="1">
                <a:spLocks noRot="1" noChangeAspect="1" noMove="1" noResize="1" noEditPoints="1" noAdjustHandles="1" noChangeArrowheads="1" noChangeShapeType="1" noTextEdit="1"/>
              </p:cNvSpPr>
              <p:nvPr/>
            </p:nvSpPr>
            <p:spPr>
              <a:xfrm>
                <a:off x="4051351" y="1202138"/>
                <a:ext cx="3025929" cy="832216"/>
              </a:xfrm>
              <a:prstGeom prst="rect">
                <a:avLst/>
              </a:prstGeom>
              <a:blipFill>
                <a:blip r:embed="rId7"/>
                <a:stretch>
                  <a:fillRect t="-4478" b="-19403"/>
                </a:stretch>
              </a:blipFill>
            </p:spPr>
            <p:txBody>
              <a:bodyPr/>
              <a:lstStyle/>
              <a:p>
                <a:r>
                  <a:rPr lang="en-US">
                    <a:noFill/>
                  </a:rPr>
                  <a:t> </a:t>
                </a:r>
              </a:p>
            </p:txBody>
          </p:sp>
        </mc:Fallback>
      </mc:AlternateContent>
      <p:pic>
        <p:nvPicPr>
          <p:cNvPr id="5130" name="Picture 10">
            <a:extLst>
              <a:ext uri="{FF2B5EF4-FFF2-40B4-BE49-F238E27FC236}">
                <a16:creationId xmlns:a16="http://schemas.microsoft.com/office/drawing/2014/main" id="{361A7E62-75F9-4821-60F7-5B8AECDABF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00" y="-411163"/>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1D6F9A16-1FBD-1B5A-BA06-2DC8E07175B4}"/>
              </a:ext>
            </a:extLst>
          </p:cNvPr>
          <p:cNvSpPr txBox="1"/>
          <p:nvPr/>
        </p:nvSpPr>
        <p:spPr>
          <a:xfrm rot="16200000">
            <a:off x="7097156" y="1400508"/>
            <a:ext cx="741100" cy="307777"/>
          </a:xfrm>
          <a:prstGeom prst="rect">
            <a:avLst/>
          </a:prstGeom>
          <a:noFill/>
        </p:spPr>
        <p:txBody>
          <a:bodyPr wrap="none" rtlCol="0">
            <a:spAutoFit/>
          </a:bodyPr>
          <a:lstStyle/>
          <a:p>
            <a:r>
              <a:rPr lang="en-US" sz="1400" dirty="0"/>
              <a:t>Energy </a:t>
            </a:r>
          </a:p>
        </p:txBody>
      </p:sp>
      <p:sp>
        <p:nvSpPr>
          <p:cNvPr id="74" name="TextBox 73">
            <a:extLst>
              <a:ext uri="{FF2B5EF4-FFF2-40B4-BE49-F238E27FC236}">
                <a16:creationId xmlns:a16="http://schemas.microsoft.com/office/drawing/2014/main" id="{E73F04F3-E99C-1288-62D3-214EF175C262}"/>
              </a:ext>
            </a:extLst>
          </p:cNvPr>
          <p:cNvSpPr txBox="1"/>
          <p:nvPr/>
        </p:nvSpPr>
        <p:spPr>
          <a:xfrm>
            <a:off x="8421704" y="2615776"/>
            <a:ext cx="272832" cy="307777"/>
          </a:xfrm>
          <a:prstGeom prst="rect">
            <a:avLst/>
          </a:prstGeom>
          <a:noFill/>
        </p:spPr>
        <p:txBody>
          <a:bodyPr wrap="none" rtlCol="0">
            <a:spAutoFit/>
          </a:bodyPr>
          <a:lstStyle/>
          <a:p>
            <a:r>
              <a:rPr lang="en-US" sz="1400" dirty="0"/>
              <a:t>k</a:t>
            </a:r>
          </a:p>
        </p:txBody>
      </p:sp>
      <p:sp>
        <p:nvSpPr>
          <p:cNvPr id="75" name="TextBox 74">
            <a:extLst>
              <a:ext uri="{FF2B5EF4-FFF2-40B4-BE49-F238E27FC236}">
                <a16:creationId xmlns:a16="http://schemas.microsoft.com/office/drawing/2014/main" id="{CE8C6B9D-5E81-D837-A95F-DF95CACE5C16}"/>
              </a:ext>
            </a:extLst>
          </p:cNvPr>
          <p:cNvSpPr txBox="1"/>
          <p:nvPr/>
        </p:nvSpPr>
        <p:spPr>
          <a:xfrm>
            <a:off x="10428114" y="2597092"/>
            <a:ext cx="343351" cy="307777"/>
          </a:xfrm>
          <a:prstGeom prst="rect">
            <a:avLst/>
          </a:prstGeom>
          <a:noFill/>
        </p:spPr>
        <p:txBody>
          <a:bodyPr wrap="square" rtlCol="0">
            <a:spAutoFit/>
          </a:bodyPr>
          <a:lstStyle/>
          <a:p>
            <a:r>
              <a:rPr lang="en-US" sz="1400" dirty="0"/>
              <a:t>k</a:t>
            </a:r>
          </a:p>
        </p:txBody>
      </p:sp>
      <p:grpSp>
        <p:nvGrpSpPr>
          <p:cNvPr id="77" name="Group 76">
            <a:extLst>
              <a:ext uri="{FF2B5EF4-FFF2-40B4-BE49-F238E27FC236}">
                <a16:creationId xmlns:a16="http://schemas.microsoft.com/office/drawing/2014/main" id="{EEC57BA0-718B-C13E-EB25-43F96F2F62C2}"/>
              </a:ext>
            </a:extLst>
          </p:cNvPr>
          <p:cNvGrpSpPr>
            <a:grpSpLocks noChangeAspect="1"/>
          </p:cNvGrpSpPr>
          <p:nvPr/>
        </p:nvGrpSpPr>
        <p:grpSpPr>
          <a:xfrm>
            <a:off x="14948" y="787364"/>
            <a:ext cx="2654554" cy="2011680"/>
            <a:chOff x="13831" y="784934"/>
            <a:chExt cx="2456572" cy="1861645"/>
          </a:xfrm>
        </p:grpSpPr>
        <p:pic>
          <p:nvPicPr>
            <p:cNvPr id="5" name="Picture 4">
              <a:extLst>
                <a:ext uri="{FF2B5EF4-FFF2-40B4-BE49-F238E27FC236}">
                  <a16:creationId xmlns:a16="http://schemas.microsoft.com/office/drawing/2014/main" id="{1F97E4EA-CA83-4A42-B376-1E6D5FCEA08C}"/>
                </a:ext>
              </a:extLst>
            </p:cNvPr>
            <p:cNvPicPr>
              <a:picLocks noChangeAspect="1"/>
            </p:cNvPicPr>
            <p:nvPr/>
          </p:nvPicPr>
          <p:blipFill>
            <a:blip r:embed="rId9"/>
            <a:srcRect l="50330" t="29510" r="27575" b="57551"/>
            <a:stretch>
              <a:fillRect/>
            </a:stretch>
          </p:blipFill>
          <p:spPr>
            <a:xfrm>
              <a:off x="13831" y="784934"/>
              <a:ext cx="2456572" cy="1861645"/>
            </a:xfrm>
            <a:prstGeom prst="rect">
              <a:avLst/>
            </a:prstGeom>
          </p:spPr>
        </p:pic>
        <p:sp>
          <p:nvSpPr>
            <p:cNvPr id="76" name="Rectangle 75">
              <a:extLst>
                <a:ext uri="{FF2B5EF4-FFF2-40B4-BE49-F238E27FC236}">
                  <a16:creationId xmlns:a16="http://schemas.microsoft.com/office/drawing/2014/main" id="{03462E8B-EC49-AE54-5F0B-B1F1BCF8159F}"/>
                </a:ext>
              </a:extLst>
            </p:cNvPr>
            <p:cNvSpPr/>
            <p:nvPr/>
          </p:nvSpPr>
          <p:spPr>
            <a:xfrm>
              <a:off x="620111" y="838200"/>
              <a:ext cx="189186" cy="244366"/>
            </a:xfrm>
            <a:prstGeom prst="rect">
              <a:avLst/>
            </a:prstGeom>
            <a:solidFill>
              <a:srgbClr val="355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1" name="Straight Arrow Connector 80">
            <a:extLst>
              <a:ext uri="{FF2B5EF4-FFF2-40B4-BE49-F238E27FC236}">
                <a16:creationId xmlns:a16="http://schemas.microsoft.com/office/drawing/2014/main" id="{D7D96E8E-E052-2263-49CB-4E291F8070F0}"/>
              </a:ext>
            </a:extLst>
          </p:cNvPr>
          <p:cNvCxnSpPr/>
          <p:nvPr/>
        </p:nvCxnSpPr>
        <p:spPr>
          <a:xfrm>
            <a:off x="7988601" y="1685594"/>
            <a:ext cx="0" cy="332392"/>
          </a:xfrm>
          <a:prstGeom prst="straightConnector1">
            <a:avLst/>
          </a:prstGeom>
          <a:ln w="44450">
            <a:solidFill>
              <a:srgbClr val="00D2D3"/>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82" name="TextBox 81">
                <a:extLst>
                  <a:ext uri="{FF2B5EF4-FFF2-40B4-BE49-F238E27FC236}">
                    <a16:creationId xmlns:a16="http://schemas.microsoft.com/office/drawing/2014/main" id="{2B8EBD8D-D2A7-24D8-F481-F33DB18BD0E7}"/>
                  </a:ext>
                </a:extLst>
              </p:cNvPr>
              <p:cNvSpPr txBox="1"/>
              <p:nvPr/>
            </p:nvSpPr>
            <p:spPr>
              <a:xfrm>
                <a:off x="7759886" y="1976088"/>
                <a:ext cx="639791" cy="30777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sz="1400" i="1" smtClean="0">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𝜖</m:t>
                          </m:r>
                        </m:e>
                        <m:sub>
                          <m:r>
                            <a:rPr lang="en-US" sz="1400" i="1">
                              <a:solidFill>
                                <a:schemeClr val="bg1"/>
                              </a:solidFill>
                              <a:latin typeface="Cambria Math" panose="02040503050406030204" pitchFamily="18" charset="0"/>
                            </a:rPr>
                            <m:t>0</m:t>
                          </m:r>
                        </m:sub>
                      </m:sSub>
                      <m:r>
                        <a:rPr lang="en-US" sz="1400" i="1">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𝑘</m:t>
                      </m:r>
                      <m:r>
                        <a:rPr lang="en-US" sz="1400" i="1">
                          <a:solidFill>
                            <a:schemeClr val="bg1"/>
                          </a:solidFill>
                          <a:latin typeface="Cambria Math" panose="02040503050406030204" pitchFamily="18" charset="0"/>
                        </a:rPr>
                        <m:t>)</m:t>
                      </m:r>
                    </m:oMath>
                  </m:oMathPara>
                </a14:m>
                <a:endParaRPr lang="en-US" sz="1400" dirty="0">
                  <a:solidFill>
                    <a:schemeClr val="bg1"/>
                  </a:solidFill>
                </a:endParaRPr>
              </a:p>
            </p:txBody>
          </p:sp>
        </mc:Choice>
        <mc:Fallback>
          <p:sp>
            <p:nvSpPr>
              <p:cNvPr id="82" name="TextBox 81">
                <a:extLst>
                  <a:ext uri="{FF2B5EF4-FFF2-40B4-BE49-F238E27FC236}">
                    <a16:creationId xmlns:a16="http://schemas.microsoft.com/office/drawing/2014/main" id="{2B8EBD8D-D2A7-24D8-F481-F33DB18BD0E7}"/>
                  </a:ext>
                </a:extLst>
              </p:cNvPr>
              <p:cNvSpPr txBox="1">
                <a:spLocks noRot="1" noChangeAspect="1" noMove="1" noResize="1" noEditPoints="1" noAdjustHandles="1" noChangeArrowheads="1" noChangeShapeType="1" noTextEdit="1"/>
              </p:cNvSpPr>
              <p:nvPr/>
            </p:nvSpPr>
            <p:spPr>
              <a:xfrm>
                <a:off x="7759886" y="1976088"/>
                <a:ext cx="639791" cy="307777"/>
              </a:xfrm>
              <a:prstGeom prst="rect">
                <a:avLst/>
              </a:prstGeom>
              <a:blipFill>
                <a:blip r:embed="rId10"/>
                <a:stretch>
                  <a:fillRect b="-8000"/>
                </a:stretch>
              </a:blipFill>
            </p:spPr>
            <p:txBody>
              <a:bodyPr/>
              <a:lstStyle/>
              <a:p>
                <a:r>
                  <a:rPr lang="en-US">
                    <a:noFill/>
                  </a:rPr>
                  <a:t> </a:t>
                </a:r>
              </a:p>
            </p:txBody>
          </p:sp>
        </mc:Fallback>
      </mc:AlternateContent>
      <p:cxnSp>
        <p:nvCxnSpPr>
          <p:cNvPr id="83" name="Straight Arrow Connector 82">
            <a:extLst>
              <a:ext uri="{FF2B5EF4-FFF2-40B4-BE49-F238E27FC236}">
                <a16:creationId xmlns:a16="http://schemas.microsoft.com/office/drawing/2014/main" id="{5CF21E5B-5D5B-EAC7-4DB1-AA9A3016D7C1}"/>
              </a:ext>
            </a:extLst>
          </p:cNvPr>
          <p:cNvCxnSpPr>
            <a:cxnSpLocks/>
          </p:cNvCxnSpPr>
          <p:nvPr/>
        </p:nvCxnSpPr>
        <p:spPr>
          <a:xfrm>
            <a:off x="8612661" y="1976088"/>
            <a:ext cx="261404" cy="0"/>
          </a:xfrm>
          <a:prstGeom prst="straightConnector1">
            <a:avLst/>
          </a:prstGeom>
          <a:ln w="44450">
            <a:solidFill>
              <a:srgbClr val="00D2D3"/>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85" name="TextBox 84">
                <a:extLst>
                  <a:ext uri="{FF2B5EF4-FFF2-40B4-BE49-F238E27FC236}">
                    <a16:creationId xmlns:a16="http://schemas.microsoft.com/office/drawing/2014/main" id="{0629654B-3C8D-1774-CC27-6934CAA1E22A}"/>
                  </a:ext>
                </a:extLst>
              </p:cNvPr>
              <p:cNvSpPr txBox="1"/>
              <p:nvPr/>
            </p:nvSpPr>
            <p:spPr>
              <a:xfrm>
                <a:off x="8822379" y="1812869"/>
                <a:ext cx="673839" cy="30777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sz="1400" i="1" smtClean="0">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𝜔</m:t>
                          </m:r>
                        </m:e>
                        <m:sub>
                          <m:r>
                            <a:rPr lang="en-US" sz="1400" i="1">
                              <a:solidFill>
                                <a:schemeClr val="bg1"/>
                              </a:solidFill>
                              <a:latin typeface="Cambria Math" panose="02040503050406030204" pitchFamily="18" charset="0"/>
                            </a:rPr>
                            <m:t>𝑐</m:t>
                          </m:r>
                        </m:sub>
                      </m:sSub>
                      <m:r>
                        <a:rPr lang="en-US" sz="1400" i="1">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𝑘</m:t>
                      </m:r>
                      <m:r>
                        <a:rPr lang="en-US" sz="1400" b="0" i="1" smtClean="0">
                          <a:solidFill>
                            <a:schemeClr val="bg1"/>
                          </a:solidFill>
                          <a:latin typeface="Cambria Math" panose="02040503050406030204" pitchFamily="18" charset="0"/>
                        </a:rPr>
                        <m:t>)</m:t>
                      </m:r>
                    </m:oMath>
                  </m:oMathPara>
                </a14:m>
                <a:endParaRPr lang="en-US" sz="1400" dirty="0">
                  <a:solidFill>
                    <a:schemeClr val="bg1"/>
                  </a:solidFill>
                </a:endParaRPr>
              </a:p>
            </p:txBody>
          </p:sp>
        </mc:Choice>
        <mc:Fallback>
          <p:sp>
            <p:nvSpPr>
              <p:cNvPr id="85" name="TextBox 84">
                <a:extLst>
                  <a:ext uri="{FF2B5EF4-FFF2-40B4-BE49-F238E27FC236}">
                    <a16:creationId xmlns:a16="http://schemas.microsoft.com/office/drawing/2014/main" id="{0629654B-3C8D-1774-CC27-6934CAA1E22A}"/>
                  </a:ext>
                </a:extLst>
              </p:cNvPr>
              <p:cNvSpPr txBox="1">
                <a:spLocks noRot="1" noChangeAspect="1" noMove="1" noResize="1" noEditPoints="1" noAdjustHandles="1" noChangeArrowheads="1" noChangeShapeType="1" noTextEdit="1"/>
              </p:cNvSpPr>
              <p:nvPr/>
            </p:nvSpPr>
            <p:spPr>
              <a:xfrm>
                <a:off x="8822379" y="1812869"/>
                <a:ext cx="673839" cy="307777"/>
              </a:xfrm>
              <a:prstGeom prst="rect">
                <a:avLst/>
              </a:prstGeom>
              <a:blipFill>
                <a:blip r:embed="rId11"/>
                <a:stretch>
                  <a:fillRect b="-3846"/>
                </a:stretch>
              </a:blipFill>
            </p:spPr>
            <p:txBody>
              <a:bodyPr/>
              <a:lstStyle/>
              <a:p>
                <a:r>
                  <a:rPr lang="en-US">
                    <a:noFill/>
                  </a:rPr>
                  <a:t> </a:t>
                </a:r>
              </a:p>
            </p:txBody>
          </p:sp>
        </mc:Fallback>
      </mc:AlternateContent>
      <p:sp>
        <p:nvSpPr>
          <p:cNvPr id="86" name="TextBox 85">
            <a:extLst>
              <a:ext uri="{FF2B5EF4-FFF2-40B4-BE49-F238E27FC236}">
                <a16:creationId xmlns:a16="http://schemas.microsoft.com/office/drawing/2014/main" id="{70627418-DBAF-EAB2-8EA4-08FF5C8830A1}"/>
              </a:ext>
            </a:extLst>
          </p:cNvPr>
          <p:cNvSpPr txBox="1"/>
          <p:nvPr/>
        </p:nvSpPr>
        <p:spPr>
          <a:xfrm>
            <a:off x="9960193" y="930529"/>
            <a:ext cx="492443" cy="369332"/>
          </a:xfrm>
          <a:prstGeom prst="rect">
            <a:avLst/>
          </a:prstGeom>
          <a:noFill/>
        </p:spPr>
        <p:txBody>
          <a:bodyPr wrap="none" rtlCol="0">
            <a:spAutoFit/>
          </a:bodyPr>
          <a:lstStyle/>
          <a:p>
            <a:r>
              <a:rPr lang="en-US" dirty="0">
                <a:solidFill>
                  <a:schemeClr val="bg1"/>
                </a:solidFill>
                <a:latin typeface="Baskerville" panose="02020502070401020303" pitchFamily="18" charset="0"/>
                <a:ea typeface="Baskerville" panose="02020502070401020303" pitchFamily="18" charset="0"/>
              </a:rPr>
              <a:t>UP</a:t>
            </a:r>
          </a:p>
        </p:txBody>
      </p:sp>
      <p:sp>
        <p:nvSpPr>
          <p:cNvPr id="87" name="TextBox 86">
            <a:extLst>
              <a:ext uri="{FF2B5EF4-FFF2-40B4-BE49-F238E27FC236}">
                <a16:creationId xmlns:a16="http://schemas.microsoft.com/office/drawing/2014/main" id="{24A6332F-D1CC-74D9-66E8-DE901273B270}"/>
              </a:ext>
            </a:extLst>
          </p:cNvPr>
          <p:cNvSpPr txBox="1"/>
          <p:nvPr/>
        </p:nvSpPr>
        <p:spPr>
          <a:xfrm>
            <a:off x="10594268" y="2204232"/>
            <a:ext cx="453970" cy="369332"/>
          </a:xfrm>
          <a:prstGeom prst="rect">
            <a:avLst/>
          </a:prstGeom>
          <a:noFill/>
        </p:spPr>
        <p:txBody>
          <a:bodyPr wrap="none" rtlCol="0">
            <a:spAutoFit/>
          </a:bodyPr>
          <a:lstStyle/>
          <a:p>
            <a:r>
              <a:rPr lang="en-US" dirty="0">
                <a:solidFill>
                  <a:schemeClr val="bg1"/>
                </a:solidFill>
                <a:latin typeface="Baskerville" panose="02020502070401020303" pitchFamily="18" charset="0"/>
                <a:ea typeface="Baskerville" panose="02020502070401020303" pitchFamily="18" charset="0"/>
              </a:rPr>
              <a:t>LP</a:t>
            </a:r>
          </a:p>
        </p:txBody>
      </p:sp>
      <p:pic>
        <p:nvPicPr>
          <p:cNvPr id="102" name="Picture 101">
            <a:extLst>
              <a:ext uri="{FF2B5EF4-FFF2-40B4-BE49-F238E27FC236}">
                <a16:creationId xmlns:a16="http://schemas.microsoft.com/office/drawing/2014/main" id="{7C7256B8-EB5D-0024-5260-189D85374AFA}"/>
              </a:ext>
            </a:extLst>
          </p:cNvPr>
          <p:cNvPicPr>
            <a:picLocks noChangeAspect="1"/>
          </p:cNvPicPr>
          <p:nvPr/>
        </p:nvPicPr>
        <p:blipFill>
          <a:blip r:embed="rId12"/>
          <a:srcRect l="8417" t="50215" r="51950" b="7914"/>
          <a:stretch/>
        </p:blipFill>
        <p:spPr>
          <a:xfrm>
            <a:off x="8946379" y="3072319"/>
            <a:ext cx="2520069" cy="2589286"/>
          </a:xfrm>
          <a:prstGeom prst="rect">
            <a:avLst/>
          </a:prstGeom>
        </p:spPr>
      </p:pic>
      <p:pic>
        <p:nvPicPr>
          <p:cNvPr id="90" name="Picture 89">
            <a:extLst>
              <a:ext uri="{FF2B5EF4-FFF2-40B4-BE49-F238E27FC236}">
                <a16:creationId xmlns:a16="http://schemas.microsoft.com/office/drawing/2014/main" id="{29C17D7E-70A0-62E3-66F3-8F2540497AA5}"/>
              </a:ext>
            </a:extLst>
          </p:cNvPr>
          <p:cNvPicPr>
            <a:picLocks noChangeAspect="1"/>
          </p:cNvPicPr>
          <p:nvPr/>
        </p:nvPicPr>
        <p:blipFill>
          <a:blip r:embed="rId4"/>
          <a:srcRect l="6359" t="37184" r="69218" b="44770"/>
          <a:stretch>
            <a:fillRect/>
          </a:stretch>
        </p:blipFill>
        <p:spPr>
          <a:xfrm>
            <a:off x="7972773" y="3023758"/>
            <a:ext cx="3558385" cy="3293106"/>
          </a:xfrm>
          <a:prstGeom prst="rect">
            <a:avLst/>
          </a:prstGeom>
        </p:spPr>
      </p:pic>
      <p:sp>
        <p:nvSpPr>
          <p:cNvPr id="104" name="Rectangle 103">
            <a:extLst>
              <a:ext uri="{FF2B5EF4-FFF2-40B4-BE49-F238E27FC236}">
                <a16:creationId xmlns:a16="http://schemas.microsoft.com/office/drawing/2014/main" id="{79D493EA-EF76-0957-01E7-4C1D0F68E3E2}"/>
              </a:ext>
            </a:extLst>
          </p:cNvPr>
          <p:cNvSpPr/>
          <p:nvPr/>
        </p:nvSpPr>
        <p:spPr>
          <a:xfrm>
            <a:off x="8977919" y="3112650"/>
            <a:ext cx="2499377" cy="2528413"/>
          </a:xfrm>
          <a:prstGeom prst="rect">
            <a:avLst/>
          </a:prstGeom>
          <a:noFill/>
          <a:ln w="38100">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3AF34410-C64E-3E61-4CDF-93AB7E06A5B1}"/>
              </a:ext>
            </a:extLst>
          </p:cNvPr>
          <p:cNvGrpSpPr>
            <a:grpSpLocks noChangeAspect="1"/>
          </p:cNvGrpSpPr>
          <p:nvPr/>
        </p:nvGrpSpPr>
        <p:grpSpPr>
          <a:xfrm>
            <a:off x="67067" y="2811597"/>
            <a:ext cx="2871241" cy="3474720"/>
            <a:chOff x="594303" y="2813961"/>
            <a:chExt cx="2831738" cy="3426914"/>
          </a:xfrm>
        </p:grpSpPr>
        <p:pic>
          <p:nvPicPr>
            <p:cNvPr id="4" name="Picture 3">
              <a:extLst>
                <a:ext uri="{FF2B5EF4-FFF2-40B4-BE49-F238E27FC236}">
                  <a16:creationId xmlns:a16="http://schemas.microsoft.com/office/drawing/2014/main" id="{957FC382-42FA-E53F-785D-239D491AC4E9}"/>
                </a:ext>
              </a:extLst>
            </p:cNvPr>
            <p:cNvPicPr>
              <a:picLocks noChangeAspect="1"/>
            </p:cNvPicPr>
            <p:nvPr/>
          </p:nvPicPr>
          <p:blipFill>
            <a:blip r:embed="rId13"/>
            <a:stretch>
              <a:fillRect/>
            </a:stretch>
          </p:blipFill>
          <p:spPr>
            <a:xfrm>
              <a:off x="594303" y="2813961"/>
              <a:ext cx="2831738" cy="3426914"/>
            </a:xfrm>
            <a:prstGeom prst="rect">
              <a:avLst/>
            </a:prstGeom>
          </p:spPr>
        </p:pic>
        <p:pic>
          <p:nvPicPr>
            <p:cNvPr id="5132" name="Picture 12" descr="Pentacene">
              <a:extLst>
                <a:ext uri="{FF2B5EF4-FFF2-40B4-BE49-F238E27FC236}">
                  <a16:creationId xmlns:a16="http://schemas.microsoft.com/office/drawing/2014/main" id="{B082B942-4A74-68AE-1B8D-EEED4B3237A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1476349" y="5300312"/>
              <a:ext cx="879763" cy="776262"/>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Oval 105">
            <a:extLst>
              <a:ext uri="{FF2B5EF4-FFF2-40B4-BE49-F238E27FC236}">
                <a16:creationId xmlns:a16="http://schemas.microsoft.com/office/drawing/2014/main" id="{118C414C-E2D2-2D7E-4594-3A7356870F58}"/>
              </a:ext>
            </a:extLst>
          </p:cNvPr>
          <p:cNvSpPr/>
          <p:nvPr/>
        </p:nvSpPr>
        <p:spPr>
          <a:xfrm>
            <a:off x="11386" y="3750429"/>
            <a:ext cx="231228" cy="2344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9DF2C8EF-ABAD-5839-EFC5-8FB258312992}"/>
              </a:ext>
            </a:extLst>
          </p:cNvPr>
          <p:cNvSpPr/>
          <p:nvPr/>
        </p:nvSpPr>
        <p:spPr>
          <a:xfrm>
            <a:off x="11572241" y="5838921"/>
            <a:ext cx="231228" cy="2344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Picture 115">
            <a:extLst>
              <a:ext uri="{FF2B5EF4-FFF2-40B4-BE49-F238E27FC236}">
                <a16:creationId xmlns:a16="http://schemas.microsoft.com/office/drawing/2014/main" id="{8F9CEAC6-72C2-AD43-A93E-CB37CAFABD70}"/>
              </a:ext>
            </a:extLst>
          </p:cNvPr>
          <p:cNvPicPr>
            <a:picLocks noChangeAspect="1"/>
          </p:cNvPicPr>
          <p:nvPr/>
        </p:nvPicPr>
        <p:blipFill>
          <a:blip r:embed="rId15"/>
          <a:srcRect l="50587" t="30699" r="3866" b="54180"/>
          <a:stretch>
            <a:fillRect/>
          </a:stretch>
        </p:blipFill>
        <p:spPr>
          <a:xfrm>
            <a:off x="4010126" y="3077547"/>
            <a:ext cx="3819650" cy="1641035"/>
          </a:xfrm>
          <a:prstGeom prst="rect">
            <a:avLst/>
          </a:prstGeom>
        </p:spPr>
      </p:pic>
      <p:pic>
        <p:nvPicPr>
          <p:cNvPr id="117" name="Picture 116">
            <a:extLst>
              <a:ext uri="{FF2B5EF4-FFF2-40B4-BE49-F238E27FC236}">
                <a16:creationId xmlns:a16="http://schemas.microsoft.com/office/drawing/2014/main" id="{6F323F36-CA54-733D-8FC6-CB2BF97E73D8}"/>
              </a:ext>
            </a:extLst>
          </p:cNvPr>
          <p:cNvPicPr>
            <a:picLocks noChangeAspect="1"/>
          </p:cNvPicPr>
          <p:nvPr/>
        </p:nvPicPr>
        <p:blipFill>
          <a:blip r:embed="rId15"/>
          <a:srcRect l="50587" t="59723" r="3866" b="31473"/>
          <a:stretch>
            <a:fillRect/>
          </a:stretch>
        </p:blipFill>
        <p:spPr>
          <a:xfrm>
            <a:off x="4080609" y="4897633"/>
            <a:ext cx="3819650" cy="955540"/>
          </a:xfrm>
          <a:prstGeom prst="rect">
            <a:avLst/>
          </a:prstGeom>
        </p:spPr>
      </p:pic>
      <p:sp>
        <p:nvSpPr>
          <p:cNvPr id="118" name="TextBox 117">
            <a:extLst>
              <a:ext uri="{FF2B5EF4-FFF2-40B4-BE49-F238E27FC236}">
                <a16:creationId xmlns:a16="http://schemas.microsoft.com/office/drawing/2014/main" id="{8F83B134-1873-ADF5-FFE1-C6BE5914876C}"/>
              </a:ext>
            </a:extLst>
          </p:cNvPr>
          <p:cNvSpPr txBox="1"/>
          <p:nvPr/>
        </p:nvSpPr>
        <p:spPr>
          <a:xfrm>
            <a:off x="4738189" y="2702693"/>
            <a:ext cx="2474685" cy="378884"/>
          </a:xfrm>
          <a:prstGeom prst="rect">
            <a:avLst/>
          </a:prstGeom>
          <a:solidFill>
            <a:schemeClr val="bg1"/>
          </a:solidFill>
          <a:ln w="19050">
            <a:solidFill>
              <a:schemeClr val="tx1"/>
            </a:solidFill>
          </a:ln>
        </p:spPr>
        <p:txBody>
          <a:bodyPr wrap="square" rtlCol="0">
            <a:spAutoFit/>
          </a:bodyPr>
          <a:lstStyle/>
          <a:p>
            <a:r>
              <a:rPr lang="en-US" dirty="0"/>
              <a:t>Our Analytical Theory</a:t>
            </a:r>
          </a:p>
        </p:txBody>
      </p:sp>
      <p:pic>
        <p:nvPicPr>
          <p:cNvPr id="119" name="Picture 118">
            <a:extLst>
              <a:ext uri="{FF2B5EF4-FFF2-40B4-BE49-F238E27FC236}">
                <a16:creationId xmlns:a16="http://schemas.microsoft.com/office/drawing/2014/main" id="{587DA30A-5023-F42F-7620-5036910B069D}"/>
              </a:ext>
            </a:extLst>
          </p:cNvPr>
          <p:cNvPicPr>
            <a:picLocks noChangeAspect="1"/>
          </p:cNvPicPr>
          <p:nvPr/>
        </p:nvPicPr>
        <p:blipFill>
          <a:blip r:embed="rId15"/>
          <a:srcRect l="51317" t="37259" r="45811" b="60412"/>
          <a:stretch>
            <a:fillRect/>
          </a:stretch>
        </p:blipFill>
        <p:spPr>
          <a:xfrm>
            <a:off x="3437532" y="1287935"/>
            <a:ext cx="706219" cy="741101"/>
          </a:xfrm>
          <a:prstGeom prst="rect">
            <a:avLst/>
          </a:prstGeom>
        </p:spPr>
      </p:pic>
      <mc:AlternateContent xmlns:mc="http://schemas.openxmlformats.org/markup-compatibility/2006">
        <mc:Choice xmlns:a14="http://schemas.microsoft.com/office/drawing/2010/main" Requires="a14">
          <p:sp>
            <p:nvSpPr>
              <p:cNvPr id="78" name="TextBox 77">
                <a:extLst>
                  <a:ext uri="{FF2B5EF4-FFF2-40B4-BE49-F238E27FC236}">
                    <a16:creationId xmlns:a16="http://schemas.microsoft.com/office/drawing/2014/main" id="{5915EFEF-A898-D88F-5DCC-370BD01794F2}"/>
                  </a:ext>
                </a:extLst>
              </p:cNvPr>
              <p:cNvSpPr txBox="1"/>
              <p:nvPr/>
            </p:nvSpPr>
            <p:spPr>
              <a:xfrm>
                <a:off x="6052069" y="6165022"/>
                <a:ext cx="5540619" cy="590290"/>
              </a:xfrm>
              <a:prstGeom prst="rect">
                <a:avLst/>
              </a:prstGeom>
              <a:noFill/>
            </p:spPr>
            <p:txBody>
              <a:bodyPr wrap="none" rtlCol="0">
                <a:spAutoFit/>
              </a:bodyPr>
              <a:lstStyle/>
              <a:p>
                <a:r>
                  <a:rPr lang="en-US" sz="1400" dirty="0">
                    <a:solidFill>
                      <a:schemeClr val="tx1"/>
                    </a:solidFill>
                    <a:latin typeface="Baskerville" panose="02020502070401020303" pitchFamily="18" charset="0"/>
                    <a:ea typeface="Baskerville" panose="02020502070401020303" pitchFamily="18" charset="0"/>
                  </a:rPr>
                  <a:t>Blackham</a:t>
                </a:r>
                <a14:m>
                  <m:oMath xmlns:m="http://schemas.openxmlformats.org/officeDocument/2006/math">
                    <m:sSup>
                      <m:sSupPr>
                        <m:ctrlPr>
                          <a:rPr lang="en-US" sz="1400" b="1" i="1">
                            <a:solidFill>
                              <a:schemeClr val="tx1"/>
                            </a:solidFill>
                            <a:latin typeface="Cambria Math" panose="02040503050406030204" pitchFamily="18" charset="0"/>
                            <a:ea typeface="Cambria Math" panose="02040503050406030204" pitchFamily="18" charset="0"/>
                          </a:rPr>
                        </m:ctrlPr>
                      </m:sSupPr>
                      <m:e>
                        <m:r>
                          <a:rPr lang="en-US" sz="1400" b="1" i="1">
                            <a:solidFill>
                              <a:schemeClr val="tx1"/>
                            </a:solidFill>
                            <a:latin typeface="Cambria Math" panose="02040503050406030204" pitchFamily="18" charset="0"/>
                            <a:ea typeface="Cambria Math" panose="02040503050406030204" pitchFamily="18" charset="0"/>
                          </a:rPr>
                          <m:t> </m:t>
                        </m:r>
                      </m:e>
                      <m:sup>
                        <m:r>
                          <a:rPr lang="en-US" sz="1400" b="1" i="1">
                            <a:solidFill>
                              <a:schemeClr val="tx1"/>
                            </a:solidFill>
                            <a:latin typeface="Cambria Math" panose="02040503050406030204" pitchFamily="18" charset="0"/>
                            <a:ea typeface="Cambria Math" panose="02040503050406030204" pitchFamily="18" charset="0"/>
                          </a:rPr>
                          <m:t>†</m:t>
                        </m:r>
                      </m:sup>
                    </m:sSup>
                  </m:oMath>
                </a14:m>
                <a:r>
                  <a:rPr lang="en-US" sz="1400" dirty="0">
                    <a:solidFill>
                      <a:schemeClr val="tx1"/>
                    </a:solidFill>
                    <a:latin typeface="Baskerville" panose="02020502070401020303" pitchFamily="18" charset="0"/>
                    <a:ea typeface="Baskerville" panose="02020502070401020303" pitchFamily="18" charset="0"/>
                  </a:rPr>
                  <a:t>, </a:t>
                </a:r>
                <a:r>
                  <a:rPr lang="en-US" sz="1400" b="1" dirty="0">
                    <a:solidFill>
                      <a:schemeClr val="tx1"/>
                    </a:solidFill>
                    <a:latin typeface="Baskerville" panose="02020502070401020303" pitchFamily="18" charset="0"/>
                    <a:ea typeface="Baskerville" panose="02020502070401020303" pitchFamily="18" charset="0"/>
                  </a:rPr>
                  <a:t>Manjalingal</a:t>
                </a:r>
                <a14:m>
                  <m:oMath xmlns:m="http://schemas.openxmlformats.org/officeDocument/2006/math">
                    <m:sSup>
                      <m:sSupPr>
                        <m:ctrlPr>
                          <a:rPr lang="en-US" sz="1400" i="1">
                            <a:solidFill>
                              <a:schemeClr val="tx1"/>
                            </a:solidFill>
                            <a:latin typeface="Cambria Math" panose="02040503050406030204" pitchFamily="18" charset="0"/>
                            <a:ea typeface="Cambria Math" panose="02040503050406030204" pitchFamily="18" charset="0"/>
                          </a:rPr>
                        </m:ctrlPr>
                      </m:sSupPr>
                      <m:e>
                        <m:r>
                          <a:rPr lang="en-US" sz="1400" i="1">
                            <a:solidFill>
                              <a:schemeClr val="tx1"/>
                            </a:solidFill>
                            <a:latin typeface="Cambria Math" panose="02040503050406030204" pitchFamily="18" charset="0"/>
                            <a:ea typeface="Cambria Math" panose="02040503050406030204" pitchFamily="18" charset="0"/>
                          </a:rPr>
                          <m:t> </m:t>
                        </m:r>
                      </m:e>
                      <m:sup>
                        <m:r>
                          <a:rPr lang="en-US" sz="1400" i="1">
                            <a:solidFill>
                              <a:schemeClr val="tx1"/>
                            </a:solidFill>
                            <a:latin typeface="Cambria Math" panose="02040503050406030204" pitchFamily="18" charset="0"/>
                            <a:ea typeface="Cambria Math" panose="02040503050406030204" pitchFamily="18" charset="0"/>
                          </a:rPr>
                          <m:t>†</m:t>
                        </m:r>
                      </m:sup>
                    </m:sSup>
                  </m:oMath>
                </a14:m>
                <a:r>
                  <a:rPr lang="en-US" sz="1400" dirty="0">
                    <a:solidFill>
                      <a:schemeClr val="tx1"/>
                    </a:solidFill>
                    <a:latin typeface="Baskerville" panose="02020502070401020303" pitchFamily="18" charset="0"/>
                    <a:ea typeface="Baskerville" panose="02020502070401020303" pitchFamily="18" charset="0"/>
                  </a:rPr>
                  <a:t>, Rahmanian, Mandal, </a:t>
                </a:r>
                <a:r>
                  <a:rPr lang="en-US" sz="1400" b="1" i="1" dirty="0">
                    <a:solidFill>
                      <a:schemeClr val="tx1"/>
                    </a:solidFill>
                    <a:latin typeface="Baskerville" panose="02020502070401020303" pitchFamily="18" charset="0"/>
                    <a:ea typeface="Baskerville" panose="02020502070401020303" pitchFamily="18" charset="0"/>
                  </a:rPr>
                  <a:t>Nano Letters</a:t>
                </a:r>
                <a:r>
                  <a:rPr lang="en-US" sz="1400" b="1" dirty="0">
                    <a:solidFill>
                      <a:schemeClr val="tx1"/>
                    </a:solidFill>
                    <a:latin typeface="Baskerville" panose="02020502070401020303" pitchFamily="18" charset="0"/>
                    <a:ea typeface="Baskerville" panose="02020502070401020303" pitchFamily="18" charset="0"/>
                  </a:rPr>
                  <a:t> </a:t>
                </a:r>
                <a:r>
                  <a:rPr lang="en-US" sz="1400" dirty="0">
                    <a:solidFill>
                      <a:schemeClr val="tx1"/>
                    </a:solidFill>
                    <a:latin typeface="Baskerville" panose="02020502070401020303" pitchFamily="18" charset="0"/>
                    <a:ea typeface="Baskerville" panose="02020502070401020303" pitchFamily="18" charset="0"/>
                  </a:rPr>
                  <a:t>(2025)</a:t>
                </a:r>
              </a:p>
              <a:p>
                <a:endParaRPr lang="en-US" dirty="0"/>
              </a:p>
            </p:txBody>
          </p:sp>
        </mc:Choice>
        <mc:Fallback>
          <p:sp>
            <p:nvSpPr>
              <p:cNvPr id="78" name="TextBox 77">
                <a:extLst>
                  <a:ext uri="{FF2B5EF4-FFF2-40B4-BE49-F238E27FC236}">
                    <a16:creationId xmlns:a16="http://schemas.microsoft.com/office/drawing/2014/main" id="{5915EFEF-A898-D88F-5DCC-370BD01794F2}"/>
                  </a:ext>
                </a:extLst>
              </p:cNvPr>
              <p:cNvSpPr txBox="1">
                <a:spLocks noRot="1" noChangeAspect="1" noMove="1" noResize="1" noEditPoints="1" noAdjustHandles="1" noChangeArrowheads="1" noChangeShapeType="1" noTextEdit="1"/>
              </p:cNvSpPr>
              <p:nvPr/>
            </p:nvSpPr>
            <p:spPr>
              <a:xfrm>
                <a:off x="6052069" y="6165022"/>
                <a:ext cx="5540619" cy="590290"/>
              </a:xfrm>
              <a:prstGeom prst="rect">
                <a:avLst/>
              </a:prstGeom>
              <a:blipFill>
                <a:blip r:embed="rId16"/>
                <a:stretch>
                  <a:fillRect l="-2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2" name="TextBox 121">
                <a:extLst>
                  <a:ext uri="{FF2B5EF4-FFF2-40B4-BE49-F238E27FC236}">
                    <a16:creationId xmlns:a16="http://schemas.microsoft.com/office/drawing/2014/main" id="{35C1B00E-B4D4-0D7C-D299-62947C79667A}"/>
                  </a:ext>
                </a:extLst>
              </p:cNvPr>
              <p:cNvSpPr txBox="1"/>
              <p:nvPr/>
            </p:nvSpPr>
            <p:spPr>
              <a:xfrm>
                <a:off x="8174393" y="546470"/>
                <a:ext cx="915346" cy="369332"/>
              </a:xfrm>
              <a:prstGeom prst="rect">
                <a:avLst/>
              </a:prstGeom>
              <a:noFill/>
            </p:spPr>
            <p:txBody>
              <a:bodyPr wrap="square">
                <a:spAutoFit/>
              </a:bodyPr>
              <a:lstStyle/>
              <a:p>
                <a:pPr/>
                <a14:m>
                  <m:oMath xmlns:m="http://schemas.openxmlformats.org/officeDocument/2006/math">
                    <m:r>
                      <m:rPr>
                        <m:sty m:val="p"/>
                      </m:rPr>
                      <a:rPr lang="en-US" sz="1800" b="0" i="0" smtClean="0">
                        <a:latin typeface="Cambria Math" panose="02040503050406030204" pitchFamily="18" charset="0"/>
                      </a:rPr>
                      <m:t>Ω</m:t>
                    </m:r>
                    <m:r>
                      <a:rPr lang="en-US" sz="1800" b="0" i="0" smtClean="0">
                        <a:latin typeface="Cambria Math" panose="02040503050406030204" pitchFamily="18" charset="0"/>
                      </a:rPr>
                      <m:t>=</m:t>
                    </m:r>
                  </m:oMath>
                </a14:m>
                <a:r>
                  <a:rPr lang="en-US" dirty="0"/>
                  <a:t> 0</a:t>
                </a:r>
              </a:p>
            </p:txBody>
          </p:sp>
        </mc:Choice>
        <mc:Fallback>
          <p:sp>
            <p:nvSpPr>
              <p:cNvPr id="122" name="TextBox 121">
                <a:extLst>
                  <a:ext uri="{FF2B5EF4-FFF2-40B4-BE49-F238E27FC236}">
                    <a16:creationId xmlns:a16="http://schemas.microsoft.com/office/drawing/2014/main" id="{35C1B00E-B4D4-0D7C-D299-62947C79667A}"/>
                  </a:ext>
                </a:extLst>
              </p:cNvPr>
              <p:cNvSpPr txBox="1">
                <a:spLocks noRot="1" noChangeAspect="1" noMove="1" noResize="1" noEditPoints="1" noAdjustHandles="1" noChangeArrowheads="1" noChangeShapeType="1" noTextEdit="1"/>
              </p:cNvSpPr>
              <p:nvPr/>
            </p:nvSpPr>
            <p:spPr>
              <a:xfrm>
                <a:off x="8174393" y="546470"/>
                <a:ext cx="915346" cy="369332"/>
              </a:xfrm>
              <a:prstGeom prst="rect">
                <a:avLst/>
              </a:prstGeom>
              <a:blipFill>
                <a:blip r:embed="rId17"/>
                <a:stretch>
                  <a:fillRect t="-10345" b="-275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3" name="TextBox 122">
                <a:extLst>
                  <a:ext uri="{FF2B5EF4-FFF2-40B4-BE49-F238E27FC236}">
                    <a16:creationId xmlns:a16="http://schemas.microsoft.com/office/drawing/2014/main" id="{E86529F3-70C4-67D5-76B8-EC24D036D052}"/>
                  </a:ext>
                </a:extLst>
              </p:cNvPr>
              <p:cNvSpPr txBox="1"/>
              <p:nvPr/>
            </p:nvSpPr>
            <p:spPr>
              <a:xfrm>
                <a:off x="10206413" y="529609"/>
                <a:ext cx="1019834" cy="369332"/>
              </a:xfrm>
              <a:prstGeom prst="rect">
                <a:avLst/>
              </a:prstGeom>
              <a:noFill/>
            </p:spPr>
            <p:txBody>
              <a:bodyPr wrap="square">
                <a:spAutoFit/>
              </a:bodyPr>
              <a:lstStyle/>
              <a:p>
                <a:pPr/>
                <a14:m>
                  <m:oMath xmlns:m="http://schemas.openxmlformats.org/officeDocument/2006/math">
                    <m:r>
                      <m:rPr>
                        <m:sty m:val="p"/>
                      </m:rPr>
                      <a:rPr lang="en-US" i="0" smtClean="0">
                        <a:latin typeface="Cambria Math" panose="02040503050406030204" pitchFamily="18" charset="0"/>
                      </a:rPr>
                      <m:t>Ω</m:t>
                    </m:r>
                    <m:r>
                      <a:rPr lang="en-US" sz="1800" b="0" i="1" smtClean="0">
                        <a:latin typeface="Cambria Math" panose="02040503050406030204" pitchFamily="18" charset="0"/>
                        <a:ea typeface="Cambria Math" panose="02040503050406030204" pitchFamily="18" charset="0"/>
                      </a:rPr>
                      <m:t>≠</m:t>
                    </m:r>
                  </m:oMath>
                </a14:m>
                <a:r>
                  <a:rPr lang="en-US" dirty="0"/>
                  <a:t> 0</a:t>
                </a:r>
              </a:p>
            </p:txBody>
          </p:sp>
        </mc:Choice>
        <mc:Fallback>
          <p:sp>
            <p:nvSpPr>
              <p:cNvPr id="123" name="TextBox 122">
                <a:extLst>
                  <a:ext uri="{FF2B5EF4-FFF2-40B4-BE49-F238E27FC236}">
                    <a16:creationId xmlns:a16="http://schemas.microsoft.com/office/drawing/2014/main" id="{E86529F3-70C4-67D5-76B8-EC24D036D052}"/>
                  </a:ext>
                </a:extLst>
              </p:cNvPr>
              <p:cNvSpPr txBox="1">
                <a:spLocks noRot="1" noChangeAspect="1" noMove="1" noResize="1" noEditPoints="1" noAdjustHandles="1" noChangeArrowheads="1" noChangeShapeType="1" noTextEdit="1"/>
              </p:cNvSpPr>
              <p:nvPr/>
            </p:nvSpPr>
            <p:spPr>
              <a:xfrm>
                <a:off x="10206413" y="529609"/>
                <a:ext cx="1019834" cy="369332"/>
              </a:xfrm>
              <a:prstGeom prst="rect">
                <a:avLst/>
              </a:prstGeom>
              <a:blipFill>
                <a:blip r:embed="rId18"/>
                <a:stretch>
                  <a:fillRect t="-6667" b="-26667"/>
                </a:stretch>
              </a:blipFill>
            </p:spPr>
            <p:txBody>
              <a:bodyPr/>
              <a:lstStyle/>
              <a:p>
                <a:r>
                  <a:rPr lang="en-US">
                    <a:noFill/>
                  </a:rPr>
                  <a:t> </a:t>
                </a:r>
              </a:p>
            </p:txBody>
          </p:sp>
        </mc:Fallback>
      </mc:AlternateContent>
      <p:sp>
        <p:nvSpPr>
          <p:cNvPr id="5123" name="Rectangle 5122">
            <a:extLst>
              <a:ext uri="{FF2B5EF4-FFF2-40B4-BE49-F238E27FC236}">
                <a16:creationId xmlns:a16="http://schemas.microsoft.com/office/drawing/2014/main" id="{02176366-6FED-0FDF-41E5-2D124A2F04BC}"/>
              </a:ext>
            </a:extLst>
          </p:cNvPr>
          <p:cNvSpPr/>
          <p:nvPr/>
        </p:nvSpPr>
        <p:spPr>
          <a:xfrm>
            <a:off x="11466448" y="5691498"/>
            <a:ext cx="224199" cy="282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Rectangle 5124">
            <a:extLst>
              <a:ext uri="{FF2B5EF4-FFF2-40B4-BE49-F238E27FC236}">
                <a16:creationId xmlns:a16="http://schemas.microsoft.com/office/drawing/2014/main" id="{EDFA4097-FE15-EB4C-F955-655D33002CFB}"/>
              </a:ext>
            </a:extLst>
          </p:cNvPr>
          <p:cNvSpPr/>
          <p:nvPr/>
        </p:nvSpPr>
        <p:spPr>
          <a:xfrm>
            <a:off x="11496974" y="2974829"/>
            <a:ext cx="45719" cy="27380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866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animBg="1"/>
      <p:bldP spid="69" grpId="0"/>
      <p:bldP spid="72" grpId="0"/>
      <p:bldP spid="74" grpId="0"/>
      <p:bldP spid="75" grpId="0"/>
      <p:bldP spid="82" grpId="0"/>
      <p:bldP spid="85" grpId="0"/>
      <p:bldP spid="86" grpId="0"/>
      <p:bldP spid="87" grpId="0"/>
      <p:bldP spid="104" grpId="0" animBg="1"/>
      <p:bldP spid="107" grpId="0" animBg="1"/>
      <p:bldP spid="118" grpId="0" animBg="1"/>
      <p:bldP spid="78" grpId="0"/>
      <p:bldP spid="122" grpId="0"/>
      <p:bldP spid="123"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diagram of a graph&#10;&#10;AI-generated content may be incorrect.">
            <a:extLst>
              <a:ext uri="{FF2B5EF4-FFF2-40B4-BE49-F238E27FC236}">
                <a16:creationId xmlns:a16="http://schemas.microsoft.com/office/drawing/2014/main" id="{47F69096-55FC-558B-DCCB-38D9CEC13650}"/>
              </a:ext>
            </a:extLst>
          </p:cNvPr>
          <p:cNvPicPr>
            <a:picLocks noChangeAspect="1"/>
          </p:cNvPicPr>
          <p:nvPr/>
        </p:nvPicPr>
        <p:blipFill>
          <a:blip r:embed="rId2"/>
          <a:srcRect l="17132" t="19101" r="29607" b="13835"/>
          <a:stretch/>
        </p:blipFill>
        <p:spPr>
          <a:xfrm>
            <a:off x="7930362" y="3389335"/>
            <a:ext cx="4083837" cy="2931105"/>
          </a:xfrm>
          <a:prstGeom prst="rect">
            <a:avLst/>
          </a:prstGeom>
        </p:spPr>
      </p:pic>
      <p:pic>
        <p:nvPicPr>
          <p:cNvPr id="5" name="Picture 4">
            <a:extLst>
              <a:ext uri="{FF2B5EF4-FFF2-40B4-BE49-F238E27FC236}">
                <a16:creationId xmlns:a16="http://schemas.microsoft.com/office/drawing/2014/main" id="{740D1E25-17E3-2B8F-2398-4DDB5AE4D246}"/>
              </a:ext>
            </a:extLst>
          </p:cNvPr>
          <p:cNvPicPr>
            <a:picLocks noChangeAspect="1"/>
          </p:cNvPicPr>
          <p:nvPr/>
        </p:nvPicPr>
        <p:blipFill>
          <a:blip r:embed="rId3"/>
          <a:stretch>
            <a:fillRect/>
          </a:stretch>
        </p:blipFill>
        <p:spPr>
          <a:xfrm>
            <a:off x="3860800" y="228601"/>
            <a:ext cx="4470400" cy="3352800"/>
          </a:xfrm>
          <a:prstGeom prst="rect">
            <a:avLst/>
          </a:prstGeom>
        </p:spPr>
      </p:pic>
      <p:sp>
        <p:nvSpPr>
          <p:cNvPr id="6" name="Slide Number Placeholder 1">
            <a:extLst>
              <a:ext uri="{FF2B5EF4-FFF2-40B4-BE49-F238E27FC236}">
                <a16:creationId xmlns:a16="http://schemas.microsoft.com/office/drawing/2014/main" id="{7BA955BB-1F5D-6D5F-2A32-64DD30C472D2}"/>
              </a:ext>
            </a:extLst>
          </p:cNvPr>
          <p:cNvSpPr>
            <a:spLocks noGrp="1"/>
          </p:cNvSpPr>
          <p:nvPr>
            <p:ph type="sldNum" sz="quarter" idx="12"/>
          </p:nvPr>
        </p:nvSpPr>
        <p:spPr>
          <a:xfrm>
            <a:off x="9448800" y="6556819"/>
            <a:ext cx="2743200" cy="365125"/>
          </a:xfrm>
        </p:spPr>
        <p:txBody>
          <a:bodyPr/>
          <a:lstStyle/>
          <a:p>
            <a:fld id="{2519C00E-2C2C-A546-B149-044A63D2EBB9}" type="slidenum">
              <a:rPr lang="en-US" smtClean="0"/>
              <a:pPr/>
              <a:t>19</a:t>
            </a:fld>
            <a:endParaRPr lang="en-US"/>
          </a:p>
        </p:txBody>
      </p:sp>
      <p:pic>
        <p:nvPicPr>
          <p:cNvPr id="7" name="Picture 6">
            <a:extLst>
              <a:ext uri="{FF2B5EF4-FFF2-40B4-BE49-F238E27FC236}">
                <a16:creationId xmlns:a16="http://schemas.microsoft.com/office/drawing/2014/main" id="{EEEDA773-E484-9BFB-3D5B-8E4E432DD8DC}"/>
              </a:ext>
            </a:extLst>
          </p:cNvPr>
          <p:cNvPicPr>
            <a:picLocks noChangeAspect="1"/>
          </p:cNvPicPr>
          <p:nvPr/>
        </p:nvPicPr>
        <p:blipFill>
          <a:blip r:embed="rId4"/>
          <a:srcRect r="6819"/>
          <a:stretch/>
        </p:blipFill>
        <p:spPr>
          <a:xfrm>
            <a:off x="177800" y="228600"/>
            <a:ext cx="4165600" cy="3352801"/>
          </a:xfrm>
          <a:prstGeom prst="rect">
            <a:avLst/>
          </a:prstGeom>
        </p:spPr>
      </p:pic>
      <p:sp>
        <p:nvSpPr>
          <p:cNvPr id="8" name="TextBox 7">
            <a:extLst>
              <a:ext uri="{FF2B5EF4-FFF2-40B4-BE49-F238E27FC236}">
                <a16:creationId xmlns:a16="http://schemas.microsoft.com/office/drawing/2014/main" id="{06481601-52AF-3633-3535-A131C554E179}"/>
              </a:ext>
            </a:extLst>
          </p:cNvPr>
          <p:cNvSpPr txBox="1"/>
          <p:nvPr/>
        </p:nvSpPr>
        <p:spPr>
          <a:xfrm rot="16200000">
            <a:off x="-1454667" y="1898134"/>
            <a:ext cx="3454400" cy="369332"/>
          </a:xfrm>
          <a:prstGeom prst="rect">
            <a:avLst/>
          </a:prstGeom>
          <a:noFill/>
        </p:spPr>
        <p:txBody>
          <a:bodyPr wrap="square" rtlCol="0">
            <a:spAutoFit/>
          </a:bodyPr>
          <a:lstStyle/>
          <a:p>
            <a:pPr algn="ctr"/>
            <a:r>
              <a:rPr lang="en-US"/>
              <a:t>Energy (eV)</a:t>
            </a:r>
          </a:p>
        </p:txBody>
      </p:sp>
      <p:sp>
        <p:nvSpPr>
          <p:cNvPr id="9" name="TextBox 8">
            <a:extLst>
              <a:ext uri="{FF2B5EF4-FFF2-40B4-BE49-F238E27FC236}">
                <a16:creationId xmlns:a16="http://schemas.microsoft.com/office/drawing/2014/main" id="{DE747B82-0201-D3A4-F668-33F0245BE1DC}"/>
              </a:ext>
            </a:extLst>
          </p:cNvPr>
          <p:cNvSpPr txBox="1"/>
          <p:nvPr/>
        </p:nvSpPr>
        <p:spPr>
          <a:xfrm>
            <a:off x="0" y="38536"/>
            <a:ext cx="12192000" cy="584775"/>
          </a:xfrm>
          <a:prstGeom prst="rect">
            <a:avLst/>
          </a:prstGeom>
          <a:noFill/>
        </p:spPr>
        <p:txBody>
          <a:bodyPr wrap="square" rtlCol="0">
            <a:spAutoFit/>
          </a:bodyPr>
          <a:lstStyle/>
          <a:p>
            <a:pPr algn="ctr"/>
            <a:r>
              <a:rPr lang="en-US" sz="3200" dirty="0">
                <a:latin typeface="Goudy Old Style" panose="02020502050305020303" pitchFamily="18" charset="77"/>
              </a:rPr>
              <a:t>Comparing to Experiment</a:t>
            </a:r>
            <a:endParaRPr lang="en-US" sz="1400" dirty="0">
              <a:latin typeface="Goudy Old Style" panose="02020502050305020303" pitchFamily="18" charset="77"/>
            </a:endParaRPr>
          </a:p>
        </p:txBody>
      </p:sp>
      <p:sp>
        <p:nvSpPr>
          <p:cNvPr id="10" name="TextBox 9">
            <a:extLst>
              <a:ext uri="{FF2B5EF4-FFF2-40B4-BE49-F238E27FC236}">
                <a16:creationId xmlns:a16="http://schemas.microsoft.com/office/drawing/2014/main" id="{161BD4A6-6445-12AA-B5E5-F2130A9A8376}"/>
              </a:ext>
            </a:extLst>
          </p:cNvPr>
          <p:cNvSpPr txBox="1"/>
          <p:nvPr/>
        </p:nvSpPr>
        <p:spPr>
          <a:xfrm>
            <a:off x="8391973" y="6289726"/>
            <a:ext cx="4470400" cy="338554"/>
          </a:xfrm>
          <a:prstGeom prst="rect">
            <a:avLst/>
          </a:prstGeom>
          <a:noFill/>
        </p:spPr>
        <p:txBody>
          <a:bodyPr wrap="square" rtlCol="0">
            <a:spAutoFit/>
          </a:bodyPr>
          <a:lstStyle/>
          <a:p>
            <a:r>
              <a:rPr lang="en-US" sz="1600">
                <a:latin typeface="Baskerville" panose="02020502070401020303" pitchFamily="18" charset="0"/>
                <a:ea typeface="Baskerville" panose="02020502070401020303" pitchFamily="18" charset="0"/>
              </a:rPr>
              <a:t>Manjalingal,…, Rao, Mandal, </a:t>
            </a:r>
            <a:r>
              <a:rPr lang="en-US" sz="1600" i="1">
                <a:latin typeface="Baskerville" panose="02020502070401020303" pitchFamily="18" charset="0"/>
                <a:ea typeface="Baskerville" panose="02020502070401020303" pitchFamily="18" charset="0"/>
              </a:rPr>
              <a:t>in prep </a:t>
            </a:r>
            <a:r>
              <a:rPr lang="en-US" sz="1600">
                <a:latin typeface="Baskerville" panose="02020502070401020303" pitchFamily="18" charset="0"/>
                <a:ea typeface="Baskerville" panose="02020502070401020303" pitchFamily="18" charset="0"/>
              </a:rPr>
              <a:t>(2025)</a:t>
            </a:r>
          </a:p>
        </p:txBody>
      </p:sp>
      <p:sp>
        <p:nvSpPr>
          <p:cNvPr id="11" name="Rectangle 10">
            <a:extLst>
              <a:ext uri="{FF2B5EF4-FFF2-40B4-BE49-F238E27FC236}">
                <a16:creationId xmlns:a16="http://schemas.microsoft.com/office/drawing/2014/main" id="{1D867BD6-AE37-764A-2C3A-9C8E2CEDFEAA}"/>
              </a:ext>
            </a:extLst>
          </p:cNvPr>
          <p:cNvSpPr/>
          <p:nvPr/>
        </p:nvSpPr>
        <p:spPr>
          <a:xfrm>
            <a:off x="762000" y="2667001"/>
            <a:ext cx="914400" cy="381000"/>
          </a:xfrm>
          <a:prstGeom prst="rect">
            <a:avLst/>
          </a:prstGeom>
          <a:no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BA8F37-3653-DE6F-7EC8-89DFA0E4C2A5}"/>
              </a:ext>
            </a:extLst>
          </p:cNvPr>
          <p:cNvSpPr/>
          <p:nvPr/>
        </p:nvSpPr>
        <p:spPr>
          <a:xfrm>
            <a:off x="4433334" y="2667001"/>
            <a:ext cx="914400" cy="381000"/>
          </a:xfrm>
          <a:prstGeom prst="rect">
            <a:avLst/>
          </a:prstGeom>
          <a:no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52CE75-085A-00FD-9153-DD5159B030A2}"/>
              </a:ext>
            </a:extLst>
          </p:cNvPr>
          <p:cNvSpPr txBox="1"/>
          <p:nvPr/>
        </p:nvSpPr>
        <p:spPr>
          <a:xfrm>
            <a:off x="5344011" y="2562085"/>
            <a:ext cx="976866" cy="369332"/>
          </a:xfrm>
          <a:prstGeom prst="rect">
            <a:avLst/>
          </a:prstGeom>
          <a:noFill/>
        </p:spPr>
        <p:txBody>
          <a:bodyPr wrap="square" rtlCol="0">
            <a:spAutoFit/>
          </a:bodyPr>
          <a:lstStyle/>
          <a:p>
            <a:r>
              <a:rPr lang="en-US">
                <a:solidFill>
                  <a:srgbClr val="FF6B6B"/>
                </a:solidFill>
              </a:rPr>
              <a:t>2 peaks</a:t>
            </a:r>
          </a:p>
        </p:txBody>
      </p:sp>
      <p:sp>
        <p:nvSpPr>
          <p:cNvPr id="14" name="TextBox 13">
            <a:extLst>
              <a:ext uri="{FF2B5EF4-FFF2-40B4-BE49-F238E27FC236}">
                <a16:creationId xmlns:a16="http://schemas.microsoft.com/office/drawing/2014/main" id="{0FC1A5C9-F37C-6DC0-8A17-2B352040DF61}"/>
              </a:ext>
            </a:extLst>
          </p:cNvPr>
          <p:cNvSpPr txBox="1"/>
          <p:nvPr/>
        </p:nvSpPr>
        <p:spPr>
          <a:xfrm>
            <a:off x="1640001" y="2315105"/>
            <a:ext cx="976866" cy="369332"/>
          </a:xfrm>
          <a:prstGeom prst="rect">
            <a:avLst/>
          </a:prstGeom>
          <a:noFill/>
        </p:spPr>
        <p:txBody>
          <a:bodyPr wrap="square" rtlCol="0">
            <a:spAutoFit/>
          </a:bodyPr>
          <a:lstStyle/>
          <a:p>
            <a:r>
              <a:rPr lang="en-US">
                <a:solidFill>
                  <a:srgbClr val="FF6B6B"/>
                </a:solidFill>
              </a:rPr>
              <a:t>1 peak</a:t>
            </a:r>
          </a:p>
        </p:txBody>
      </p:sp>
      <p:pic>
        <p:nvPicPr>
          <p:cNvPr id="15" name="Picture 14" descr="A graph of light beams&#10;&#10;AI-generated content may be incorrect.">
            <a:extLst>
              <a:ext uri="{FF2B5EF4-FFF2-40B4-BE49-F238E27FC236}">
                <a16:creationId xmlns:a16="http://schemas.microsoft.com/office/drawing/2014/main" id="{6F599181-4B21-CE0A-DAA5-FAA1EB9C70B2}"/>
              </a:ext>
            </a:extLst>
          </p:cNvPr>
          <p:cNvPicPr>
            <a:picLocks noChangeAspect="1"/>
          </p:cNvPicPr>
          <p:nvPr/>
        </p:nvPicPr>
        <p:blipFill>
          <a:blip r:embed="rId5">
            <a:alphaModFix/>
          </a:blip>
          <a:srcRect t="7961"/>
          <a:stretch/>
        </p:blipFill>
        <p:spPr>
          <a:xfrm>
            <a:off x="7902939" y="537560"/>
            <a:ext cx="4289061" cy="277818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EC68CE5-D108-3B60-8954-0E4E8BEAADBD}"/>
                  </a:ext>
                </a:extLst>
              </p:cNvPr>
              <p:cNvSpPr txBox="1"/>
              <p:nvPr/>
            </p:nvSpPr>
            <p:spPr>
              <a:xfrm>
                <a:off x="10041735" y="3245885"/>
                <a:ext cx="697242" cy="276999"/>
              </a:xfrm>
              <a:prstGeom prst="rect">
                <a:avLst/>
              </a:prstGeom>
              <a:noFill/>
            </p:spPr>
            <p:txBody>
              <a:bodyPr wrap="none" rtlCol="0">
                <a:spAutoFit/>
              </a:bodyPr>
              <a:lstStyle/>
              <a:p>
                <a:r>
                  <a:rPr lang="en-US" sz="1200"/>
                  <a:t>K (</a:t>
                </a:r>
                <a14:m>
                  <m:oMath xmlns:m="http://schemas.openxmlformats.org/officeDocument/2006/math">
                    <m:r>
                      <a:rPr lang="en-US" sz="1200" b="0" i="1" smtClean="0">
                        <a:latin typeface="Cambria Math" panose="02040503050406030204" pitchFamily="18" charset="0"/>
                      </a:rPr>
                      <m:t>𝜇</m:t>
                    </m:r>
                  </m:oMath>
                </a14:m>
                <a:r>
                  <a:rPr lang="en-US" sz="1200"/>
                  <a:t>m</a:t>
                </a:r>
                <a:r>
                  <a:rPr lang="en-US" sz="1200" baseline="30000"/>
                  <a:t>-1</a:t>
                </a:r>
                <a:r>
                  <a:rPr lang="en-US" sz="1200"/>
                  <a:t>)</a:t>
                </a:r>
              </a:p>
            </p:txBody>
          </p:sp>
        </mc:Choice>
        <mc:Fallback xmlns="">
          <p:sp>
            <p:nvSpPr>
              <p:cNvPr id="16" name="TextBox 15">
                <a:extLst>
                  <a:ext uri="{FF2B5EF4-FFF2-40B4-BE49-F238E27FC236}">
                    <a16:creationId xmlns:a16="http://schemas.microsoft.com/office/drawing/2014/main" id="{CEC68CE5-D108-3B60-8954-0E4E8BEAADBD}"/>
                  </a:ext>
                </a:extLst>
              </p:cNvPr>
              <p:cNvSpPr txBox="1">
                <a:spLocks noRot="1" noChangeAspect="1" noMove="1" noResize="1" noEditPoints="1" noAdjustHandles="1" noChangeArrowheads="1" noChangeShapeType="1" noTextEdit="1"/>
              </p:cNvSpPr>
              <p:nvPr/>
            </p:nvSpPr>
            <p:spPr>
              <a:xfrm>
                <a:off x="10041735" y="3245885"/>
                <a:ext cx="697242" cy="276999"/>
              </a:xfrm>
              <a:prstGeom prst="rect">
                <a:avLst/>
              </a:prstGeom>
              <a:blipFill>
                <a:blip r:embed="rId6"/>
                <a:stretch>
                  <a:fillRect b="-1304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6846A3BD-B341-EAF3-D090-B93DA849625D}"/>
              </a:ext>
            </a:extLst>
          </p:cNvPr>
          <p:cNvSpPr txBox="1"/>
          <p:nvPr/>
        </p:nvSpPr>
        <p:spPr>
          <a:xfrm rot="16200000">
            <a:off x="7581152" y="1705046"/>
            <a:ext cx="920573" cy="276999"/>
          </a:xfrm>
          <a:prstGeom prst="rect">
            <a:avLst/>
          </a:prstGeom>
          <a:noFill/>
        </p:spPr>
        <p:txBody>
          <a:bodyPr wrap="none" rtlCol="0">
            <a:spAutoFit/>
          </a:bodyPr>
          <a:lstStyle/>
          <a:p>
            <a:r>
              <a:rPr lang="en-US" sz="1200"/>
              <a:t>Energy (eV)</a:t>
            </a:r>
          </a:p>
        </p:txBody>
      </p:sp>
      <p:cxnSp>
        <p:nvCxnSpPr>
          <p:cNvPr id="18" name="Straight Connector 17">
            <a:extLst>
              <a:ext uri="{FF2B5EF4-FFF2-40B4-BE49-F238E27FC236}">
                <a16:creationId xmlns:a16="http://schemas.microsoft.com/office/drawing/2014/main" id="{9B5E39CE-30DD-3A3E-07D5-C480C81903DB}"/>
              </a:ext>
            </a:extLst>
          </p:cNvPr>
          <p:cNvCxnSpPr>
            <a:cxnSpLocks/>
          </p:cNvCxnSpPr>
          <p:nvPr/>
        </p:nvCxnSpPr>
        <p:spPr>
          <a:xfrm>
            <a:off x="5347734" y="3052567"/>
            <a:ext cx="3186666" cy="33098"/>
          </a:xfrm>
          <a:prstGeom prst="line">
            <a:avLst/>
          </a:prstGeom>
          <a:ln>
            <a:solidFill>
              <a:srgbClr val="FF6B6B"/>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68EF6F8-0272-93EA-B4C2-BCE3798C60AE}"/>
              </a:ext>
            </a:extLst>
          </p:cNvPr>
          <p:cNvCxnSpPr>
            <a:cxnSpLocks/>
          </p:cNvCxnSpPr>
          <p:nvPr/>
        </p:nvCxnSpPr>
        <p:spPr>
          <a:xfrm flipV="1">
            <a:off x="5347734" y="756658"/>
            <a:ext cx="2938499" cy="1910343"/>
          </a:xfrm>
          <a:prstGeom prst="line">
            <a:avLst/>
          </a:prstGeom>
          <a:ln>
            <a:solidFill>
              <a:srgbClr val="FF6B6B"/>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FE90A8-A735-1A88-3118-6EAF140FEC44}"/>
                  </a:ext>
                </a:extLst>
              </p:cNvPr>
              <p:cNvSpPr txBox="1"/>
              <p:nvPr/>
            </p:nvSpPr>
            <p:spPr>
              <a:xfrm>
                <a:off x="5830558" y="3362694"/>
                <a:ext cx="697242" cy="276999"/>
              </a:xfrm>
              <a:prstGeom prst="rect">
                <a:avLst/>
              </a:prstGeom>
              <a:noFill/>
            </p:spPr>
            <p:txBody>
              <a:bodyPr wrap="none" rtlCol="0">
                <a:spAutoFit/>
              </a:bodyPr>
              <a:lstStyle/>
              <a:p>
                <a:r>
                  <a:rPr lang="en-US" sz="1200"/>
                  <a:t>K (</a:t>
                </a:r>
                <a14:m>
                  <m:oMath xmlns:m="http://schemas.openxmlformats.org/officeDocument/2006/math">
                    <m:r>
                      <a:rPr lang="en-US" sz="1200" b="0" i="1" smtClean="0">
                        <a:latin typeface="Cambria Math" panose="02040503050406030204" pitchFamily="18" charset="0"/>
                      </a:rPr>
                      <m:t>𝜇</m:t>
                    </m:r>
                  </m:oMath>
                </a14:m>
                <a:r>
                  <a:rPr lang="en-US" sz="1200"/>
                  <a:t>m</a:t>
                </a:r>
                <a:r>
                  <a:rPr lang="en-US" sz="1200" baseline="30000"/>
                  <a:t>-1</a:t>
                </a:r>
                <a:r>
                  <a:rPr lang="en-US" sz="1200"/>
                  <a:t>)</a:t>
                </a:r>
              </a:p>
            </p:txBody>
          </p:sp>
        </mc:Choice>
        <mc:Fallback xmlns="">
          <p:sp>
            <p:nvSpPr>
              <p:cNvPr id="20" name="TextBox 19">
                <a:extLst>
                  <a:ext uri="{FF2B5EF4-FFF2-40B4-BE49-F238E27FC236}">
                    <a16:creationId xmlns:a16="http://schemas.microsoft.com/office/drawing/2014/main" id="{DBFE90A8-A735-1A88-3118-6EAF140FEC44}"/>
                  </a:ext>
                </a:extLst>
              </p:cNvPr>
              <p:cNvSpPr txBox="1">
                <a:spLocks noRot="1" noChangeAspect="1" noMove="1" noResize="1" noEditPoints="1" noAdjustHandles="1" noChangeArrowheads="1" noChangeShapeType="1" noTextEdit="1"/>
              </p:cNvSpPr>
              <p:nvPr/>
            </p:nvSpPr>
            <p:spPr>
              <a:xfrm>
                <a:off x="5830558" y="3362694"/>
                <a:ext cx="697242" cy="276999"/>
              </a:xfrm>
              <a:prstGeom prst="rect">
                <a:avLst/>
              </a:prstGeom>
              <a:blipFill>
                <a:blip r:embed="rId7"/>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2138ACB-EC55-42F0-E1BB-FA1853ABCF0D}"/>
                  </a:ext>
                </a:extLst>
              </p:cNvPr>
              <p:cNvSpPr txBox="1"/>
              <p:nvPr/>
            </p:nvSpPr>
            <p:spPr>
              <a:xfrm>
                <a:off x="2136489" y="3362693"/>
                <a:ext cx="697242" cy="276999"/>
              </a:xfrm>
              <a:prstGeom prst="rect">
                <a:avLst/>
              </a:prstGeom>
              <a:noFill/>
            </p:spPr>
            <p:txBody>
              <a:bodyPr wrap="none" rtlCol="0">
                <a:spAutoFit/>
              </a:bodyPr>
              <a:lstStyle/>
              <a:p>
                <a:r>
                  <a:rPr lang="en-US" sz="1200"/>
                  <a:t>K (</a:t>
                </a:r>
                <a14:m>
                  <m:oMath xmlns:m="http://schemas.openxmlformats.org/officeDocument/2006/math">
                    <m:r>
                      <a:rPr lang="en-US" sz="1200" b="0" i="1" smtClean="0">
                        <a:latin typeface="Cambria Math" panose="02040503050406030204" pitchFamily="18" charset="0"/>
                      </a:rPr>
                      <m:t>𝜇</m:t>
                    </m:r>
                  </m:oMath>
                </a14:m>
                <a:r>
                  <a:rPr lang="en-US" sz="1200"/>
                  <a:t>m</a:t>
                </a:r>
                <a:r>
                  <a:rPr lang="en-US" sz="1200" baseline="30000"/>
                  <a:t>-1</a:t>
                </a:r>
                <a:r>
                  <a:rPr lang="en-US" sz="1200"/>
                  <a:t>)</a:t>
                </a:r>
              </a:p>
            </p:txBody>
          </p:sp>
        </mc:Choice>
        <mc:Fallback xmlns="">
          <p:sp>
            <p:nvSpPr>
              <p:cNvPr id="21" name="TextBox 20">
                <a:extLst>
                  <a:ext uri="{FF2B5EF4-FFF2-40B4-BE49-F238E27FC236}">
                    <a16:creationId xmlns:a16="http://schemas.microsoft.com/office/drawing/2014/main" id="{02138ACB-EC55-42F0-E1BB-FA1853ABCF0D}"/>
                  </a:ext>
                </a:extLst>
              </p:cNvPr>
              <p:cNvSpPr txBox="1">
                <a:spLocks noRot="1" noChangeAspect="1" noMove="1" noResize="1" noEditPoints="1" noAdjustHandles="1" noChangeArrowheads="1" noChangeShapeType="1" noTextEdit="1"/>
              </p:cNvSpPr>
              <p:nvPr/>
            </p:nvSpPr>
            <p:spPr>
              <a:xfrm>
                <a:off x="2136489" y="3362693"/>
                <a:ext cx="697242" cy="276999"/>
              </a:xfrm>
              <a:prstGeom prst="rect">
                <a:avLst/>
              </a:prstGeom>
              <a:blipFill>
                <a:blip r:embed="rId8"/>
                <a:stretch>
                  <a:fillRect b="-13043"/>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15CDF93A-0596-813D-49D9-E778C16D837D}"/>
              </a:ext>
            </a:extLst>
          </p:cNvPr>
          <p:cNvSpPr txBox="1"/>
          <p:nvPr/>
        </p:nvSpPr>
        <p:spPr>
          <a:xfrm rot="5400000">
            <a:off x="10376151" y="4901200"/>
            <a:ext cx="2667000" cy="461665"/>
          </a:xfrm>
          <a:prstGeom prst="rect">
            <a:avLst/>
          </a:prstGeom>
          <a:noFill/>
        </p:spPr>
        <p:txBody>
          <a:bodyPr wrap="square" rtlCol="0">
            <a:spAutoFit/>
          </a:bodyPr>
          <a:lstStyle/>
          <a:p>
            <a:r>
              <a:rPr lang="en-US" sz="2400" b="1">
                <a:latin typeface="Baskerville" panose="02020502070401020303" pitchFamily="18" charset="0"/>
                <a:ea typeface="Baskerville" panose="02020502070401020303" pitchFamily="18" charset="0"/>
              </a:rPr>
              <a:t>experiment</a:t>
            </a:r>
          </a:p>
        </p:txBody>
      </p:sp>
      <p:pic>
        <p:nvPicPr>
          <p:cNvPr id="23" name="Picture 2">
            <a:extLst>
              <a:ext uri="{FF2B5EF4-FFF2-40B4-BE49-F238E27FC236}">
                <a16:creationId xmlns:a16="http://schemas.microsoft.com/office/drawing/2014/main" id="{762360EF-6994-EEA8-C7DE-5F06150C46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3733956"/>
            <a:ext cx="1854867" cy="23848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018A2D1-4BC4-9A0F-6E62-AB475BF5F0D6}"/>
              </a:ext>
            </a:extLst>
          </p:cNvPr>
          <p:cNvSpPr txBox="1"/>
          <p:nvPr/>
        </p:nvSpPr>
        <p:spPr>
          <a:xfrm>
            <a:off x="2678178" y="5525870"/>
            <a:ext cx="3487146" cy="646331"/>
          </a:xfrm>
          <a:prstGeom prst="rect">
            <a:avLst/>
          </a:prstGeom>
          <a:noFill/>
        </p:spPr>
        <p:txBody>
          <a:bodyPr wrap="square" rtlCol="0">
            <a:spAutoFit/>
          </a:bodyPr>
          <a:lstStyle/>
          <a:p>
            <a:r>
              <a:rPr lang="en-US">
                <a:latin typeface="Baskerville" panose="02020502070401020303" pitchFamily="18" charset="0"/>
                <a:ea typeface="Baskerville" panose="02020502070401020303" pitchFamily="18" charset="0"/>
              </a:rPr>
              <a:t>Prof. Yi Rao</a:t>
            </a:r>
          </a:p>
          <a:p>
            <a:r>
              <a:rPr lang="en-US" b="1">
                <a:latin typeface="Baskerville" panose="02020502070401020303" pitchFamily="18" charset="0"/>
                <a:ea typeface="Baskerville" panose="02020502070401020303" pitchFamily="18" charset="0"/>
              </a:rPr>
              <a:t>Utah State</a:t>
            </a:r>
          </a:p>
        </p:txBody>
      </p:sp>
      <p:sp>
        <p:nvSpPr>
          <p:cNvPr id="25" name="TextBox 24">
            <a:extLst>
              <a:ext uri="{FF2B5EF4-FFF2-40B4-BE49-F238E27FC236}">
                <a16:creationId xmlns:a16="http://schemas.microsoft.com/office/drawing/2014/main" id="{B479ECF5-6F7C-C377-D014-1E3C1AB6852A}"/>
              </a:ext>
            </a:extLst>
          </p:cNvPr>
          <p:cNvSpPr txBox="1"/>
          <p:nvPr/>
        </p:nvSpPr>
        <p:spPr>
          <a:xfrm>
            <a:off x="4116058" y="4138525"/>
            <a:ext cx="3429000" cy="1200329"/>
          </a:xfrm>
          <a:prstGeom prst="rect">
            <a:avLst/>
          </a:prstGeom>
          <a:noFill/>
        </p:spPr>
        <p:txBody>
          <a:bodyPr wrap="square" rtlCol="0">
            <a:spAutoFit/>
          </a:bodyPr>
          <a:lstStyle/>
          <a:p>
            <a:r>
              <a:rPr lang="en-US" sz="2400">
                <a:latin typeface="Baskerville" panose="02020502070401020303" pitchFamily="18" charset="0"/>
                <a:ea typeface="Baskerville" panose="02020502070401020303" pitchFamily="18" charset="0"/>
              </a:rPr>
              <a:t>We observe the polaron </a:t>
            </a:r>
          </a:p>
          <a:p>
            <a:r>
              <a:rPr lang="en-US" sz="2400">
                <a:latin typeface="Baskerville" panose="02020502070401020303" pitchFamily="18" charset="0"/>
                <a:ea typeface="Baskerville" panose="02020502070401020303" pitchFamily="18" charset="0"/>
              </a:rPr>
              <a:t>polariton peaks in the </a:t>
            </a:r>
          </a:p>
          <a:p>
            <a:r>
              <a:rPr lang="en-US" sz="2400">
                <a:latin typeface="Baskerville" panose="02020502070401020303" pitchFamily="18" charset="0"/>
                <a:ea typeface="Baskerville" panose="02020502070401020303" pitchFamily="18" charset="0"/>
              </a:rPr>
              <a:t>organic polaron polaritons</a:t>
            </a:r>
          </a:p>
        </p:txBody>
      </p:sp>
      <p:sp>
        <p:nvSpPr>
          <p:cNvPr id="26" name="TextBox 25">
            <a:extLst>
              <a:ext uri="{FF2B5EF4-FFF2-40B4-BE49-F238E27FC236}">
                <a16:creationId xmlns:a16="http://schemas.microsoft.com/office/drawing/2014/main" id="{30859B36-C53F-F9DA-69AB-CDA6E8D0DE6D}"/>
              </a:ext>
            </a:extLst>
          </p:cNvPr>
          <p:cNvSpPr txBox="1"/>
          <p:nvPr/>
        </p:nvSpPr>
        <p:spPr>
          <a:xfrm>
            <a:off x="788015" y="677293"/>
            <a:ext cx="2419777" cy="369332"/>
          </a:xfrm>
          <a:prstGeom prst="rect">
            <a:avLst/>
          </a:prstGeom>
          <a:noFill/>
        </p:spPr>
        <p:txBody>
          <a:bodyPr wrap="square" rtlCol="0">
            <a:spAutoFit/>
          </a:bodyPr>
          <a:lstStyle/>
          <a:p>
            <a:r>
              <a:rPr lang="en-US">
                <a:solidFill>
                  <a:schemeClr val="bg1"/>
                </a:solidFill>
              </a:rPr>
              <a:t>Bare exciton-polariton</a:t>
            </a:r>
          </a:p>
        </p:txBody>
      </p:sp>
      <p:sp>
        <p:nvSpPr>
          <p:cNvPr id="27" name="TextBox 26">
            <a:extLst>
              <a:ext uri="{FF2B5EF4-FFF2-40B4-BE49-F238E27FC236}">
                <a16:creationId xmlns:a16="http://schemas.microsoft.com/office/drawing/2014/main" id="{D23810E2-498A-0DE6-D8E2-AC319A04ADAE}"/>
              </a:ext>
            </a:extLst>
          </p:cNvPr>
          <p:cNvSpPr txBox="1"/>
          <p:nvPr/>
        </p:nvSpPr>
        <p:spPr>
          <a:xfrm>
            <a:off x="4466687" y="671741"/>
            <a:ext cx="2419777" cy="369332"/>
          </a:xfrm>
          <a:prstGeom prst="rect">
            <a:avLst/>
          </a:prstGeom>
          <a:noFill/>
        </p:spPr>
        <p:txBody>
          <a:bodyPr wrap="square" rtlCol="0">
            <a:spAutoFit/>
          </a:bodyPr>
          <a:lstStyle/>
          <a:p>
            <a:r>
              <a:rPr lang="en-US">
                <a:solidFill>
                  <a:schemeClr val="bg1"/>
                </a:solidFill>
              </a:rPr>
              <a:t>Polaron-polariton</a:t>
            </a:r>
          </a:p>
        </p:txBody>
      </p:sp>
      <p:sp>
        <p:nvSpPr>
          <p:cNvPr id="28" name="slider">
            <a:extLst>
              <a:ext uri="{FF2B5EF4-FFF2-40B4-BE49-F238E27FC236}">
                <a16:creationId xmlns:a16="http://schemas.microsoft.com/office/drawing/2014/main" id="{19CBEF2F-D0B0-C2D2-6AD0-C665E5039780}"/>
              </a:ext>
            </a:extLst>
          </p:cNvPr>
          <p:cNvSpPr>
            <a:spLocks/>
          </p:cNvSpPr>
          <p:nvPr/>
        </p:nvSpPr>
        <p:spPr>
          <a:xfrm>
            <a:off x="-68013" y="6617298"/>
            <a:ext cx="6126480" cy="259933"/>
          </a:xfrm>
          <a:prstGeom prst="homePlate">
            <a:avLst/>
          </a:prstGeom>
          <a:solidFill>
            <a:srgbClr val="2F010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83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8AE638-7CB4-DBD7-ADAF-21283E815E63}"/>
              </a:ext>
            </a:extLst>
          </p:cNvPr>
          <p:cNvSpPr>
            <a:spLocks noGrp="1"/>
          </p:cNvSpPr>
          <p:nvPr>
            <p:ph type="sldNum" sz="quarter" idx="12"/>
          </p:nvPr>
        </p:nvSpPr>
        <p:spPr/>
        <p:txBody>
          <a:bodyPr/>
          <a:lstStyle/>
          <a:p>
            <a:fld id="{2519C00E-2C2C-A546-B149-044A63D2EBB9}" type="slidenum">
              <a:rPr lang="en-US" smtClean="0"/>
              <a:t>20</a:t>
            </a:fld>
            <a:endParaRPr lang="en-US"/>
          </a:p>
        </p:txBody>
      </p:sp>
      <p:pic>
        <p:nvPicPr>
          <p:cNvPr id="5" name="Picture 4">
            <a:extLst>
              <a:ext uri="{FF2B5EF4-FFF2-40B4-BE49-F238E27FC236}">
                <a16:creationId xmlns:a16="http://schemas.microsoft.com/office/drawing/2014/main" id="{D0ED52E0-6214-FC2C-A104-FF38EEB44575}"/>
              </a:ext>
            </a:extLst>
          </p:cNvPr>
          <p:cNvPicPr>
            <a:picLocks noChangeAspect="1"/>
          </p:cNvPicPr>
          <p:nvPr/>
        </p:nvPicPr>
        <p:blipFill>
          <a:blip r:embed="rId2"/>
          <a:srcRect l="-2151" t="46614" r="64758" b="5036"/>
          <a:stretch>
            <a:fillRect/>
          </a:stretch>
        </p:blipFill>
        <p:spPr>
          <a:xfrm>
            <a:off x="153825" y="1703989"/>
            <a:ext cx="4517945" cy="2992821"/>
          </a:xfrm>
          <a:prstGeom prst="rect">
            <a:avLst/>
          </a:prstGeom>
        </p:spPr>
      </p:pic>
    </p:spTree>
    <p:extLst>
      <p:ext uri="{BB962C8B-B14F-4D97-AF65-F5344CB8AC3E}">
        <p14:creationId xmlns:p14="http://schemas.microsoft.com/office/powerpoint/2010/main" val="307373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05" name="c5">
            <a:extLst>
              <a:ext uri="{FF2B5EF4-FFF2-40B4-BE49-F238E27FC236}">
                <a16:creationId xmlns:a16="http://schemas.microsoft.com/office/drawing/2014/main" id="{E3165CA4-1C76-62BF-0269-CE6FD877C3B2}"/>
              </a:ext>
            </a:extLst>
          </p:cNvPr>
          <p:cNvCxnSpPr>
            <a:cxnSpLocks/>
            <a:stCxn id="80" idx="0"/>
            <a:endCxn id="75" idx="4"/>
          </p:cNvCxnSpPr>
          <p:nvPr/>
        </p:nvCxnSpPr>
        <p:spPr>
          <a:xfrm flipH="1" flipV="1">
            <a:off x="8972746" y="2028881"/>
            <a:ext cx="8466" cy="838856"/>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cxnSp>
        <p:nvCxnSpPr>
          <p:cNvPr id="107" name="c4">
            <a:extLst>
              <a:ext uri="{FF2B5EF4-FFF2-40B4-BE49-F238E27FC236}">
                <a16:creationId xmlns:a16="http://schemas.microsoft.com/office/drawing/2014/main" id="{F166F973-8FBC-E07F-7427-1C2E447253BE}"/>
              </a:ext>
            </a:extLst>
          </p:cNvPr>
          <p:cNvCxnSpPr>
            <a:cxnSpLocks/>
            <a:endCxn id="76" idx="4"/>
          </p:cNvCxnSpPr>
          <p:nvPr/>
        </p:nvCxnSpPr>
        <p:spPr>
          <a:xfrm flipH="1" flipV="1">
            <a:off x="9658545" y="2020414"/>
            <a:ext cx="13383" cy="854263"/>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cxnSp>
        <p:nvCxnSpPr>
          <p:cNvPr id="109" name="c3">
            <a:extLst>
              <a:ext uri="{FF2B5EF4-FFF2-40B4-BE49-F238E27FC236}">
                <a16:creationId xmlns:a16="http://schemas.microsoft.com/office/drawing/2014/main" id="{4575B315-4A7F-1C5B-FC9E-21788339DA37}"/>
              </a:ext>
            </a:extLst>
          </p:cNvPr>
          <p:cNvCxnSpPr>
            <a:cxnSpLocks/>
          </p:cNvCxnSpPr>
          <p:nvPr/>
        </p:nvCxnSpPr>
        <p:spPr>
          <a:xfrm flipH="1" flipV="1">
            <a:off x="10341887" y="2030824"/>
            <a:ext cx="13383" cy="854263"/>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cxnSp>
        <p:nvCxnSpPr>
          <p:cNvPr id="110" name="c2">
            <a:extLst>
              <a:ext uri="{FF2B5EF4-FFF2-40B4-BE49-F238E27FC236}">
                <a16:creationId xmlns:a16="http://schemas.microsoft.com/office/drawing/2014/main" id="{25A36535-B2FC-2241-D2C1-669DE9A56B1F}"/>
              </a:ext>
            </a:extLst>
          </p:cNvPr>
          <p:cNvCxnSpPr>
            <a:cxnSpLocks/>
          </p:cNvCxnSpPr>
          <p:nvPr/>
        </p:nvCxnSpPr>
        <p:spPr>
          <a:xfrm flipH="1" flipV="1">
            <a:off x="11010481" y="1992724"/>
            <a:ext cx="13383" cy="854263"/>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cxnSp>
        <p:nvCxnSpPr>
          <p:cNvPr id="102" name="c1">
            <a:extLst>
              <a:ext uri="{FF2B5EF4-FFF2-40B4-BE49-F238E27FC236}">
                <a16:creationId xmlns:a16="http://schemas.microsoft.com/office/drawing/2014/main" id="{05EBA6CC-0766-2430-E5F7-6B46D9428527}"/>
              </a:ext>
            </a:extLst>
          </p:cNvPr>
          <p:cNvCxnSpPr>
            <a:cxnSpLocks/>
            <a:stCxn id="79" idx="0"/>
            <a:endCxn id="74" idx="4"/>
          </p:cNvCxnSpPr>
          <p:nvPr/>
        </p:nvCxnSpPr>
        <p:spPr>
          <a:xfrm flipV="1">
            <a:off x="8245268" y="2037348"/>
            <a:ext cx="0" cy="830389"/>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73BF8277-97A0-5DE5-ECA8-BA4EB4AA8B02}"/>
              </a:ext>
            </a:extLst>
          </p:cNvPr>
          <p:cNvSpPr>
            <a:spLocks noGrp="1"/>
          </p:cNvSpPr>
          <p:nvPr>
            <p:ph type="sldNum" sz="quarter" idx="12"/>
          </p:nvPr>
        </p:nvSpPr>
        <p:spPr/>
        <p:txBody>
          <a:bodyPr/>
          <a:lstStyle/>
          <a:p>
            <a:fld id="{2519C00E-2C2C-A546-B149-044A63D2EBB9}" type="slidenum">
              <a:rPr lang="en-US" smtClean="0"/>
              <a:pPr/>
              <a:t>21</a:t>
            </a:fld>
            <a:endParaRPr lang="en-US" dirty="0"/>
          </a:p>
        </p:txBody>
      </p:sp>
      <p:pic>
        <p:nvPicPr>
          <p:cNvPr id="4" name="Picture 3">
            <a:extLst>
              <a:ext uri="{FF2B5EF4-FFF2-40B4-BE49-F238E27FC236}">
                <a16:creationId xmlns:a16="http://schemas.microsoft.com/office/drawing/2014/main" id="{7314F7D8-9B1A-6EA7-85C1-26983BC4BBB2}"/>
              </a:ext>
            </a:extLst>
          </p:cNvPr>
          <p:cNvPicPr>
            <a:picLocks noChangeAspect="1"/>
          </p:cNvPicPr>
          <p:nvPr/>
        </p:nvPicPr>
        <p:blipFill>
          <a:blip r:embed="rId4"/>
          <a:stretch>
            <a:fillRect/>
          </a:stretch>
        </p:blipFill>
        <p:spPr>
          <a:xfrm>
            <a:off x="171229" y="1075835"/>
            <a:ext cx="6683022" cy="5012267"/>
          </a:xfrm>
          <a:prstGeom prst="rect">
            <a:avLst/>
          </a:prstGeom>
        </p:spPr>
      </p:pic>
      <p:sp>
        <p:nvSpPr>
          <p:cNvPr id="12" name="Rectangle 11">
            <a:extLst>
              <a:ext uri="{FF2B5EF4-FFF2-40B4-BE49-F238E27FC236}">
                <a16:creationId xmlns:a16="http://schemas.microsoft.com/office/drawing/2014/main" id="{DA3A87A4-9696-615B-C17B-DDB12C539D27}"/>
              </a:ext>
            </a:extLst>
          </p:cNvPr>
          <p:cNvSpPr/>
          <p:nvPr/>
        </p:nvSpPr>
        <p:spPr>
          <a:xfrm>
            <a:off x="3548418" y="832513"/>
            <a:ext cx="3398292" cy="5322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A5241FE-B308-6C56-1F28-B10946CDA8B1}"/>
              </a:ext>
            </a:extLst>
          </p:cNvPr>
          <p:cNvPicPr>
            <a:picLocks noChangeAspect="1"/>
          </p:cNvPicPr>
          <p:nvPr/>
        </p:nvPicPr>
        <p:blipFill>
          <a:blip r:embed="rId5"/>
          <a:stretch>
            <a:fillRect/>
          </a:stretch>
        </p:blipFill>
        <p:spPr>
          <a:xfrm>
            <a:off x="2866213" y="270049"/>
            <a:ext cx="7772400" cy="69558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87C7961-F1D4-494D-E6DD-82D67F8907F5}"/>
                  </a:ext>
                </a:extLst>
              </p:cNvPr>
              <p:cNvSpPr txBox="1"/>
              <p:nvPr/>
            </p:nvSpPr>
            <p:spPr>
              <a:xfrm>
                <a:off x="2495550" y="452714"/>
                <a:ext cx="603250" cy="2844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𝐻</m:t>
                              </m:r>
                            </m:e>
                          </m:acc>
                        </m:e>
                        <m:sub>
                          <m:r>
                            <m:rPr>
                              <m:sty m:val="p"/>
                            </m:rPr>
                            <a:rPr lang="en-US" b="0" i="0" smtClean="0">
                              <a:latin typeface="Cambria Math" panose="02040503050406030204" pitchFamily="18" charset="0"/>
                            </a:rPr>
                            <m:t>I</m:t>
                          </m:r>
                        </m:sub>
                      </m:sSub>
                    </m:oMath>
                  </m:oMathPara>
                </a14:m>
                <a:endParaRPr lang="en-US" dirty="0"/>
              </a:p>
            </p:txBody>
          </p:sp>
        </mc:Choice>
        <mc:Fallback xmlns="">
          <p:sp>
            <p:nvSpPr>
              <p:cNvPr id="15" name="TextBox 14">
                <a:extLst>
                  <a:ext uri="{FF2B5EF4-FFF2-40B4-BE49-F238E27FC236}">
                    <a16:creationId xmlns:a16="http://schemas.microsoft.com/office/drawing/2014/main" id="{B87C7961-F1D4-494D-E6DD-82D67F8907F5}"/>
                  </a:ext>
                </a:extLst>
              </p:cNvPr>
              <p:cNvSpPr txBox="1">
                <a:spLocks noRot="1" noChangeAspect="1" noMove="1" noResize="1" noEditPoints="1" noAdjustHandles="1" noChangeArrowheads="1" noChangeShapeType="1" noTextEdit="1"/>
              </p:cNvSpPr>
              <p:nvPr/>
            </p:nvSpPr>
            <p:spPr>
              <a:xfrm>
                <a:off x="2495550" y="452714"/>
                <a:ext cx="603250" cy="284437"/>
              </a:xfrm>
              <a:prstGeom prst="rect">
                <a:avLst/>
              </a:prstGeom>
              <a:blipFill>
                <a:blip r:embed="rId6"/>
                <a:stretch>
                  <a:fillRect t="-25000" b="-8333"/>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CD86BC19-E272-E68F-8F7E-37EBFDDE2BC9}"/>
              </a:ext>
            </a:extLst>
          </p:cNvPr>
          <p:cNvSpPr/>
          <p:nvPr/>
        </p:nvSpPr>
        <p:spPr>
          <a:xfrm>
            <a:off x="2357438" y="214313"/>
            <a:ext cx="8572500" cy="757237"/>
          </a:xfrm>
          <a:prstGeom prst="rect">
            <a:avLst/>
          </a:prstGeom>
          <a:no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4DDFEC0-6E9B-2B44-7526-4018A9E79F6A}"/>
              </a:ext>
            </a:extLst>
          </p:cNvPr>
          <p:cNvSpPr/>
          <p:nvPr/>
        </p:nvSpPr>
        <p:spPr>
          <a:xfrm>
            <a:off x="8106820" y="1766892"/>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E62667A-443A-8F76-A68C-7B9E1F6E2C85}"/>
              </a:ext>
            </a:extLst>
          </p:cNvPr>
          <p:cNvSpPr/>
          <p:nvPr/>
        </p:nvSpPr>
        <p:spPr>
          <a:xfrm>
            <a:off x="8834298" y="1758425"/>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69EFA238-C4B5-B1FE-4994-8034B8EC99C4}"/>
              </a:ext>
            </a:extLst>
          </p:cNvPr>
          <p:cNvSpPr/>
          <p:nvPr/>
        </p:nvSpPr>
        <p:spPr>
          <a:xfrm>
            <a:off x="9520097" y="1749958"/>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CBAF148-4B70-4C08-1565-4EBDF6B55D8E}"/>
              </a:ext>
            </a:extLst>
          </p:cNvPr>
          <p:cNvSpPr/>
          <p:nvPr/>
        </p:nvSpPr>
        <p:spPr>
          <a:xfrm>
            <a:off x="10188963" y="1749959"/>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7353C26B-C135-D0BD-1FF7-E7929A914D14}"/>
              </a:ext>
            </a:extLst>
          </p:cNvPr>
          <p:cNvSpPr/>
          <p:nvPr/>
        </p:nvSpPr>
        <p:spPr>
          <a:xfrm>
            <a:off x="10866297" y="1733026"/>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C5B58EE-9F0E-855C-16ED-12D977FCD57A}"/>
              </a:ext>
            </a:extLst>
          </p:cNvPr>
          <p:cNvSpPr/>
          <p:nvPr/>
        </p:nvSpPr>
        <p:spPr>
          <a:xfrm>
            <a:off x="8106820" y="286773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DC75278-F66A-71F0-BA2E-400BF2BB8D37}"/>
              </a:ext>
            </a:extLst>
          </p:cNvPr>
          <p:cNvSpPr/>
          <p:nvPr/>
        </p:nvSpPr>
        <p:spPr>
          <a:xfrm>
            <a:off x="8842764" y="286773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F37A627-3627-BB37-0B38-6C3B5DCFD450}"/>
              </a:ext>
            </a:extLst>
          </p:cNvPr>
          <p:cNvSpPr/>
          <p:nvPr/>
        </p:nvSpPr>
        <p:spPr>
          <a:xfrm>
            <a:off x="9520098" y="286773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275DC15A-BE50-09AE-7D1A-F530E2B6E0C7}"/>
              </a:ext>
            </a:extLst>
          </p:cNvPr>
          <p:cNvSpPr/>
          <p:nvPr/>
        </p:nvSpPr>
        <p:spPr>
          <a:xfrm>
            <a:off x="10214364" y="286773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9B777C5-EBD5-98AF-6E79-2A81633D32E7}"/>
              </a:ext>
            </a:extLst>
          </p:cNvPr>
          <p:cNvSpPr/>
          <p:nvPr/>
        </p:nvSpPr>
        <p:spPr>
          <a:xfrm>
            <a:off x="10891697" y="285080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67489B72-4F31-831D-DFAE-6E51DD5EB8B7}"/>
                  </a:ext>
                </a:extLst>
              </p:cNvPr>
              <p:cNvSpPr txBox="1"/>
              <p:nvPr/>
            </p:nvSpPr>
            <p:spPr>
              <a:xfrm>
                <a:off x="7950186" y="128822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4" name="TextBox 83">
                <a:extLst>
                  <a:ext uri="{FF2B5EF4-FFF2-40B4-BE49-F238E27FC236}">
                    <a16:creationId xmlns:a16="http://schemas.microsoft.com/office/drawing/2014/main" id="{67489B72-4F31-831D-DFAE-6E51DD5EB8B7}"/>
                  </a:ext>
                </a:extLst>
              </p:cNvPr>
              <p:cNvSpPr txBox="1">
                <a:spLocks noRot="1" noChangeAspect="1" noMove="1" noResize="1" noEditPoints="1" noAdjustHandles="1" noChangeArrowheads="1" noChangeShapeType="1" noTextEdit="1"/>
              </p:cNvSpPr>
              <p:nvPr/>
            </p:nvSpPr>
            <p:spPr>
              <a:xfrm>
                <a:off x="7950186" y="1288226"/>
                <a:ext cx="626534" cy="4639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223F55B7-661E-631C-20F9-0F4E1D87934C}"/>
                  </a:ext>
                </a:extLst>
              </p:cNvPr>
              <p:cNvSpPr txBox="1"/>
              <p:nvPr/>
            </p:nvSpPr>
            <p:spPr>
              <a:xfrm>
                <a:off x="8669852" y="1279759"/>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5" name="TextBox 84">
                <a:extLst>
                  <a:ext uri="{FF2B5EF4-FFF2-40B4-BE49-F238E27FC236}">
                    <a16:creationId xmlns:a16="http://schemas.microsoft.com/office/drawing/2014/main" id="{223F55B7-661E-631C-20F9-0F4E1D87934C}"/>
                  </a:ext>
                </a:extLst>
              </p:cNvPr>
              <p:cNvSpPr txBox="1">
                <a:spLocks noRot="1" noChangeAspect="1" noMove="1" noResize="1" noEditPoints="1" noAdjustHandles="1" noChangeArrowheads="1" noChangeShapeType="1" noTextEdit="1"/>
              </p:cNvSpPr>
              <p:nvPr/>
            </p:nvSpPr>
            <p:spPr>
              <a:xfrm>
                <a:off x="8669852" y="1279759"/>
                <a:ext cx="626534" cy="46397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4C446D71-ADA1-B153-FDFB-ACB9A1A08929}"/>
                  </a:ext>
                </a:extLst>
              </p:cNvPr>
              <p:cNvSpPr txBox="1"/>
              <p:nvPr/>
            </p:nvSpPr>
            <p:spPr>
              <a:xfrm>
                <a:off x="9338718" y="1271293"/>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6" name="TextBox 85">
                <a:extLst>
                  <a:ext uri="{FF2B5EF4-FFF2-40B4-BE49-F238E27FC236}">
                    <a16:creationId xmlns:a16="http://schemas.microsoft.com/office/drawing/2014/main" id="{4C446D71-ADA1-B153-FDFB-ACB9A1A08929}"/>
                  </a:ext>
                </a:extLst>
              </p:cNvPr>
              <p:cNvSpPr txBox="1">
                <a:spLocks noRot="1" noChangeAspect="1" noMove="1" noResize="1" noEditPoints="1" noAdjustHandles="1" noChangeArrowheads="1" noChangeShapeType="1" noTextEdit="1"/>
              </p:cNvSpPr>
              <p:nvPr/>
            </p:nvSpPr>
            <p:spPr>
              <a:xfrm>
                <a:off x="9338718" y="1271293"/>
                <a:ext cx="626534" cy="46397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CF1D06D9-59BA-7C0E-F4A4-0DE2907AEB3B}"/>
                  </a:ext>
                </a:extLst>
              </p:cNvPr>
              <p:cNvSpPr txBox="1"/>
              <p:nvPr/>
            </p:nvSpPr>
            <p:spPr>
              <a:xfrm>
                <a:off x="9990652" y="1271293"/>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7" name="TextBox 86">
                <a:extLst>
                  <a:ext uri="{FF2B5EF4-FFF2-40B4-BE49-F238E27FC236}">
                    <a16:creationId xmlns:a16="http://schemas.microsoft.com/office/drawing/2014/main" id="{CF1D06D9-59BA-7C0E-F4A4-0DE2907AEB3B}"/>
                  </a:ext>
                </a:extLst>
              </p:cNvPr>
              <p:cNvSpPr txBox="1">
                <a:spLocks noRot="1" noChangeAspect="1" noMove="1" noResize="1" noEditPoints="1" noAdjustHandles="1" noChangeArrowheads="1" noChangeShapeType="1" noTextEdit="1"/>
              </p:cNvSpPr>
              <p:nvPr/>
            </p:nvSpPr>
            <p:spPr>
              <a:xfrm>
                <a:off x="9990652" y="1271293"/>
                <a:ext cx="626534" cy="46397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19CF445F-6370-052F-BC30-3862B7CA0736}"/>
                  </a:ext>
                </a:extLst>
              </p:cNvPr>
              <p:cNvSpPr txBox="1"/>
              <p:nvPr/>
            </p:nvSpPr>
            <p:spPr>
              <a:xfrm>
                <a:off x="10710319" y="1245893"/>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8" name="TextBox 87">
                <a:extLst>
                  <a:ext uri="{FF2B5EF4-FFF2-40B4-BE49-F238E27FC236}">
                    <a16:creationId xmlns:a16="http://schemas.microsoft.com/office/drawing/2014/main" id="{19CF445F-6370-052F-BC30-3862B7CA0736}"/>
                  </a:ext>
                </a:extLst>
              </p:cNvPr>
              <p:cNvSpPr txBox="1">
                <a:spLocks noRot="1" noChangeAspect="1" noMove="1" noResize="1" noEditPoints="1" noAdjustHandles="1" noChangeArrowheads="1" noChangeShapeType="1" noTextEdit="1"/>
              </p:cNvSpPr>
              <p:nvPr/>
            </p:nvSpPr>
            <p:spPr>
              <a:xfrm>
                <a:off x="10710319" y="1245893"/>
                <a:ext cx="626534" cy="46397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1AC79EE5-60E6-0524-F97F-B6644BAB57D8}"/>
                  </a:ext>
                </a:extLst>
              </p:cNvPr>
              <p:cNvSpPr txBox="1"/>
              <p:nvPr/>
            </p:nvSpPr>
            <p:spPr>
              <a:xfrm>
                <a:off x="7950186" y="3189839"/>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9" name="TextBox 88">
                <a:extLst>
                  <a:ext uri="{FF2B5EF4-FFF2-40B4-BE49-F238E27FC236}">
                    <a16:creationId xmlns:a16="http://schemas.microsoft.com/office/drawing/2014/main" id="{1AC79EE5-60E6-0524-F97F-B6644BAB57D8}"/>
                  </a:ext>
                </a:extLst>
              </p:cNvPr>
              <p:cNvSpPr txBox="1">
                <a:spLocks noRot="1" noChangeAspect="1" noMove="1" noResize="1" noEditPoints="1" noAdjustHandles="1" noChangeArrowheads="1" noChangeShapeType="1" noTextEdit="1"/>
              </p:cNvSpPr>
              <p:nvPr/>
            </p:nvSpPr>
            <p:spPr>
              <a:xfrm>
                <a:off x="7950186" y="3189839"/>
                <a:ext cx="626534" cy="46397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C2B1C0E6-F749-854A-F48A-6D75F747EBB3}"/>
                  </a:ext>
                </a:extLst>
              </p:cNvPr>
              <p:cNvSpPr txBox="1"/>
              <p:nvPr/>
            </p:nvSpPr>
            <p:spPr>
              <a:xfrm>
                <a:off x="8669852" y="3181372"/>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0" name="TextBox 89">
                <a:extLst>
                  <a:ext uri="{FF2B5EF4-FFF2-40B4-BE49-F238E27FC236}">
                    <a16:creationId xmlns:a16="http://schemas.microsoft.com/office/drawing/2014/main" id="{C2B1C0E6-F749-854A-F48A-6D75F747EBB3}"/>
                  </a:ext>
                </a:extLst>
              </p:cNvPr>
              <p:cNvSpPr txBox="1">
                <a:spLocks noRot="1" noChangeAspect="1" noMove="1" noResize="1" noEditPoints="1" noAdjustHandles="1" noChangeArrowheads="1" noChangeShapeType="1" noTextEdit="1"/>
              </p:cNvSpPr>
              <p:nvPr/>
            </p:nvSpPr>
            <p:spPr>
              <a:xfrm>
                <a:off x="8669852" y="3181372"/>
                <a:ext cx="626534" cy="46397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7A0101AC-E539-60E2-2E8D-DCC0F1430743}"/>
                  </a:ext>
                </a:extLst>
              </p:cNvPr>
              <p:cNvSpPr txBox="1"/>
              <p:nvPr/>
            </p:nvSpPr>
            <p:spPr>
              <a:xfrm>
                <a:off x="9338718" y="317290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1" name="TextBox 90">
                <a:extLst>
                  <a:ext uri="{FF2B5EF4-FFF2-40B4-BE49-F238E27FC236}">
                    <a16:creationId xmlns:a16="http://schemas.microsoft.com/office/drawing/2014/main" id="{7A0101AC-E539-60E2-2E8D-DCC0F1430743}"/>
                  </a:ext>
                </a:extLst>
              </p:cNvPr>
              <p:cNvSpPr txBox="1">
                <a:spLocks noRot="1" noChangeAspect="1" noMove="1" noResize="1" noEditPoints="1" noAdjustHandles="1" noChangeArrowheads="1" noChangeShapeType="1" noTextEdit="1"/>
              </p:cNvSpPr>
              <p:nvPr/>
            </p:nvSpPr>
            <p:spPr>
              <a:xfrm>
                <a:off x="9338718" y="3172906"/>
                <a:ext cx="626534" cy="46397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5FE45335-6A2D-595C-E611-2CE6D1C15B86}"/>
                  </a:ext>
                </a:extLst>
              </p:cNvPr>
              <p:cNvSpPr txBox="1"/>
              <p:nvPr/>
            </p:nvSpPr>
            <p:spPr>
              <a:xfrm>
                <a:off x="9990652" y="317290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2" name="TextBox 91">
                <a:extLst>
                  <a:ext uri="{FF2B5EF4-FFF2-40B4-BE49-F238E27FC236}">
                    <a16:creationId xmlns:a16="http://schemas.microsoft.com/office/drawing/2014/main" id="{5FE45335-6A2D-595C-E611-2CE6D1C15B86}"/>
                  </a:ext>
                </a:extLst>
              </p:cNvPr>
              <p:cNvSpPr txBox="1">
                <a:spLocks noRot="1" noChangeAspect="1" noMove="1" noResize="1" noEditPoints="1" noAdjustHandles="1" noChangeArrowheads="1" noChangeShapeType="1" noTextEdit="1"/>
              </p:cNvSpPr>
              <p:nvPr/>
            </p:nvSpPr>
            <p:spPr>
              <a:xfrm>
                <a:off x="9990652" y="3172906"/>
                <a:ext cx="626534" cy="46397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150D10D9-C1B0-74BD-05A6-0F6E2A6352A5}"/>
                  </a:ext>
                </a:extLst>
              </p:cNvPr>
              <p:cNvSpPr txBox="1"/>
              <p:nvPr/>
            </p:nvSpPr>
            <p:spPr>
              <a:xfrm>
                <a:off x="10710319" y="314750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3" name="TextBox 92">
                <a:extLst>
                  <a:ext uri="{FF2B5EF4-FFF2-40B4-BE49-F238E27FC236}">
                    <a16:creationId xmlns:a16="http://schemas.microsoft.com/office/drawing/2014/main" id="{150D10D9-C1B0-74BD-05A6-0F6E2A6352A5}"/>
                  </a:ext>
                </a:extLst>
              </p:cNvPr>
              <p:cNvSpPr txBox="1">
                <a:spLocks noRot="1" noChangeAspect="1" noMove="1" noResize="1" noEditPoints="1" noAdjustHandles="1" noChangeArrowheads="1" noChangeShapeType="1" noTextEdit="1"/>
              </p:cNvSpPr>
              <p:nvPr/>
            </p:nvSpPr>
            <p:spPr>
              <a:xfrm>
                <a:off x="10710319" y="3147506"/>
                <a:ext cx="626534" cy="463973"/>
              </a:xfrm>
              <a:prstGeom prst="rect">
                <a:avLst/>
              </a:prstGeom>
              <a:blipFill>
                <a:blip r:embed="rId16"/>
                <a:stretch>
                  <a:fillRect/>
                </a:stretch>
              </a:blipFill>
            </p:spPr>
            <p:txBody>
              <a:bodyPr/>
              <a:lstStyle/>
              <a:p>
                <a:r>
                  <a:rPr lang="en-US">
                    <a:noFill/>
                  </a:rPr>
                  <a:t> </a:t>
                </a:r>
              </a:p>
            </p:txBody>
          </p:sp>
        </mc:Fallback>
      </mc:AlternateContent>
      <p:cxnSp>
        <p:nvCxnSpPr>
          <p:cNvPr id="112" name="d5">
            <a:extLst>
              <a:ext uri="{FF2B5EF4-FFF2-40B4-BE49-F238E27FC236}">
                <a16:creationId xmlns:a16="http://schemas.microsoft.com/office/drawing/2014/main" id="{43901538-0367-551F-A333-82FC3E3AB125}"/>
              </a:ext>
            </a:extLst>
          </p:cNvPr>
          <p:cNvCxnSpPr>
            <a:cxnSpLocks/>
          </p:cNvCxnSpPr>
          <p:nvPr/>
        </p:nvCxnSpPr>
        <p:spPr>
          <a:xfrm flipH="1" flipV="1">
            <a:off x="8976290" y="2039291"/>
            <a:ext cx="8466" cy="838856"/>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3" name="d4">
            <a:extLst>
              <a:ext uri="{FF2B5EF4-FFF2-40B4-BE49-F238E27FC236}">
                <a16:creationId xmlns:a16="http://schemas.microsoft.com/office/drawing/2014/main" id="{997EEE76-3BE7-7C5A-8B5F-973832666B3E}"/>
              </a:ext>
            </a:extLst>
          </p:cNvPr>
          <p:cNvCxnSpPr>
            <a:cxnSpLocks/>
          </p:cNvCxnSpPr>
          <p:nvPr/>
        </p:nvCxnSpPr>
        <p:spPr>
          <a:xfrm flipH="1" flipV="1">
            <a:off x="9662089" y="2030824"/>
            <a:ext cx="13383" cy="854263"/>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4" name="d3">
            <a:extLst>
              <a:ext uri="{FF2B5EF4-FFF2-40B4-BE49-F238E27FC236}">
                <a16:creationId xmlns:a16="http://schemas.microsoft.com/office/drawing/2014/main" id="{D766546B-C1BA-00B8-EDC0-371830127B58}"/>
              </a:ext>
            </a:extLst>
          </p:cNvPr>
          <p:cNvCxnSpPr>
            <a:cxnSpLocks/>
          </p:cNvCxnSpPr>
          <p:nvPr/>
        </p:nvCxnSpPr>
        <p:spPr>
          <a:xfrm flipH="1" flipV="1">
            <a:off x="10345431" y="2041234"/>
            <a:ext cx="13383" cy="854263"/>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5" name="d2">
            <a:extLst>
              <a:ext uri="{FF2B5EF4-FFF2-40B4-BE49-F238E27FC236}">
                <a16:creationId xmlns:a16="http://schemas.microsoft.com/office/drawing/2014/main" id="{D33021F7-A694-3B6D-3DBA-7788FEBCB7A4}"/>
              </a:ext>
            </a:extLst>
          </p:cNvPr>
          <p:cNvCxnSpPr>
            <a:cxnSpLocks/>
          </p:cNvCxnSpPr>
          <p:nvPr/>
        </p:nvCxnSpPr>
        <p:spPr>
          <a:xfrm flipH="1" flipV="1">
            <a:off x="11014025" y="2003134"/>
            <a:ext cx="13383" cy="854263"/>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d1">
            <a:extLst>
              <a:ext uri="{FF2B5EF4-FFF2-40B4-BE49-F238E27FC236}">
                <a16:creationId xmlns:a16="http://schemas.microsoft.com/office/drawing/2014/main" id="{9AEFBAD1-858C-9625-9888-39961F8C0747}"/>
              </a:ext>
            </a:extLst>
          </p:cNvPr>
          <p:cNvCxnSpPr>
            <a:cxnSpLocks/>
          </p:cNvCxnSpPr>
          <p:nvPr/>
        </p:nvCxnSpPr>
        <p:spPr>
          <a:xfrm flipV="1">
            <a:off x="8248812" y="2047758"/>
            <a:ext cx="0" cy="830389"/>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c4">
            <a:extLst>
              <a:ext uri="{FF2B5EF4-FFF2-40B4-BE49-F238E27FC236}">
                <a16:creationId xmlns:a16="http://schemas.microsoft.com/office/drawing/2014/main" id="{2FF0BAAB-8CE3-3AF4-68B7-9C8898D75F03}"/>
              </a:ext>
            </a:extLst>
          </p:cNvPr>
          <p:cNvCxnSpPr>
            <a:cxnSpLocks/>
            <a:endCxn id="125" idx="4"/>
          </p:cNvCxnSpPr>
          <p:nvPr/>
        </p:nvCxnSpPr>
        <p:spPr>
          <a:xfrm flipH="1" flipV="1">
            <a:off x="9673380" y="4853300"/>
            <a:ext cx="13383" cy="854263"/>
          </a:xfrm>
          <a:prstGeom prst="line">
            <a:avLst/>
          </a:prstGeom>
          <a:ln w="28575">
            <a:solidFill>
              <a:srgbClr val="FFD48C"/>
            </a:solidFill>
          </a:ln>
        </p:spPr>
        <p:style>
          <a:lnRef idx="2">
            <a:schemeClr val="accent1"/>
          </a:lnRef>
          <a:fillRef idx="0">
            <a:schemeClr val="accent1"/>
          </a:fillRef>
          <a:effectRef idx="1">
            <a:schemeClr val="accent1"/>
          </a:effectRef>
          <a:fontRef idx="minor">
            <a:schemeClr val="tx1"/>
          </a:fontRef>
        </p:style>
      </p:cxnSp>
      <p:sp>
        <p:nvSpPr>
          <p:cNvPr id="123" name="Oval 122">
            <a:extLst>
              <a:ext uri="{FF2B5EF4-FFF2-40B4-BE49-F238E27FC236}">
                <a16:creationId xmlns:a16="http://schemas.microsoft.com/office/drawing/2014/main" id="{2CF3C6D3-84A1-D17E-4739-FD8E1C1EF224}"/>
              </a:ext>
            </a:extLst>
          </p:cNvPr>
          <p:cNvSpPr/>
          <p:nvPr/>
        </p:nvSpPr>
        <p:spPr>
          <a:xfrm>
            <a:off x="8121655" y="4599778"/>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E3969F9-FBF6-C6A0-BCE3-7A7373175FBA}"/>
              </a:ext>
            </a:extLst>
          </p:cNvPr>
          <p:cNvSpPr/>
          <p:nvPr/>
        </p:nvSpPr>
        <p:spPr>
          <a:xfrm>
            <a:off x="8849133" y="4591311"/>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DCB09C1C-F113-8710-F5A3-8D33D39741B4}"/>
              </a:ext>
            </a:extLst>
          </p:cNvPr>
          <p:cNvSpPr/>
          <p:nvPr/>
        </p:nvSpPr>
        <p:spPr>
          <a:xfrm>
            <a:off x="9534932" y="4582844"/>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4E3F2A03-85F8-5324-F00F-5E43233E8D49}"/>
              </a:ext>
            </a:extLst>
          </p:cNvPr>
          <p:cNvSpPr/>
          <p:nvPr/>
        </p:nvSpPr>
        <p:spPr>
          <a:xfrm>
            <a:off x="10203798" y="4582845"/>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77AAA2CA-A622-11CE-E4A5-311D21CDFA3F}"/>
              </a:ext>
            </a:extLst>
          </p:cNvPr>
          <p:cNvSpPr/>
          <p:nvPr/>
        </p:nvSpPr>
        <p:spPr>
          <a:xfrm>
            <a:off x="10881132" y="4565912"/>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57A9D44D-CE8E-D5A4-35C1-3FBDCB76F7AB}"/>
              </a:ext>
            </a:extLst>
          </p:cNvPr>
          <p:cNvSpPr/>
          <p:nvPr/>
        </p:nvSpPr>
        <p:spPr>
          <a:xfrm>
            <a:off x="8121655" y="570062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BA26FDB0-3464-C673-BE81-3E48596EC9B5}"/>
              </a:ext>
            </a:extLst>
          </p:cNvPr>
          <p:cNvSpPr/>
          <p:nvPr/>
        </p:nvSpPr>
        <p:spPr>
          <a:xfrm>
            <a:off x="8857599" y="570062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7295F804-5742-9ED1-74E2-679E0A0B0CD0}"/>
              </a:ext>
            </a:extLst>
          </p:cNvPr>
          <p:cNvSpPr/>
          <p:nvPr/>
        </p:nvSpPr>
        <p:spPr>
          <a:xfrm>
            <a:off x="9534933" y="570062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A669AD85-3536-08CC-92FE-771E44C2BBD1}"/>
              </a:ext>
            </a:extLst>
          </p:cNvPr>
          <p:cNvSpPr/>
          <p:nvPr/>
        </p:nvSpPr>
        <p:spPr>
          <a:xfrm>
            <a:off x="10229199" y="570062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2C507EF6-F7E1-EAE4-AF4B-002FF5C19250}"/>
              </a:ext>
            </a:extLst>
          </p:cNvPr>
          <p:cNvSpPr/>
          <p:nvPr/>
        </p:nvSpPr>
        <p:spPr>
          <a:xfrm>
            <a:off x="10906532" y="5683689"/>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45553305-91C6-6AA7-3815-A6AA3D619D54}"/>
                  </a:ext>
                </a:extLst>
              </p:cNvPr>
              <p:cNvSpPr txBox="1"/>
              <p:nvPr/>
            </p:nvSpPr>
            <p:spPr>
              <a:xfrm>
                <a:off x="7965021" y="4121112"/>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3" name="TextBox 132">
                <a:extLst>
                  <a:ext uri="{FF2B5EF4-FFF2-40B4-BE49-F238E27FC236}">
                    <a16:creationId xmlns:a16="http://schemas.microsoft.com/office/drawing/2014/main" id="{45553305-91C6-6AA7-3815-A6AA3D619D54}"/>
                  </a:ext>
                </a:extLst>
              </p:cNvPr>
              <p:cNvSpPr txBox="1">
                <a:spLocks noRot="1" noChangeAspect="1" noMove="1" noResize="1" noEditPoints="1" noAdjustHandles="1" noChangeArrowheads="1" noChangeShapeType="1" noTextEdit="1"/>
              </p:cNvSpPr>
              <p:nvPr/>
            </p:nvSpPr>
            <p:spPr>
              <a:xfrm>
                <a:off x="7965021" y="4121112"/>
                <a:ext cx="626534" cy="43871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5DD901FE-53E7-67AE-A977-71F2BF13A9F6}"/>
                  </a:ext>
                </a:extLst>
              </p:cNvPr>
              <p:cNvSpPr txBox="1"/>
              <p:nvPr/>
            </p:nvSpPr>
            <p:spPr>
              <a:xfrm>
                <a:off x="8684687" y="4112645"/>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4" name="TextBox 133">
                <a:extLst>
                  <a:ext uri="{FF2B5EF4-FFF2-40B4-BE49-F238E27FC236}">
                    <a16:creationId xmlns:a16="http://schemas.microsoft.com/office/drawing/2014/main" id="{5DD901FE-53E7-67AE-A977-71F2BF13A9F6}"/>
                  </a:ext>
                </a:extLst>
              </p:cNvPr>
              <p:cNvSpPr txBox="1">
                <a:spLocks noRot="1" noChangeAspect="1" noMove="1" noResize="1" noEditPoints="1" noAdjustHandles="1" noChangeArrowheads="1" noChangeShapeType="1" noTextEdit="1"/>
              </p:cNvSpPr>
              <p:nvPr/>
            </p:nvSpPr>
            <p:spPr>
              <a:xfrm>
                <a:off x="8684687" y="4112645"/>
                <a:ext cx="626534" cy="43871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57E1EB07-B138-9997-7E43-F0B9E19709AB}"/>
                  </a:ext>
                </a:extLst>
              </p:cNvPr>
              <p:cNvSpPr txBox="1"/>
              <p:nvPr/>
            </p:nvSpPr>
            <p:spPr>
              <a:xfrm>
                <a:off x="9353553" y="4104179"/>
                <a:ext cx="626534" cy="4399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5" name="TextBox 134">
                <a:extLst>
                  <a:ext uri="{FF2B5EF4-FFF2-40B4-BE49-F238E27FC236}">
                    <a16:creationId xmlns:a16="http://schemas.microsoft.com/office/drawing/2014/main" id="{57E1EB07-B138-9997-7E43-F0B9E19709AB}"/>
                  </a:ext>
                </a:extLst>
              </p:cNvPr>
              <p:cNvSpPr txBox="1">
                <a:spLocks noRot="1" noChangeAspect="1" noMove="1" noResize="1" noEditPoints="1" noAdjustHandles="1" noChangeArrowheads="1" noChangeShapeType="1" noTextEdit="1"/>
              </p:cNvSpPr>
              <p:nvPr/>
            </p:nvSpPr>
            <p:spPr>
              <a:xfrm>
                <a:off x="9353553" y="4104179"/>
                <a:ext cx="626534" cy="43999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AA94A26D-EB1C-C1E1-0F67-BB7FA0656B29}"/>
                  </a:ext>
                </a:extLst>
              </p:cNvPr>
              <p:cNvSpPr txBox="1"/>
              <p:nvPr/>
            </p:nvSpPr>
            <p:spPr>
              <a:xfrm>
                <a:off x="10005487" y="4104179"/>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6" name="TextBox 135">
                <a:extLst>
                  <a:ext uri="{FF2B5EF4-FFF2-40B4-BE49-F238E27FC236}">
                    <a16:creationId xmlns:a16="http://schemas.microsoft.com/office/drawing/2014/main" id="{AA94A26D-EB1C-C1E1-0F67-BB7FA0656B29}"/>
                  </a:ext>
                </a:extLst>
              </p:cNvPr>
              <p:cNvSpPr txBox="1">
                <a:spLocks noRot="1" noChangeAspect="1" noMove="1" noResize="1" noEditPoints="1" noAdjustHandles="1" noChangeArrowheads="1" noChangeShapeType="1" noTextEdit="1"/>
              </p:cNvSpPr>
              <p:nvPr/>
            </p:nvSpPr>
            <p:spPr>
              <a:xfrm>
                <a:off x="10005487" y="4104179"/>
                <a:ext cx="626534" cy="43871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09BF61B0-E6CC-310D-3119-9760CE5901B8}"/>
                  </a:ext>
                </a:extLst>
              </p:cNvPr>
              <p:cNvSpPr txBox="1"/>
              <p:nvPr/>
            </p:nvSpPr>
            <p:spPr>
              <a:xfrm>
                <a:off x="10725154" y="4078779"/>
                <a:ext cx="626534" cy="4402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7" name="TextBox 136">
                <a:extLst>
                  <a:ext uri="{FF2B5EF4-FFF2-40B4-BE49-F238E27FC236}">
                    <a16:creationId xmlns:a16="http://schemas.microsoft.com/office/drawing/2014/main" id="{09BF61B0-E6CC-310D-3119-9760CE5901B8}"/>
                  </a:ext>
                </a:extLst>
              </p:cNvPr>
              <p:cNvSpPr txBox="1">
                <a:spLocks noRot="1" noChangeAspect="1" noMove="1" noResize="1" noEditPoints="1" noAdjustHandles="1" noChangeArrowheads="1" noChangeShapeType="1" noTextEdit="1"/>
              </p:cNvSpPr>
              <p:nvPr/>
            </p:nvSpPr>
            <p:spPr>
              <a:xfrm>
                <a:off x="10725154" y="4078779"/>
                <a:ext cx="626534" cy="440249"/>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D7814EB3-FDB8-BA15-2A15-149FED688DD7}"/>
                  </a:ext>
                </a:extLst>
              </p:cNvPr>
              <p:cNvSpPr txBox="1"/>
              <p:nvPr/>
            </p:nvSpPr>
            <p:spPr>
              <a:xfrm>
                <a:off x="7965021" y="6022725"/>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8" name="TextBox 137">
                <a:extLst>
                  <a:ext uri="{FF2B5EF4-FFF2-40B4-BE49-F238E27FC236}">
                    <a16:creationId xmlns:a16="http://schemas.microsoft.com/office/drawing/2014/main" id="{D7814EB3-FDB8-BA15-2A15-149FED688DD7}"/>
                  </a:ext>
                </a:extLst>
              </p:cNvPr>
              <p:cNvSpPr txBox="1">
                <a:spLocks noRot="1" noChangeAspect="1" noMove="1" noResize="1" noEditPoints="1" noAdjustHandles="1" noChangeArrowheads="1" noChangeShapeType="1" noTextEdit="1"/>
              </p:cNvSpPr>
              <p:nvPr/>
            </p:nvSpPr>
            <p:spPr>
              <a:xfrm>
                <a:off x="7965021" y="6022725"/>
                <a:ext cx="626534" cy="438710"/>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5FE88ADA-A053-CC7C-BCA3-320FAE9CC6D3}"/>
                  </a:ext>
                </a:extLst>
              </p:cNvPr>
              <p:cNvSpPr txBox="1"/>
              <p:nvPr/>
            </p:nvSpPr>
            <p:spPr>
              <a:xfrm>
                <a:off x="8684687" y="6014258"/>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9" name="TextBox 138">
                <a:extLst>
                  <a:ext uri="{FF2B5EF4-FFF2-40B4-BE49-F238E27FC236}">
                    <a16:creationId xmlns:a16="http://schemas.microsoft.com/office/drawing/2014/main" id="{5FE88ADA-A053-CC7C-BCA3-320FAE9CC6D3}"/>
                  </a:ext>
                </a:extLst>
              </p:cNvPr>
              <p:cNvSpPr txBox="1">
                <a:spLocks noRot="1" noChangeAspect="1" noMove="1" noResize="1" noEditPoints="1" noAdjustHandles="1" noChangeArrowheads="1" noChangeShapeType="1" noTextEdit="1"/>
              </p:cNvSpPr>
              <p:nvPr/>
            </p:nvSpPr>
            <p:spPr>
              <a:xfrm>
                <a:off x="8684687" y="6014258"/>
                <a:ext cx="626534" cy="43871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777F9766-7E48-9DAC-C29B-C8242565323A}"/>
                  </a:ext>
                </a:extLst>
              </p:cNvPr>
              <p:cNvSpPr txBox="1"/>
              <p:nvPr/>
            </p:nvSpPr>
            <p:spPr>
              <a:xfrm>
                <a:off x="9353553" y="6005792"/>
                <a:ext cx="626534" cy="4399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40" name="TextBox 139">
                <a:extLst>
                  <a:ext uri="{FF2B5EF4-FFF2-40B4-BE49-F238E27FC236}">
                    <a16:creationId xmlns:a16="http://schemas.microsoft.com/office/drawing/2014/main" id="{777F9766-7E48-9DAC-C29B-C8242565323A}"/>
                  </a:ext>
                </a:extLst>
              </p:cNvPr>
              <p:cNvSpPr txBox="1">
                <a:spLocks noRot="1" noChangeAspect="1" noMove="1" noResize="1" noEditPoints="1" noAdjustHandles="1" noChangeArrowheads="1" noChangeShapeType="1" noTextEdit="1"/>
              </p:cNvSpPr>
              <p:nvPr/>
            </p:nvSpPr>
            <p:spPr>
              <a:xfrm>
                <a:off x="9353553" y="6005792"/>
                <a:ext cx="626534" cy="43999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7A21095D-8CB5-6B44-7EA9-CB0A75C092ED}"/>
                  </a:ext>
                </a:extLst>
              </p:cNvPr>
              <p:cNvSpPr txBox="1"/>
              <p:nvPr/>
            </p:nvSpPr>
            <p:spPr>
              <a:xfrm>
                <a:off x="10005487" y="6005792"/>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41" name="TextBox 140">
                <a:extLst>
                  <a:ext uri="{FF2B5EF4-FFF2-40B4-BE49-F238E27FC236}">
                    <a16:creationId xmlns:a16="http://schemas.microsoft.com/office/drawing/2014/main" id="{7A21095D-8CB5-6B44-7EA9-CB0A75C092ED}"/>
                  </a:ext>
                </a:extLst>
              </p:cNvPr>
              <p:cNvSpPr txBox="1">
                <a:spLocks noRot="1" noChangeAspect="1" noMove="1" noResize="1" noEditPoints="1" noAdjustHandles="1" noChangeArrowheads="1" noChangeShapeType="1" noTextEdit="1"/>
              </p:cNvSpPr>
              <p:nvPr/>
            </p:nvSpPr>
            <p:spPr>
              <a:xfrm>
                <a:off x="10005487" y="6005792"/>
                <a:ext cx="626534" cy="438710"/>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ACAA51AF-C09C-B081-024E-896B1E361BF8}"/>
                  </a:ext>
                </a:extLst>
              </p:cNvPr>
              <p:cNvSpPr txBox="1"/>
              <p:nvPr/>
            </p:nvSpPr>
            <p:spPr>
              <a:xfrm>
                <a:off x="10725154" y="5980392"/>
                <a:ext cx="626534" cy="4402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42" name="TextBox 141">
                <a:extLst>
                  <a:ext uri="{FF2B5EF4-FFF2-40B4-BE49-F238E27FC236}">
                    <a16:creationId xmlns:a16="http://schemas.microsoft.com/office/drawing/2014/main" id="{ACAA51AF-C09C-B081-024E-896B1E361BF8}"/>
                  </a:ext>
                </a:extLst>
              </p:cNvPr>
              <p:cNvSpPr txBox="1">
                <a:spLocks noRot="1" noChangeAspect="1" noMove="1" noResize="1" noEditPoints="1" noAdjustHandles="1" noChangeArrowheads="1" noChangeShapeType="1" noTextEdit="1"/>
              </p:cNvSpPr>
              <p:nvPr/>
            </p:nvSpPr>
            <p:spPr>
              <a:xfrm>
                <a:off x="10725154" y="5980392"/>
                <a:ext cx="626534" cy="440249"/>
              </a:xfrm>
              <a:prstGeom prst="rect">
                <a:avLst/>
              </a:prstGeom>
              <a:blipFill>
                <a:blip r:embed="rId26"/>
                <a:stretch>
                  <a:fillRect/>
                </a:stretch>
              </a:blipFill>
            </p:spPr>
            <p:txBody>
              <a:bodyPr/>
              <a:lstStyle/>
              <a:p>
                <a:r>
                  <a:rPr lang="en-US">
                    <a:noFill/>
                  </a:rPr>
                  <a:t> </a:t>
                </a:r>
              </a:p>
            </p:txBody>
          </p:sp>
        </mc:Fallback>
      </mc:AlternateContent>
      <p:cxnSp>
        <p:nvCxnSpPr>
          <p:cNvPr id="143" name="d5">
            <a:extLst>
              <a:ext uri="{FF2B5EF4-FFF2-40B4-BE49-F238E27FC236}">
                <a16:creationId xmlns:a16="http://schemas.microsoft.com/office/drawing/2014/main" id="{91A3F743-8198-3A58-FF11-946E3AAA388C}"/>
              </a:ext>
            </a:extLst>
          </p:cNvPr>
          <p:cNvCxnSpPr>
            <a:cxnSpLocks/>
          </p:cNvCxnSpPr>
          <p:nvPr/>
        </p:nvCxnSpPr>
        <p:spPr>
          <a:xfrm flipH="1" flipV="1">
            <a:off x="8992401" y="4863938"/>
            <a:ext cx="8466" cy="838856"/>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4" name="d4">
            <a:extLst>
              <a:ext uri="{FF2B5EF4-FFF2-40B4-BE49-F238E27FC236}">
                <a16:creationId xmlns:a16="http://schemas.microsoft.com/office/drawing/2014/main" id="{4098A60E-ED7B-5E44-73C6-8602C8EEE3D2}"/>
              </a:ext>
            </a:extLst>
          </p:cNvPr>
          <p:cNvCxnSpPr>
            <a:cxnSpLocks/>
          </p:cNvCxnSpPr>
          <p:nvPr/>
        </p:nvCxnSpPr>
        <p:spPr>
          <a:xfrm flipH="1" flipV="1">
            <a:off x="9676924" y="4863710"/>
            <a:ext cx="13383" cy="854263"/>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7" name="d1">
            <a:extLst>
              <a:ext uri="{FF2B5EF4-FFF2-40B4-BE49-F238E27FC236}">
                <a16:creationId xmlns:a16="http://schemas.microsoft.com/office/drawing/2014/main" id="{945AB5CD-0830-7F04-61C0-996FB8331D4E}"/>
              </a:ext>
            </a:extLst>
          </p:cNvPr>
          <p:cNvCxnSpPr>
            <a:cxnSpLocks/>
          </p:cNvCxnSpPr>
          <p:nvPr/>
        </p:nvCxnSpPr>
        <p:spPr>
          <a:xfrm flipV="1">
            <a:off x="8255410" y="4880644"/>
            <a:ext cx="0" cy="830389"/>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8" name="d1">
            <a:extLst>
              <a:ext uri="{FF2B5EF4-FFF2-40B4-BE49-F238E27FC236}">
                <a16:creationId xmlns:a16="http://schemas.microsoft.com/office/drawing/2014/main" id="{5AC57A5F-0B6D-2A4A-A4A0-59A2FDE115BC}"/>
              </a:ext>
            </a:extLst>
          </p:cNvPr>
          <p:cNvCxnSpPr>
            <a:cxnSpLocks/>
            <a:stCxn id="124" idx="2"/>
            <a:endCxn id="123" idx="6"/>
          </p:cNvCxnSpPr>
          <p:nvPr/>
        </p:nvCxnSpPr>
        <p:spPr>
          <a:xfrm flipH="1">
            <a:off x="8398551" y="4726539"/>
            <a:ext cx="450582" cy="8467"/>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1" name="d1">
            <a:extLst>
              <a:ext uri="{FF2B5EF4-FFF2-40B4-BE49-F238E27FC236}">
                <a16:creationId xmlns:a16="http://schemas.microsoft.com/office/drawing/2014/main" id="{34ECCB22-CF37-AFBA-22A6-7F84A3D70951}"/>
              </a:ext>
            </a:extLst>
          </p:cNvPr>
          <p:cNvCxnSpPr>
            <a:cxnSpLocks/>
            <a:stCxn id="125" idx="2"/>
          </p:cNvCxnSpPr>
          <p:nvPr/>
        </p:nvCxnSpPr>
        <p:spPr>
          <a:xfrm flipH="1" flipV="1">
            <a:off x="9135837" y="4714411"/>
            <a:ext cx="399095" cy="3661"/>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3" name="d1">
            <a:extLst>
              <a:ext uri="{FF2B5EF4-FFF2-40B4-BE49-F238E27FC236}">
                <a16:creationId xmlns:a16="http://schemas.microsoft.com/office/drawing/2014/main" id="{BA9F0CE6-0E14-3770-CF63-AB4E036F9FA3}"/>
              </a:ext>
            </a:extLst>
          </p:cNvPr>
          <p:cNvCxnSpPr>
            <a:cxnSpLocks/>
          </p:cNvCxnSpPr>
          <p:nvPr/>
        </p:nvCxnSpPr>
        <p:spPr>
          <a:xfrm flipH="1" flipV="1">
            <a:off x="9807221" y="4718530"/>
            <a:ext cx="399095" cy="3661"/>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4" name="d1">
            <a:extLst>
              <a:ext uri="{FF2B5EF4-FFF2-40B4-BE49-F238E27FC236}">
                <a16:creationId xmlns:a16="http://schemas.microsoft.com/office/drawing/2014/main" id="{558A156E-AB32-9F64-56D9-768831F332C9}"/>
              </a:ext>
            </a:extLst>
          </p:cNvPr>
          <p:cNvCxnSpPr>
            <a:cxnSpLocks/>
          </p:cNvCxnSpPr>
          <p:nvPr/>
        </p:nvCxnSpPr>
        <p:spPr>
          <a:xfrm flipH="1" flipV="1">
            <a:off x="10486843" y="4714411"/>
            <a:ext cx="399095" cy="3661"/>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5" name="d5">
            <a:extLst>
              <a:ext uri="{FF2B5EF4-FFF2-40B4-BE49-F238E27FC236}">
                <a16:creationId xmlns:a16="http://schemas.microsoft.com/office/drawing/2014/main" id="{A648CA84-4630-6398-7F60-21D2FBCE79AB}"/>
              </a:ext>
            </a:extLst>
          </p:cNvPr>
          <p:cNvCxnSpPr>
            <a:cxnSpLocks/>
          </p:cNvCxnSpPr>
          <p:nvPr/>
        </p:nvCxnSpPr>
        <p:spPr>
          <a:xfrm flipH="1" flipV="1">
            <a:off x="10355763" y="4851582"/>
            <a:ext cx="8466" cy="838856"/>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6" name="d1">
            <a:extLst>
              <a:ext uri="{FF2B5EF4-FFF2-40B4-BE49-F238E27FC236}">
                <a16:creationId xmlns:a16="http://schemas.microsoft.com/office/drawing/2014/main" id="{5EA247DB-6427-B75F-1EF9-4B3C11DB378E}"/>
              </a:ext>
            </a:extLst>
          </p:cNvPr>
          <p:cNvCxnSpPr>
            <a:cxnSpLocks/>
          </p:cNvCxnSpPr>
          <p:nvPr/>
        </p:nvCxnSpPr>
        <p:spPr>
          <a:xfrm flipV="1">
            <a:off x="11043918" y="4843574"/>
            <a:ext cx="0" cy="830389"/>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8402E861-2E05-F645-14BA-31044EA662A6}"/>
              </a:ext>
            </a:extLst>
          </p:cNvPr>
          <p:cNvSpPr/>
          <p:nvPr/>
        </p:nvSpPr>
        <p:spPr>
          <a:xfrm>
            <a:off x="7603524" y="4018005"/>
            <a:ext cx="4102444" cy="25784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56E4BC38-8253-7192-A2F1-A89C7D3D022A}"/>
              </a:ext>
            </a:extLst>
          </p:cNvPr>
          <p:cNvSpPr txBox="1"/>
          <p:nvPr/>
        </p:nvSpPr>
        <p:spPr>
          <a:xfrm>
            <a:off x="8946291" y="3795583"/>
            <a:ext cx="1383957" cy="369332"/>
          </a:xfrm>
          <a:prstGeom prst="rect">
            <a:avLst/>
          </a:prstGeom>
          <a:solidFill>
            <a:schemeClr val="bg1"/>
          </a:solidFill>
        </p:spPr>
        <p:txBody>
          <a:bodyPr wrap="square" rtlCol="0">
            <a:spAutoFit/>
          </a:bodyPr>
          <a:lstStyle/>
          <a:p>
            <a:r>
              <a:rPr lang="en-US" dirty="0"/>
              <a:t>Real space </a:t>
            </a:r>
          </a:p>
        </p:txBody>
      </p:sp>
      <p:cxnSp>
        <p:nvCxnSpPr>
          <p:cNvPr id="159" name="d1">
            <a:extLst>
              <a:ext uri="{FF2B5EF4-FFF2-40B4-BE49-F238E27FC236}">
                <a16:creationId xmlns:a16="http://schemas.microsoft.com/office/drawing/2014/main" id="{897FEF77-0C6F-EF19-F823-3C9307CD35C8}"/>
              </a:ext>
            </a:extLst>
          </p:cNvPr>
          <p:cNvCxnSpPr>
            <a:cxnSpLocks/>
          </p:cNvCxnSpPr>
          <p:nvPr/>
        </p:nvCxnSpPr>
        <p:spPr>
          <a:xfrm flipH="1">
            <a:off x="8409184" y="5842957"/>
            <a:ext cx="450582" cy="8467"/>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0" name="d1">
            <a:extLst>
              <a:ext uri="{FF2B5EF4-FFF2-40B4-BE49-F238E27FC236}">
                <a16:creationId xmlns:a16="http://schemas.microsoft.com/office/drawing/2014/main" id="{86C22314-BC5E-9AE1-9F6F-89F921B1EFF5}"/>
              </a:ext>
            </a:extLst>
          </p:cNvPr>
          <p:cNvCxnSpPr>
            <a:cxnSpLocks/>
          </p:cNvCxnSpPr>
          <p:nvPr/>
        </p:nvCxnSpPr>
        <p:spPr>
          <a:xfrm flipH="1" flipV="1">
            <a:off x="9146470" y="5830829"/>
            <a:ext cx="399095" cy="3661"/>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1" name="d1">
            <a:extLst>
              <a:ext uri="{FF2B5EF4-FFF2-40B4-BE49-F238E27FC236}">
                <a16:creationId xmlns:a16="http://schemas.microsoft.com/office/drawing/2014/main" id="{10F96D8D-86A2-4309-21A9-E70C4F528512}"/>
              </a:ext>
            </a:extLst>
          </p:cNvPr>
          <p:cNvCxnSpPr>
            <a:cxnSpLocks/>
          </p:cNvCxnSpPr>
          <p:nvPr/>
        </p:nvCxnSpPr>
        <p:spPr>
          <a:xfrm flipH="1" flipV="1">
            <a:off x="9817854" y="5834948"/>
            <a:ext cx="399095" cy="3661"/>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2" name="d1">
            <a:extLst>
              <a:ext uri="{FF2B5EF4-FFF2-40B4-BE49-F238E27FC236}">
                <a16:creationId xmlns:a16="http://schemas.microsoft.com/office/drawing/2014/main" id="{6C032C01-5BE6-CD37-FFE8-54E0E4C9CB28}"/>
              </a:ext>
            </a:extLst>
          </p:cNvPr>
          <p:cNvCxnSpPr>
            <a:cxnSpLocks/>
          </p:cNvCxnSpPr>
          <p:nvPr/>
        </p:nvCxnSpPr>
        <p:spPr>
          <a:xfrm flipH="1" flipV="1">
            <a:off x="10497476" y="5830829"/>
            <a:ext cx="399095" cy="3661"/>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3" name="Rectangle 162">
            <a:extLst>
              <a:ext uri="{FF2B5EF4-FFF2-40B4-BE49-F238E27FC236}">
                <a16:creationId xmlns:a16="http://schemas.microsoft.com/office/drawing/2014/main" id="{AB88FED6-4A9A-2FA9-5697-81E1362F7FE4}"/>
              </a:ext>
            </a:extLst>
          </p:cNvPr>
          <p:cNvSpPr/>
          <p:nvPr/>
        </p:nvSpPr>
        <p:spPr>
          <a:xfrm>
            <a:off x="228600" y="1143000"/>
            <a:ext cx="7043057" cy="5170714"/>
          </a:xfrm>
          <a:prstGeom prst="rect">
            <a:avLst/>
          </a:prstGeom>
          <a:solidFill>
            <a:srgbClr val="FFFFFF">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entagon 2">
            <a:extLst>
              <a:ext uri="{FF2B5EF4-FFF2-40B4-BE49-F238E27FC236}">
                <a16:creationId xmlns:a16="http://schemas.microsoft.com/office/drawing/2014/main" id="{A31E3E68-0983-6C19-C211-87C80216E6E5}"/>
              </a:ext>
            </a:extLst>
          </p:cNvPr>
          <p:cNvSpPr/>
          <p:nvPr/>
        </p:nvSpPr>
        <p:spPr>
          <a:xfrm>
            <a:off x="-367993" y="6634975"/>
            <a:ext cx="6217920" cy="234176"/>
          </a:xfrm>
          <a:prstGeom prst="homePlate">
            <a:avLst/>
          </a:prstGeom>
          <a:solidFill>
            <a:srgbClr val="44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0375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3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3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3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3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3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3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3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3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4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4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42"/>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1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47"/>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3"/>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44"/>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4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5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53"/>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5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55"/>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6"/>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59"/>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6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61"/>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6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57"/>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p:bldP spid="85" grpId="0"/>
      <p:bldP spid="86" grpId="0"/>
      <p:bldP spid="87" grpId="0"/>
      <p:bldP spid="88" grpId="0"/>
      <p:bldP spid="89" grpId="0"/>
      <p:bldP spid="90" grpId="0"/>
      <p:bldP spid="91" grpId="0"/>
      <p:bldP spid="92" grpId="0"/>
      <p:bldP spid="93" grpId="0"/>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p:bldP spid="134" grpId="0"/>
      <p:bldP spid="135" grpId="0"/>
      <p:bldP spid="136" grpId="0"/>
      <p:bldP spid="137" grpId="0"/>
      <p:bldP spid="138" grpId="0"/>
      <p:bldP spid="139" grpId="0"/>
      <p:bldP spid="140" grpId="0"/>
      <p:bldP spid="141" grpId="0"/>
      <p:bldP spid="142" grpId="0"/>
      <p:bldP spid="157" grpId="0" animBg="1"/>
      <p:bldP spid="158" grpId="0" animBg="1"/>
      <p:bldP spid="16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D98D51A-5594-BF4F-374B-99C9F4CAA8F0}"/>
            </a:ext>
          </a:extLst>
        </p:cNvPr>
        <p:cNvGrpSpPr/>
        <p:nvPr/>
      </p:nvGrpSpPr>
      <p:grpSpPr>
        <a:xfrm>
          <a:off x="0" y="0"/>
          <a:ext cx="0" cy="0"/>
          <a:chOff x="0" y="0"/>
          <a:chExt cx="0" cy="0"/>
        </a:xfrm>
      </p:grpSpPr>
      <p:cxnSp>
        <p:nvCxnSpPr>
          <p:cNvPr id="105" name="c5">
            <a:extLst>
              <a:ext uri="{FF2B5EF4-FFF2-40B4-BE49-F238E27FC236}">
                <a16:creationId xmlns:a16="http://schemas.microsoft.com/office/drawing/2014/main" id="{5D7E2821-8D76-B187-F9B7-B86A067DC5C0}"/>
              </a:ext>
            </a:extLst>
          </p:cNvPr>
          <p:cNvCxnSpPr>
            <a:cxnSpLocks/>
            <a:stCxn id="79" idx="0"/>
            <a:endCxn id="75" idx="4"/>
          </p:cNvCxnSpPr>
          <p:nvPr/>
        </p:nvCxnSpPr>
        <p:spPr>
          <a:xfrm flipV="1">
            <a:off x="8245268" y="2028881"/>
            <a:ext cx="727478" cy="838856"/>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cxnSp>
        <p:nvCxnSpPr>
          <p:cNvPr id="107" name="c4">
            <a:extLst>
              <a:ext uri="{FF2B5EF4-FFF2-40B4-BE49-F238E27FC236}">
                <a16:creationId xmlns:a16="http://schemas.microsoft.com/office/drawing/2014/main" id="{DD11237A-A4BC-C77C-3E43-6185A9C89D7A}"/>
              </a:ext>
            </a:extLst>
          </p:cNvPr>
          <p:cNvCxnSpPr>
            <a:cxnSpLocks/>
            <a:stCxn id="80" idx="0"/>
            <a:endCxn id="76" idx="4"/>
          </p:cNvCxnSpPr>
          <p:nvPr/>
        </p:nvCxnSpPr>
        <p:spPr>
          <a:xfrm flipV="1">
            <a:off x="8981212" y="2020414"/>
            <a:ext cx="677333" cy="847323"/>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cxnSp>
        <p:nvCxnSpPr>
          <p:cNvPr id="109" name="c3">
            <a:extLst>
              <a:ext uri="{FF2B5EF4-FFF2-40B4-BE49-F238E27FC236}">
                <a16:creationId xmlns:a16="http://schemas.microsoft.com/office/drawing/2014/main" id="{3782BD45-1EA7-E0EA-AEDD-D733DA77F020}"/>
              </a:ext>
            </a:extLst>
          </p:cNvPr>
          <p:cNvCxnSpPr>
            <a:cxnSpLocks/>
            <a:stCxn id="81" idx="0"/>
            <a:endCxn id="77" idx="4"/>
          </p:cNvCxnSpPr>
          <p:nvPr/>
        </p:nvCxnSpPr>
        <p:spPr>
          <a:xfrm flipV="1">
            <a:off x="9658546" y="2020415"/>
            <a:ext cx="668865" cy="847322"/>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cxnSp>
        <p:nvCxnSpPr>
          <p:cNvPr id="110" name="c2">
            <a:extLst>
              <a:ext uri="{FF2B5EF4-FFF2-40B4-BE49-F238E27FC236}">
                <a16:creationId xmlns:a16="http://schemas.microsoft.com/office/drawing/2014/main" id="{A22D3AE8-1CC7-4EC8-CBA8-66EB254E292A}"/>
              </a:ext>
            </a:extLst>
          </p:cNvPr>
          <p:cNvCxnSpPr>
            <a:cxnSpLocks/>
            <a:stCxn id="82" idx="0"/>
            <a:endCxn id="78" idx="4"/>
          </p:cNvCxnSpPr>
          <p:nvPr/>
        </p:nvCxnSpPr>
        <p:spPr>
          <a:xfrm flipV="1">
            <a:off x="10352812" y="2003482"/>
            <a:ext cx="651933" cy="864255"/>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6F4BF1BC-8A1F-C2DA-C891-C9A12C783554}"/>
              </a:ext>
            </a:extLst>
          </p:cNvPr>
          <p:cNvSpPr>
            <a:spLocks noGrp="1"/>
          </p:cNvSpPr>
          <p:nvPr>
            <p:ph type="sldNum" sz="quarter" idx="12"/>
          </p:nvPr>
        </p:nvSpPr>
        <p:spPr/>
        <p:txBody>
          <a:bodyPr/>
          <a:lstStyle/>
          <a:p>
            <a:fld id="{2519C00E-2C2C-A546-B149-044A63D2EBB9}" type="slidenum">
              <a:rPr lang="en-US" smtClean="0"/>
              <a:pPr/>
              <a:t>22</a:t>
            </a:fld>
            <a:endParaRPr lang="en-US" dirty="0"/>
          </a:p>
        </p:txBody>
      </p:sp>
      <p:pic>
        <p:nvPicPr>
          <p:cNvPr id="4" name="Picture 3">
            <a:extLst>
              <a:ext uri="{FF2B5EF4-FFF2-40B4-BE49-F238E27FC236}">
                <a16:creationId xmlns:a16="http://schemas.microsoft.com/office/drawing/2014/main" id="{C193632B-8692-3421-D834-9FF44D1F104B}"/>
              </a:ext>
            </a:extLst>
          </p:cNvPr>
          <p:cNvPicPr>
            <a:picLocks noChangeAspect="1"/>
          </p:cNvPicPr>
          <p:nvPr/>
        </p:nvPicPr>
        <p:blipFill>
          <a:blip r:embed="rId4"/>
          <a:stretch>
            <a:fillRect/>
          </a:stretch>
        </p:blipFill>
        <p:spPr>
          <a:xfrm>
            <a:off x="171229" y="1075835"/>
            <a:ext cx="6683022" cy="5012267"/>
          </a:xfrm>
          <a:prstGeom prst="rect">
            <a:avLst/>
          </a:prstGeom>
        </p:spPr>
      </p:pic>
      <p:pic>
        <p:nvPicPr>
          <p:cNvPr id="14" name="Picture 13">
            <a:extLst>
              <a:ext uri="{FF2B5EF4-FFF2-40B4-BE49-F238E27FC236}">
                <a16:creationId xmlns:a16="http://schemas.microsoft.com/office/drawing/2014/main" id="{5643E2BE-3AF0-B952-B277-067ABA1AC47C}"/>
              </a:ext>
            </a:extLst>
          </p:cNvPr>
          <p:cNvPicPr>
            <a:picLocks noChangeAspect="1"/>
          </p:cNvPicPr>
          <p:nvPr/>
        </p:nvPicPr>
        <p:blipFill>
          <a:blip r:embed="rId5"/>
          <a:stretch>
            <a:fillRect/>
          </a:stretch>
        </p:blipFill>
        <p:spPr>
          <a:xfrm>
            <a:off x="2866213" y="270049"/>
            <a:ext cx="7772400" cy="69558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3DD60D8-12FC-45FB-2E36-95FE36B437E0}"/>
                  </a:ext>
                </a:extLst>
              </p:cNvPr>
              <p:cNvSpPr txBox="1"/>
              <p:nvPr/>
            </p:nvSpPr>
            <p:spPr>
              <a:xfrm>
                <a:off x="2495550" y="452714"/>
                <a:ext cx="603250" cy="2844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𝐻</m:t>
                              </m:r>
                            </m:e>
                          </m:acc>
                        </m:e>
                        <m:sub>
                          <m:r>
                            <m:rPr>
                              <m:sty m:val="p"/>
                            </m:rPr>
                            <a:rPr lang="en-US" b="0" i="0" smtClean="0">
                              <a:latin typeface="Cambria Math" panose="02040503050406030204" pitchFamily="18" charset="0"/>
                            </a:rPr>
                            <m:t>I</m:t>
                          </m:r>
                        </m:sub>
                      </m:sSub>
                    </m:oMath>
                  </m:oMathPara>
                </a14:m>
                <a:endParaRPr lang="en-US" dirty="0"/>
              </a:p>
            </p:txBody>
          </p:sp>
        </mc:Choice>
        <mc:Fallback xmlns="">
          <p:sp>
            <p:nvSpPr>
              <p:cNvPr id="15" name="TextBox 14">
                <a:extLst>
                  <a:ext uri="{FF2B5EF4-FFF2-40B4-BE49-F238E27FC236}">
                    <a16:creationId xmlns:a16="http://schemas.microsoft.com/office/drawing/2014/main" id="{83DD60D8-12FC-45FB-2E36-95FE36B437E0}"/>
                  </a:ext>
                </a:extLst>
              </p:cNvPr>
              <p:cNvSpPr txBox="1">
                <a:spLocks noRot="1" noChangeAspect="1" noMove="1" noResize="1" noEditPoints="1" noAdjustHandles="1" noChangeArrowheads="1" noChangeShapeType="1" noTextEdit="1"/>
              </p:cNvSpPr>
              <p:nvPr/>
            </p:nvSpPr>
            <p:spPr>
              <a:xfrm>
                <a:off x="2495550" y="452714"/>
                <a:ext cx="603250" cy="284437"/>
              </a:xfrm>
              <a:prstGeom prst="rect">
                <a:avLst/>
              </a:prstGeom>
              <a:blipFill>
                <a:blip r:embed="rId6"/>
                <a:stretch>
                  <a:fillRect t="-25000" b="-8333"/>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A982E350-5FC2-29DF-5A15-60BACCC60A64}"/>
              </a:ext>
            </a:extLst>
          </p:cNvPr>
          <p:cNvSpPr/>
          <p:nvPr/>
        </p:nvSpPr>
        <p:spPr>
          <a:xfrm>
            <a:off x="2357438" y="214313"/>
            <a:ext cx="8572500" cy="757237"/>
          </a:xfrm>
          <a:prstGeom prst="rect">
            <a:avLst/>
          </a:prstGeom>
          <a:no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C035E8A-F73D-8007-99C3-BEF02075FD8D}"/>
              </a:ext>
            </a:extLst>
          </p:cNvPr>
          <p:cNvSpPr/>
          <p:nvPr/>
        </p:nvSpPr>
        <p:spPr>
          <a:xfrm>
            <a:off x="8106820" y="1766892"/>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CDFDCD06-444F-0BE4-A42A-E0C778E2D538}"/>
              </a:ext>
            </a:extLst>
          </p:cNvPr>
          <p:cNvSpPr/>
          <p:nvPr/>
        </p:nvSpPr>
        <p:spPr>
          <a:xfrm>
            <a:off x="8834298" y="1758425"/>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6644E392-A0BD-CFAC-EBAD-DEC2C72B572E}"/>
              </a:ext>
            </a:extLst>
          </p:cNvPr>
          <p:cNvSpPr/>
          <p:nvPr/>
        </p:nvSpPr>
        <p:spPr>
          <a:xfrm>
            <a:off x="9520097" y="1749958"/>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AA30092-41BC-3DEA-DE08-9466ED0E354E}"/>
              </a:ext>
            </a:extLst>
          </p:cNvPr>
          <p:cNvSpPr/>
          <p:nvPr/>
        </p:nvSpPr>
        <p:spPr>
          <a:xfrm>
            <a:off x="10188963" y="1749959"/>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8C750D4E-1220-C48B-FC1A-524417F634BB}"/>
              </a:ext>
            </a:extLst>
          </p:cNvPr>
          <p:cNvSpPr/>
          <p:nvPr/>
        </p:nvSpPr>
        <p:spPr>
          <a:xfrm>
            <a:off x="10866297" y="1733026"/>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C0C2C6B1-24C3-DA80-1D1B-A1DEE1B60909}"/>
              </a:ext>
            </a:extLst>
          </p:cNvPr>
          <p:cNvSpPr/>
          <p:nvPr/>
        </p:nvSpPr>
        <p:spPr>
          <a:xfrm>
            <a:off x="8106820" y="286773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86CA241C-A1FB-20FD-097F-5ACD6D478D43}"/>
              </a:ext>
            </a:extLst>
          </p:cNvPr>
          <p:cNvSpPr/>
          <p:nvPr/>
        </p:nvSpPr>
        <p:spPr>
          <a:xfrm>
            <a:off x="8842764" y="286773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1A1B2D6-C44A-71FA-A303-F3D8F1395FFA}"/>
              </a:ext>
            </a:extLst>
          </p:cNvPr>
          <p:cNvSpPr/>
          <p:nvPr/>
        </p:nvSpPr>
        <p:spPr>
          <a:xfrm>
            <a:off x="9520098" y="286773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5543E491-DF2A-68DE-2D99-A10317BF8991}"/>
              </a:ext>
            </a:extLst>
          </p:cNvPr>
          <p:cNvSpPr/>
          <p:nvPr/>
        </p:nvSpPr>
        <p:spPr>
          <a:xfrm>
            <a:off x="10214364" y="286773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E60A0CCE-B2DA-6A90-52C3-F5242AF2E897}"/>
              </a:ext>
            </a:extLst>
          </p:cNvPr>
          <p:cNvSpPr/>
          <p:nvPr/>
        </p:nvSpPr>
        <p:spPr>
          <a:xfrm>
            <a:off x="10891697" y="285080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84CFF34-9469-9BA0-1FB3-6C8149439635}"/>
                  </a:ext>
                </a:extLst>
              </p:cNvPr>
              <p:cNvSpPr txBox="1"/>
              <p:nvPr/>
            </p:nvSpPr>
            <p:spPr>
              <a:xfrm>
                <a:off x="7950186" y="128822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4" name="TextBox 83">
                <a:extLst>
                  <a:ext uri="{FF2B5EF4-FFF2-40B4-BE49-F238E27FC236}">
                    <a16:creationId xmlns:a16="http://schemas.microsoft.com/office/drawing/2014/main" id="{B84CFF34-9469-9BA0-1FB3-6C8149439635}"/>
                  </a:ext>
                </a:extLst>
              </p:cNvPr>
              <p:cNvSpPr txBox="1">
                <a:spLocks noRot="1" noChangeAspect="1" noMove="1" noResize="1" noEditPoints="1" noAdjustHandles="1" noChangeArrowheads="1" noChangeShapeType="1" noTextEdit="1"/>
              </p:cNvSpPr>
              <p:nvPr/>
            </p:nvSpPr>
            <p:spPr>
              <a:xfrm>
                <a:off x="7950186" y="1288226"/>
                <a:ext cx="626534" cy="4639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F7566B76-F7C3-82C6-5414-991B4C3A9F73}"/>
                  </a:ext>
                </a:extLst>
              </p:cNvPr>
              <p:cNvSpPr txBox="1"/>
              <p:nvPr/>
            </p:nvSpPr>
            <p:spPr>
              <a:xfrm>
                <a:off x="8669852" y="1279759"/>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5" name="TextBox 84">
                <a:extLst>
                  <a:ext uri="{FF2B5EF4-FFF2-40B4-BE49-F238E27FC236}">
                    <a16:creationId xmlns:a16="http://schemas.microsoft.com/office/drawing/2014/main" id="{F7566B76-F7C3-82C6-5414-991B4C3A9F73}"/>
                  </a:ext>
                </a:extLst>
              </p:cNvPr>
              <p:cNvSpPr txBox="1">
                <a:spLocks noRot="1" noChangeAspect="1" noMove="1" noResize="1" noEditPoints="1" noAdjustHandles="1" noChangeArrowheads="1" noChangeShapeType="1" noTextEdit="1"/>
              </p:cNvSpPr>
              <p:nvPr/>
            </p:nvSpPr>
            <p:spPr>
              <a:xfrm>
                <a:off x="8669852" y="1279759"/>
                <a:ext cx="626534" cy="46397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21F78DB1-69DB-62F3-686E-84F5364B0518}"/>
                  </a:ext>
                </a:extLst>
              </p:cNvPr>
              <p:cNvSpPr txBox="1"/>
              <p:nvPr/>
            </p:nvSpPr>
            <p:spPr>
              <a:xfrm>
                <a:off x="9338718" y="1271293"/>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6" name="TextBox 85">
                <a:extLst>
                  <a:ext uri="{FF2B5EF4-FFF2-40B4-BE49-F238E27FC236}">
                    <a16:creationId xmlns:a16="http://schemas.microsoft.com/office/drawing/2014/main" id="{21F78DB1-69DB-62F3-686E-84F5364B0518}"/>
                  </a:ext>
                </a:extLst>
              </p:cNvPr>
              <p:cNvSpPr txBox="1">
                <a:spLocks noRot="1" noChangeAspect="1" noMove="1" noResize="1" noEditPoints="1" noAdjustHandles="1" noChangeArrowheads="1" noChangeShapeType="1" noTextEdit="1"/>
              </p:cNvSpPr>
              <p:nvPr/>
            </p:nvSpPr>
            <p:spPr>
              <a:xfrm>
                <a:off x="9338718" y="1271293"/>
                <a:ext cx="626534" cy="46397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02F1500-D380-E155-1F50-139B9D9D9103}"/>
                  </a:ext>
                </a:extLst>
              </p:cNvPr>
              <p:cNvSpPr txBox="1"/>
              <p:nvPr/>
            </p:nvSpPr>
            <p:spPr>
              <a:xfrm>
                <a:off x="9990652" y="1271293"/>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7" name="TextBox 86">
                <a:extLst>
                  <a:ext uri="{FF2B5EF4-FFF2-40B4-BE49-F238E27FC236}">
                    <a16:creationId xmlns:a16="http://schemas.microsoft.com/office/drawing/2014/main" id="{402F1500-D380-E155-1F50-139B9D9D9103}"/>
                  </a:ext>
                </a:extLst>
              </p:cNvPr>
              <p:cNvSpPr txBox="1">
                <a:spLocks noRot="1" noChangeAspect="1" noMove="1" noResize="1" noEditPoints="1" noAdjustHandles="1" noChangeArrowheads="1" noChangeShapeType="1" noTextEdit="1"/>
              </p:cNvSpPr>
              <p:nvPr/>
            </p:nvSpPr>
            <p:spPr>
              <a:xfrm>
                <a:off x="9990652" y="1271293"/>
                <a:ext cx="626534" cy="46397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A52F8EDF-26FE-2F44-221B-BE54A101DC40}"/>
                  </a:ext>
                </a:extLst>
              </p:cNvPr>
              <p:cNvSpPr txBox="1"/>
              <p:nvPr/>
            </p:nvSpPr>
            <p:spPr>
              <a:xfrm>
                <a:off x="10710319" y="1245893"/>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8" name="TextBox 87">
                <a:extLst>
                  <a:ext uri="{FF2B5EF4-FFF2-40B4-BE49-F238E27FC236}">
                    <a16:creationId xmlns:a16="http://schemas.microsoft.com/office/drawing/2014/main" id="{A52F8EDF-26FE-2F44-221B-BE54A101DC40}"/>
                  </a:ext>
                </a:extLst>
              </p:cNvPr>
              <p:cNvSpPr txBox="1">
                <a:spLocks noRot="1" noChangeAspect="1" noMove="1" noResize="1" noEditPoints="1" noAdjustHandles="1" noChangeArrowheads="1" noChangeShapeType="1" noTextEdit="1"/>
              </p:cNvSpPr>
              <p:nvPr/>
            </p:nvSpPr>
            <p:spPr>
              <a:xfrm>
                <a:off x="10710319" y="1245893"/>
                <a:ext cx="626534" cy="46397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096D2908-915B-3DFA-6872-E74E22FB437A}"/>
                  </a:ext>
                </a:extLst>
              </p:cNvPr>
              <p:cNvSpPr txBox="1"/>
              <p:nvPr/>
            </p:nvSpPr>
            <p:spPr>
              <a:xfrm>
                <a:off x="7950186" y="3189839"/>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9" name="TextBox 88">
                <a:extLst>
                  <a:ext uri="{FF2B5EF4-FFF2-40B4-BE49-F238E27FC236}">
                    <a16:creationId xmlns:a16="http://schemas.microsoft.com/office/drawing/2014/main" id="{096D2908-915B-3DFA-6872-E74E22FB437A}"/>
                  </a:ext>
                </a:extLst>
              </p:cNvPr>
              <p:cNvSpPr txBox="1">
                <a:spLocks noRot="1" noChangeAspect="1" noMove="1" noResize="1" noEditPoints="1" noAdjustHandles="1" noChangeArrowheads="1" noChangeShapeType="1" noTextEdit="1"/>
              </p:cNvSpPr>
              <p:nvPr/>
            </p:nvSpPr>
            <p:spPr>
              <a:xfrm>
                <a:off x="7950186" y="3189839"/>
                <a:ext cx="626534" cy="46397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C5A59CF0-0F29-CD9B-7B1A-47160A11FB87}"/>
                  </a:ext>
                </a:extLst>
              </p:cNvPr>
              <p:cNvSpPr txBox="1"/>
              <p:nvPr/>
            </p:nvSpPr>
            <p:spPr>
              <a:xfrm>
                <a:off x="8669852" y="3181372"/>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0" name="TextBox 89">
                <a:extLst>
                  <a:ext uri="{FF2B5EF4-FFF2-40B4-BE49-F238E27FC236}">
                    <a16:creationId xmlns:a16="http://schemas.microsoft.com/office/drawing/2014/main" id="{C5A59CF0-0F29-CD9B-7B1A-47160A11FB87}"/>
                  </a:ext>
                </a:extLst>
              </p:cNvPr>
              <p:cNvSpPr txBox="1">
                <a:spLocks noRot="1" noChangeAspect="1" noMove="1" noResize="1" noEditPoints="1" noAdjustHandles="1" noChangeArrowheads="1" noChangeShapeType="1" noTextEdit="1"/>
              </p:cNvSpPr>
              <p:nvPr/>
            </p:nvSpPr>
            <p:spPr>
              <a:xfrm>
                <a:off x="8669852" y="3181372"/>
                <a:ext cx="626534" cy="46397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4E350442-F29F-6BA6-B13F-C45BE03FC577}"/>
                  </a:ext>
                </a:extLst>
              </p:cNvPr>
              <p:cNvSpPr txBox="1"/>
              <p:nvPr/>
            </p:nvSpPr>
            <p:spPr>
              <a:xfrm>
                <a:off x="9338718" y="317290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1" name="TextBox 90">
                <a:extLst>
                  <a:ext uri="{FF2B5EF4-FFF2-40B4-BE49-F238E27FC236}">
                    <a16:creationId xmlns:a16="http://schemas.microsoft.com/office/drawing/2014/main" id="{4E350442-F29F-6BA6-B13F-C45BE03FC577}"/>
                  </a:ext>
                </a:extLst>
              </p:cNvPr>
              <p:cNvSpPr txBox="1">
                <a:spLocks noRot="1" noChangeAspect="1" noMove="1" noResize="1" noEditPoints="1" noAdjustHandles="1" noChangeArrowheads="1" noChangeShapeType="1" noTextEdit="1"/>
              </p:cNvSpPr>
              <p:nvPr/>
            </p:nvSpPr>
            <p:spPr>
              <a:xfrm>
                <a:off x="9338718" y="3172906"/>
                <a:ext cx="626534" cy="46397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914A9081-572A-6B70-1208-143172A93580}"/>
                  </a:ext>
                </a:extLst>
              </p:cNvPr>
              <p:cNvSpPr txBox="1"/>
              <p:nvPr/>
            </p:nvSpPr>
            <p:spPr>
              <a:xfrm>
                <a:off x="9990652" y="317290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2" name="TextBox 91">
                <a:extLst>
                  <a:ext uri="{FF2B5EF4-FFF2-40B4-BE49-F238E27FC236}">
                    <a16:creationId xmlns:a16="http://schemas.microsoft.com/office/drawing/2014/main" id="{914A9081-572A-6B70-1208-143172A93580}"/>
                  </a:ext>
                </a:extLst>
              </p:cNvPr>
              <p:cNvSpPr txBox="1">
                <a:spLocks noRot="1" noChangeAspect="1" noMove="1" noResize="1" noEditPoints="1" noAdjustHandles="1" noChangeArrowheads="1" noChangeShapeType="1" noTextEdit="1"/>
              </p:cNvSpPr>
              <p:nvPr/>
            </p:nvSpPr>
            <p:spPr>
              <a:xfrm>
                <a:off x="9990652" y="3172906"/>
                <a:ext cx="626534" cy="46397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B0D9A68D-57AD-37B6-CB96-B70A6EC0CD40}"/>
                  </a:ext>
                </a:extLst>
              </p:cNvPr>
              <p:cNvSpPr txBox="1"/>
              <p:nvPr/>
            </p:nvSpPr>
            <p:spPr>
              <a:xfrm>
                <a:off x="10710319" y="314750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3" name="TextBox 92">
                <a:extLst>
                  <a:ext uri="{FF2B5EF4-FFF2-40B4-BE49-F238E27FC236}">
                    <a16:creationId xmlns:a16="http://schemas.microsoft.com/office/drawing/2014/main" id="{B0D9A68D-57AD-37B6-CB96-B70A6EC0CD40}"/>
                  </a:ext>
                </a:extLst>
              </p:cNvPr>
              <p:cNvSpPr txBox="1">
                <a:spLocks noRot="1" noChangeAspect="1" noMove="1" noResize="1" noEditPoints="1" noAdjustHandles="1" noChangeArrowheads="1" noChangeShapeType="1" noTextEdit="1"/>
              </p:cNvSpPr>
              <p:nvPr/>
            </p:nvSpPr>
            <p:spPr>
              <a:xfrm>
                <a:off x="10710319" y="3147506"/>
                <a:ext cx="626534" cy="463973"/>
              </a:xfrm>
              <a:prstGeom prst="rect">
                <a:avLst/>
              </a:prstGeom>
              <a:blipFill>
                <a:blip r:embed="rId16"/>
                <a:stretch>
                  <a:fillRect/>
                </a:stretch>
              </a:blipFill>
            </p:spPr>
            <p:txBody>
              <a:bodyPr/>
              <a:lstStyle/>
              <a:p>
                <a:r>
                  <a:rPr lang="en-US">
                    <a:noFill/>
                  </a:rPr>
                  <a:t> </a:t>
                </a:r>
              </a:p>
            </p:txBody>
          </p:sp>
        </mc:Fallback>
      </mc:AlternateContent>
      <p:cxnSp>
        <p:nvCxnSpPr>
          <p:cNvPr id="112" name="d5">
            <a:extLst>
              <a:ext uri="{FF2B5EF4-FFF2-40B4-BE49-F238E27FC236}">
                <a16:creationId xmlns:a16="http://schemas.microsoft.com/office/drawing/2014/main" id="{F62FE51B-FB21-BC48-53F7-BC9D2B390D30}"/>
              </a:ext>
            </a:extLst>
          </p:cNvPr>
          <p:cNvCxnSpPr>
            <a:cxnSpLocks/>
            <a:stCxn id="81" idx="0"/>
            <a:endCxn id="75" idx="4"/>
          </p:cNvCxnSpPr>
          <p:nvPr/>
        </p:nvCxnSpPr>
        <p:spPr>
          <a:xfrm flipH="1" flipV="1">
            <a:off x="8972746" y="2028881"/>
            <a:ext cx="685800" cy="838856"/>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3" name="d4">
            <a:extLst>
              <a:ext uri="{FF2B5EF4-FFF2-40B4-BE49-F238E27FC236}">
                <a16:creationId xmlns:a16="http://schemas.microsoft.com/office/drawing/2014/main" id="{30ADA190-725C-A6E3-8A89-8AA634AB54D2}"/>
              </a:ext>
            </a:extLst>
          </p:cNvPr>
          <p:cNvCxnSpPr>
            <a:cxnSpLocks/>
            <a:stCxn id="82" idx="0"/>
            <a:endCxn id="76" idx="4"/>
          </p:cNvCxnSpPr>
          <p:nvPr/>
        </p:nvCxnSpPr>
        <p:spPr>
          <a:xfrm flipH="1" flipV="1">
            <a:off x="9658545" y="2020414"/>
            <a:ext cx="694267" cy="847323"/>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4" name="d3">
            <a:extLst>
              <a:ext uri="{FF2B5EF4-FFF2-40B4-BE49-F238E27FC236}">
                <a16:creationId xmlns:a16="http://schemas.microsoft.com/office/drawing/2014/main" id="{42100461-493E-CBE4-952D-0413F2FA5A95}"/>
              </a:ext>
            </a:extLst>
          </p:cNvPr>
          <p:cNvCxnSpPr>
            <a:cxnSpLocks/>
            <a:stCxn id="83" idx="0"/>
            <a:endCxn id="77" idx="4"/>
          </p:cNvCxnSpPr>
          <p:nvPr/>
        </p:nvCxnSpPr>
        <p:spPr>
          <a:xfrm flipH="1" flipV="1">
            <a:off x="10327411" y="2020415"/>
            <a:ext cx="702734" cy="830388"/>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d1">
            <a:extLst>
              <a:ext uri="{FF2B5EF4-FFF2-40B4-BE49-F238E27FC236}">
                <a16:creationId xmlns:a16="http://schemas.microsoft.com/office/drawing/2014/main" id="{CACFAD0E-1185-4A7F-0C4C-7681E791BE46}"/>
              </a:ext>
            </a:extLst>
          </p:cNvPr>
          <p:cNvCxnSpPr>
            <a:cxnSpLocks/>
            <a:stCxn id="80" idx="0"/>
            <a:endCxn id="74" idx="4"/>
          </p:cNvCxnSpPr>
          <p:nvPr/>
        </p:nvCxnSpPr>
        <p:spPr>
          <a:xfrm flipH="1" flipV="1">
            <a:off x="8245268" y="2037348"/>
            <a:ext cx="735944" cy="830389"/>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c4">
            <a:extLst>
              <a:ext uri="{FF2B5EF4-FFF2-40B4-BE49-F238E27FC236}">
                <a16:creationId xmlns:a16="http://schemas.microsoft.com/office/drawing/2014/main" id="{09859246-D8BC-02BB-0892-A59415797457}"/>
              </a:ext>
            </a:extLst>
          </p:cNvPr>
          <p:cNvCxnSpPr>
            <a:cxnSpLocks/>
            <a:endCxn id="125" idx="4"/>
          </p:cNvCxnSpPr>
          <p:nvPr/>
        </p:nvCxnSpPr>
        <p:spPr>
          <a:xfrm flipH="1" flipV="1">
            <a:off x="9673380" y="4864730"/>
            <a:ext cx="13383" cy="854263"/>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sp>
        <p:nvSpPr>
          <p:cNvPr id="123" name="Oval 122">
            <a:extLst>
              <a:ext uri="{FF2B5EF4-FFF2-40B4-BE49-F238E27FC236}">
                <a16:creationId xmlns:a16="http://schemas.microsoft.com/office/drawing/2014/main" id="{08619C02-EA7B-1579-5B2F-63DE46F44E61}"/>
              </a:ext>
            </a:extLst>
          </p:cNvPr>
          <p:cNvSpPr/>
          <p:nvPr/>
        </p:nvSpPr>
        <p:spPr>
          <a:xfrm>
            <a:off x="8121655" y="4611208"/>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DFA42E41-28BF-6F88-C0BB-4B2822CD30D7}"/>
              </a:ext>
            </a:extLst>
          </p:cNvPr>
          <p:cNvSpPr/>
          <p:nvPr/>
        </p:nvSpPr>
        <p:spPr>
          <a:xfrm>
            <a:off x="8849133" y="4602741"/>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26D2F99E-3AE7-D55C-E8DD-85CFA66B9279}"/>
              </a:ext>
            </a:extLst>
          </p:cNvPr>
          <p:cNvSpPr/>
          <p:nvPr/>
        </p:nvSpPr>
        <p:spPr>
          <a:xfrm>
            <a:off x="9534932" y="4594274"/>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B57638E7-06C0-4F2C-1869-2CB0F46A0C50}"/>
              </a:ext>
            </a:extLst>
          </p:cNvPr>
          <p:cNvSpPr/>
          <p:nvPr/>
        </p:nvSpPr>
        <p:spPr>
          <a:xfrm>
            <a:off x="10203798" y="4594275"/>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C4277C72-CB47-978E-1C63-E14FCFBF0A71}"/>
              </a:ext>
            </a:extLst>
          </p:cNvPr>
          <p:cNvSpPr/>
          <p:nvPr/>
        </p:nvSpPr>
        <p:spPr>
          <a:xfrm>
            <a:off x="10881132" y="4577342"/>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B5B98ED-2AC9-2A2F-0FB8-9842934440B6}"/>
              </a:ext>
            </a:extLst>
          </p:cNvPr>
          <p:cNvSpPr/>
          <p:nvPr/>
        </p:nvSpPr>
        <p:spPr>
          <a:xfrm>
            <a:off x="8121655" y="571205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24640C0-1184-D332-A2C4-8883710E88D3}"/>
              </a:ext>
            </a:extLst>
          </p:cNvPr>
          <p:cNvSpPr/>
          <p:nvPr/>
        </p:nvSpPr>
        <p:spPr>
          <a:xfrm>
            <a:off x="8857599" y="571205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3F7486E9-72A7-EC92-17B1-15048D7EC735}"/>
              </a:ext>
            </a:extLst>
          </p:cNvPr>
          <p:cNvSpPr/>
          <p:nvPr/>
        </p:nvSpPr>
        <p:spPr>
          <a:xfrm>
            <a:off x="9534933" y="571205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F56B55B8-E4DA-AE28-5577-46DC25176838}"/>
              </a:ext>
            </a:extLst>
          </p:cNvPr>
          <p:cNvSpPr/>
          <p:nvPr/>
        </p:nvSpPr>
        <p:spPr>
          <a:xfrm>
            <a:off x="10229199" y="571205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6F0E0D02-8EF9-9945-01D7-4656BD5F2DBA}"/>
              </a:ext>
            </a:extLst>
          </p:cNvPr>
          <p:cNvSpPr/>
          <p:nvPr/>
        </p:nvSpPr>
        <p:spPr>
          <a:xfrm>
            <a:off x="10906532" y="5695119"/>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6249719D-3AFD-507D-56F8-9AE07A0B4C1C}"/>
                  </a:ext>
                </a:extLst>
              </p:cNvPr>
              <p:cNvSpPr txBox="1"/>
              <p:nvPr/>
            </p:nvSpPr>
            <p:spPr>
              <a:xfrm>
                <a:off x="7965021" y="4132542"/>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3" name="TextBox 132">
                <a:extLst>
                  <a:ext uri="{FF2B5EF4-FFF2-40B4-BE49-F238E27FC236}">
                    <a16:creationId xmlns:a16="http://schemas.microsoft.com/office/drawing/2014/main" id="{6249719D-3AFD-507D-56F8-9AE07A0B4C1C}"/>
                  </a:ext>
                </a:extLst>
              </p:cNvPr>
              <p:cNvSpPr txBox="1">
                <a:spLocks noRot="1" noChangeAspect="1" noMove="1" noResize="1" noEditPoints="1" noAdjustHandles="1" noChangeArrowheads="1" noChangeShapeType="1" noTextEdit="1"/>
              </p:cNvSpPr>
              <p:nvPr/>
            </p:nvSpPr>
            <p:spPr>
              <a:xfrm>
                <a:off x="7965021" y="4132542"/>
                <a:ext cx="626534" cy="43871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6B425B5C-566E-42DE-BBFA-52736D1E727D}"/>
                  </a:ext>
                </a:extLst>
              </p:cNvPr>
              <p:cNvSpPr txBox="1"/>
              <p:nvPr/>
            </p:nvSpPr>
            <p:spPr>
              <a:xfrm>
                <a:off x="8684687" y="4124075"/>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4" name="TextBox 133">
                <a:extLst>
                  <a:ext uri="{FF2B5EF4-FFF2-40B4-BE49-F238E27FC236}">
                    <a16:creationId xmlns:a16="http://schemas.microsoft.com/office/drawing/2014/main" id="{6B425B5C-566E-42DE-BBFA-52736D1E727D}"/>
                  </a:ext>
                </a:extLst>
              </p:cNvPr>
              <p:cNvSpPr txBox="1">
                <a:spLocks noRot="1" noChangeAspect="1" noMove="1" noResize="1" noEditPoints="1" noAdjustHandles="1" noChangeArrowheads="1" noChangeShapeType="1" noTextEdit="1"/>
              </p:cNvSpPr>
              <p:nvPr/>
            </p:nvSpPr>
            <p:spPr>
              <a:xfrm>
                <a:off x="8684687" y="4124075"/>
                <a:ext cx="626534" cy="43871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15ED0E58-F803-787F-E825-98A1850C8294}"/>
                  </a:ext>
                </a:extLst>
              </p:cNvPr>
              <p:cNvSpPr txBox="1"/>
              <p:nvPr/>
            </p:nvSpPr>
            <p:spPr>
              <a:xfrm>
                <a:off x="9353553" y="4115609"/>
                <a:ext cx="626534" cy="4399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5" name="TextBox 134">
                <a:extLst>
                  <a:ext uri="{FF2B5EF4-FFF2-40B4-BE49-F238E27FC236}">
                    <a16:creationId xmlns:a16="http://schemas.microsoft.com/office/drawing/2014/main" id="{15ED0E58-F803-787F-E825-98A1850C8294}"/>
                  </a:ext>
                </a:extLst>
              </p:cNvPr>
              <p:cNvSpPr txBox="1">
                <a:spLocks noRot="1" noChangeAspect="1" noMove="1" noResize="1" noEditPoints="1" noAdjustHandles="1" noChangeArrowheads="1" noChangeShapeType="1" noTextEdit="1"/>
              </p:cNvSpPr>
              <p:nvPr/>
            </p:nvSpPr>
            <p:spPr>
              <a:xfrm>
                <a:off x="9353553" y="4115609"/>
                <a:ext cx="626534" cy="43999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61010A6B-93FD-E97A-41AC-8A59554C2357}"/>
                  </a:ext>
                </a:extLst>
              </p:cNvPr>
              <p:cNvSpPr txBox="1"/>
              <p:nvPr/>
            </p:nvSpPr>
            <p:spPr>
              <a:xfrm>
                <a:off x="10005487" y="4115609"/>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6" name="TextBox 135">
                <a:extLst>
                  <a:ext uri="{FF2B5EF4-FFF2-40B4-BE49-F238E27FC236}">
                    <a16:creationId xmlns:a16="http://schemas.microsoft.com/office/drawing/2014/main" id="{61010A6B-93FD-E97A-41AC-8A59554C2357}"/>
                  </a:ext>
                </a:extLst>
              </p:cNvPr>
              <p:cNvSpPr txBox="1">
                <a:spLocks noRot="1" noChangeAspect="1" noMove="1" noResize="1" noEditPoints="1" noAdjustHandles="1" noChangeArrowheads="1" noChangeShapeType="1" noTextEdit="1"/>
              </p:cNvSpPr>
              <p:nvPr/>
            </p:nvSpPr>
            <p:spPr>
              <a:xfrm>
                <a:off x="10005487" y="4115609"/>
                <a:ext cx="626534" cy="43871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F5D4CCCD-C8CF-B85F-AB69-39192DB9F692}"/>
                  </a:ext>
                </a:extLst>
              </p:cNvPr>
              <p:cNvSpPr txBox="1"/>
              <p:nvPr/>
            </p:nvSpPr>
            <p:spPr>
              <a:xfrm>
                <a:off x="10725154" y="4090209"/>
                <a:ext cx="626534" cy="4402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7" name="TextBox 136">
                <a:extLst>
                  <a:ext uri="{FF2B5EF4-FFF2-40B4-BE49-F238E27FC236}">
                    <a16:creationId xmlns:a16="http://schemas.microsoft.com/office/drawing/2014/main" id="{F5D4CCCD-C8CF-B85F-AB69-39192DB9F692}"/>
                  </a:ext>
                </a:extLst>
              </p:cNvPr>
              <p:cNvSpPr txBox="1">
                <a:spLocks noRot="1" noChangeAspect="1" noMove="1" noResize="1" noEditPoints="1" noAdjustHandles="1" noChangeArrowheads="1" noChangeShapeType="1" noTextEdit="1"/>
              </p:cNvSpPr>
              <p:nvPr/>
            </p:nvSpPr>
            <p:spPr>
              <a:xfrm>
                <a:off x="10725154" y="4090209"/>
                <a:ext cx="626534" cy="440249"/>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0893AC31-C732-643F-DE51-C0B7D0B569A0}"/>
                  </a:ext>
                </a:extLst>
              </p:cNvPr>
              <p:cNvSpPr txBox="1"/>
              <p:nvPr/>
            </p:nvSpPr>
            <p:spPr>
              <a:xfrm>
                <a:off x="7965021" y="6034155"/>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8" name="TextBox 137">
                <a:extLst>
                  <a:ext uri="{FF2B5EF4-FFF2-40B4-BE49-F238E27FC236}">
                    <a16:creationId xmlns:a16="http://schemas.microsoft.com/office/drawing/2014/main" id="{0893AC31-C732-643F-DE51-C0B7D0B569A0}"/>
                  </a:ext>
                </a:extLst>
              </p:cNvPr>
              <p:cNvSpPr txBox="1">
                <a:spLocks noRot="1" noChangeAspect="1" noMove="1" noResize="1" noEditPoints="1" noAdjustHandles="1" noChangeArrowheads="1" noChangeShapeType="1" noTextEdit="1"/>
              </p:cNvSpPr>
              <p:nvPr/>
            </p:nvSpPr>
            <p:spPr>
              <a:xfrm>
                <a:off x="7965021" y="6034155"/>
                <a:ext cx="626534" cy="438710"/>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4BCEEA95-8E6C-E7C3-5855-45778A136756}"/>
                  </a:ext>
                </a:extLst>
              </p:cNvPr>
              <p:cNvSpPr txBox="1"/>
              <p:nvPr/>
            </p:nvSpPr>
            <p:spPr>
              <a:xfrm>
                <a:off x="8684687" y="6025688"/>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9" name="TextBox 138">
                <a:extLst>
                  <a:ext uri="{FF2B5EF4-FFF2-40B4-BE49-F238E27FC236}">
                    <a16:creationId xmlns:a16="http://schemas.microsoft.com/office/drawing/2014/main" id="{4BCEEA95-8E6C-E7C3-5855-45778A136756}"/>
                  </a:ext>
                </a:extLst>
              </p:cNvPr>
              <p:cNvSpPr txBox="1">
                <a:spLocks noRot="1" noChangeAspect="1" noMove="1" noResize="1" noEditPoints="1" noAdjustHandles="1" noChangeArrowheads="1" noChangeShapeType="1" noTextEdit="1"/>
              </p:cNvSpPr>
              <p:nvPr/>
            </p:nvSpPr>
            <p:spPr>
              <a:xfrm>
                <a:off x="8684687" y="6025688"/>
                <a:ext cx="626534" cy="43871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2CB0FA42-1F19-FB6D-D4A5-01C7361ABF99}"/>
                  </a:ext>
                </a:extLst>
              </p:cNvPr>
              <p:cNvSpPr txBox="1"/>
              <p:nvPr/>
            </p:nvSpPr>
            <p:spPr>
              <a:xfrm>
                <a:off x="9353553" y="6017222"/>
                <a:ext cx="626534" cy="4399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40" name="TextBox 139">
                <a:extLst>
                  <a:ext uri="{FF2B5EF4-FFF2-40B4-BE49-F238E27FC236}">
                    <a16:creationId xmlns:a16="http://schemas.microsoft.com/office/drawing/2014/main" id="{2CB0FA42-1F19-FB6D-D4A5-01C7361ABF99}"/>
                  </a:ext>
                </a:extLst>
              </p:cNvPr>
              <p:cNvSpPr txBox="1">
                <a:spLocks noRot="1" noChangeAspect="1" noMove="1" noResize="1" noEditPoints="1" noAdjustHandles="1" noChangeArrowheads="1" noChangeShapeType="1" noTextEdit="1"/>
              </p:cNvSpPr>
              <p:nvPr/>
            </p:nvSpPr>
            <p:spPr>
              <a:xfrm>
                <a:off x="9353553" y="6017222"/>
                <a:ext cx="626534" cy="43999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485BA86F-24EF-F8BE-12DE-0D5990940D67}"/>
                  </a:ext>
                </a:extLst>
              </p:cNvPr>
              <p:cNvSpPr txBox="1"/>
              <p:nvPr/>
            </p:nvSpPr>
            <p:spPr>
              <a:xfrm>
                <a:off x="10005487" y="6017222"/>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41" name="TextBox 140">
                <a:extLst>
                  <a:ext uri="{FF2B5EF4-FFF2-40B4-BE49-F238E27FC236}">
                    <a16:creationId xmlns:a16="http://schemas.microsoft.com/office/drawing/2014/main" id="{485BA86F-24EF-F8BE-12DE-0D5990940D67}"/>
                  </a:ext>
                </a:extLst>
              </p:cNvPr>
              <p:cNvSpPr txBox="1">
                <a:spLocks noRot="1" noChangeAspect="1" noMove="1" noResize="1" noEditPoints="1" noAdjustHandles="1" noChangeArrowheads="1" noChangeShapeType="1" noTextEdit="1"/>
              </p:cNvSpPr>
              <p:nvPr/>
            </p:nvSpPr>
            <p:spPr>
              <a:xfrm>
                <a:off x="10005487" y="6017222"/>
                <a:ext cx="626534" cy="438710"/>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04FE8EE6-29C8-88BF-25E5-144D58C4EB28}"/>
                  </a:ext>
                </a:extLst>
              </p:cNvPr>
              <p:cNvSpPr txBox="1"/>
              <p:nvPr/>
            </p:nvSpPr>
            <p:spPr>
              <a:xfrm>
                <a:off x="10725154" y="5991822"/>
                <a:ext cx="626534" cy="4402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42" name="TextBox 141">
                <a:extLst>
                  <a:ext uri="{FF2B5EF4-FFF2-40B4-BE49-F238E27FC236}">
                    <a16:creationId xmlns:a16="http://schemas.microsoft.com/office/drawing/2014/main" id="{04FE8EE6-29C8-88BF-25E5-144D58C4EB28}"/>
                  </a:ext>
                </a:extLst>
              </p:cNvPr>
              <p:cNvSpPr txBox="1">
                <a:spLocks noRot="1" noChangeAspect="1" noMove="1" noResize="1" noEditPoints="1" noAdjustHandles="1" noChangeArrowheads="1" noChangeShapeType="1" noTextEdit="1"/>
              </p:cNvSpPr>
              <p:nvPr/>
            </p:nvSpPr>
            <p:spPr>
              <a:xfrm>
                <a:off x="10725154" y="5991822"/>
                <a:ext cx="626534" cy="440249"/>
              </a:xfrm>
              <a:prstGeom prst="rect">
                <a:avLst/>
              </a:prstGeom>
              <a:blipFill>
                <a:blip r:embed="rId26"/>
                <a:stretch>
                  <a:fillRect/>
                </a:stretch>
              </a:blipFill>
            </p:spPr>
            <p:txBody>
              <a:bodyPr/>
              <a:lstStyle/>
              <a:p>
                <a:r>
                  <a:rPr lang="en-US">
                    <a:noFill/>
                  </a:rPr>
                  <a:t> </a:t>
                </a:r>
              </a:p>
            </p:txBody>
          </p:sp>
        </mc:Fallback>
      </mc:AlternateContent>
      <p:cxnSp>
        <p:nvCxnSpPr>
          <p:cNvPr id="143" name="d5">
            <a:extLst>
              <a:ext uri="{FF2B5EF4-FFF2-40B4-BE49-F238E27FC236}">
                <a16:creationId xmlns:a16="http://schemas.microsoft.com/office/drawing/2014/main" id="{CA03E7EB-D463-16CE-DADF-F441A3ACE872}"/>
              </a:ext>
            </a:extLst>
          </p:cNvPr>
          <p:cNvCxnSpPr>
            <a:cxnSpLocks/>
          </p:cNvCxnSpPr>
          <p:nvPr/>
        </p:nvCxnSpPr>
        <p:spPr>
          <a:xfrm flipH="1" flipV="1">
            <a:off x="8992401" y="4875368"/>
            <a:ext cx="8466" cy="838856"/>
          </a:xfrm>
          <a:prstGeom prst="line">
            <a:avLst/>
          </a:prstGeom>
          <a:ln w="762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4" name="d4">
            <a:extLst>
              <a:ext uri="{FF2B5EF4-FFF2-40B4-BE49-F238E27FC236}">
                <a16:creationId xmlns:a16="http://schemas.microsoft.com/office/drawing/2014/main" id="{D6EB2894-2E1D-FE53-806A-8DE42ABC9947}"/>
              </a:ext>
            </a:extLst>
          </p:cNvPr>
          <p:cNvCxnSpPr>
            <a:cxnSpLocks/>
            <a:endCxn id="125" idx="4"/>
          </p:cNvCxnSpPr>
          <p:nvPr/>
        </p:nvCxnSpPr>
        <p:spPr>
          <a:xfrm flipH="1" flipV="1">
            <a:off x="9673380" y="4864730"/>
            <a:ext cx="16927" cy="864673"/>
          </a:xfrm>
          <a:prstGeom prst="line">
            <a:avLst/>
          </a:prstGeom>
          <a:ln w="1270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7" name="d1">
            <a:extLst>
              <a:ext uri="{FF2B5EF4-FFF2-40B4-BE49-F238E27FC236}">
                <a16:creationId xmlns:a16="http://schemas.microsoft.com/office/drawing/2014/main" id="{51A6508E-158D-E9A9-D43E-55540DF7F049}"/>
              </a:ext>
            </a:extLst>
          </p:cNvPr>
          <p:cNvCxnSpPr>
            <a:cxnSpLocks/>
          </p:cNvCxnSpPr>
          <p:nvPr/>
        </p:nvCxnSpPr>
        <p:spPr>
          <a:xfrm flipV="1">
            <a:off x="8255410" y="4892074"/>
            <a:ext cx="0" cy="830389"/>
          </a:xfrm>
          <a:prstGeom prst="line">
            <a:avLst/>
          </a:prstGeom>
          <a:ln w="190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8" name="d1">
            <a:extLst>
              <a:ext uri="{FF2B5EF4-FFF2-40B4-BE49-F238E27FC236}">
                <a16:creationId xmlns:a16="http://schemas.microsoft.com/office/drawing/2014/main" id="{5C374784-5FA3-EEF3-E7D7-953C5CF9B114}"/>
              </a:ext>
            </a:extLst>
          </p:cNvPr>
          <p:cNvCxnSpPr>
            <a:cxnSpLocks/>
            <a:stCxn id="124" idx="2"/>
            <a:endCxn id="123" idx="6"/>
          </p:cNvCxnSpPr>
          <p:nvPr/>
        </p:nvCxnSpPr>
        <p:spPr>
          <a:xfrm flipH="1">
            <a:off x="8398551" y="4737969"/>
            <a:ext cx="450582" cy="8467"/>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1" name="d1">
            <a:extLst>
              <a:ext uri="{FF2B5EF4-FFF2-40B4-BE49-F238E27FC236}">
                <a16:creationId xmlns:a16="http://schemas.microsoft.com/office/drawing/2014/main" id="{ED14A61E-C904-1778-7DE6-C82F773D98CC}"/>
              </a:ext>
            </a:extLst>
          </p:cNvPr>
          <p:cNvCxnSpPr>
            <a:cxnSpLocks/>
            <a:stCxn id="125" idx="2"/>
          </p:cNvCxnSpPr>
          <p:nvPr/>
        </p:nvCxnSpPr>
        <p:spPr>
          <a:xfrm flipH="1" flipV="1">
            <a:off x="9135837" y="4725841"/>
            <a:ext cx="399095" cy="3661"/>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3" name="d1">
            <a:extLst>
              <a:ext uri="{FF2B5EF4-FFF2-40B4-BE49-F238E27FC236}">
                <a16:creationId xmlns:a16="http://schemas.microsoft.com/office/drawing/2014/main" id="{1565610E-17FB-7F1A-FE49-CBD3EC411BCC}"/>
              </a:ext>
            </a:extLst>
          </p:cNvPr>
          <p:cNvCxnSpPr>
            <a:cxnSpLocks/>
          </p:cNvCxnSpPr>
          <p:nvPr/>
        </p:nvCxnSpPr>
        <p:spPr>
          <a:xfrm flipH="1" flipV="1">
            <a:off x="9807221" y="4729960"/>
            <a:ext cx="399095" cy="3661"/>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4" name="d1">
            <a:extLst>
              <a:ext uri="{FF2B5EF4-FFF2-40B4-BE49-F238E27FC236}">
                <a16:creationId xmlns:a16="http://schemas.microsoft.com/office/drawing/2014/main" id="{98C6D34A-8A86-B9C7-D8FB-7FA2C9DB2AA6}"/>
              </a:ext>
            </a:extLst>
          </p:cNvPr>
          <p:cNvCxnSpPr>
            <a:cxnSpLocks/>
          </p:cNvCxnSpPr>
          <p:nvPr/>
        </p:nvCxnSpPr>
        <p:spPr>
          <a:xfrm flipH="1" flipV="1">
            <a:off x="10486843" y="4725841"/>
            <a:ext cx="399095" cy="3661"/>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5" name="d5">
            <a:extLst>
              <a:ext uri="{FF2B5EF4-FFF2-40B4-BE49-F238E27FC236}">
                <a16:creationId xmlns:a16="http://schemas.microsoft.com/office/drawing/2014/main" id="{9CA84252-F87E-19C8-20BB-365295EF862C}"/>
              </a:ext>
            </a:extLst>
          </p:cNvPr>
          <p:cNvCxnSpPr>
            <a:cxnSpLocks/>
          </p:cNvCxnSpPr>
          <p:nvPr/>
        </p:nvCxnSpPr>
        <p:spPr>
          <a:xfrm flipH="1" flipV="1">
            <a:off x="10355763" y="4863012"/>
            <a:ext cx="8466" cy="838856"/>
          </a:xfrm>
          <a:prstGeom prst="line">
            <a:avLst/>
          </a:prstGeom>
          <a:ln w="762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6" name="d1">
            <a:extLst>
              <a:ext uri="{FF2B5EF4-FFF2-40B4-BE49-F238E27FC236}">
                <a16:creationId xmlns:a16="http://schemas.microsoft.com/office/drawing/2014/main" id="{C6119CEC-5719-42DF-04B9-87328FB0393B}"/>
              </a:ext>
            </a:extLst>
          </p:cNvPr>
          <p:cNvCxnSpPr>
            <a:cxnSpLocks/>
          </p:cNvCxnSpPr>
          <p:nvPr/>
        </p:nvCxnSpPr>
        <p:spPr>
          <a:xfrm flipV="1">
            <a:off x="11043918" y="4855004"/>
            <a:ext cx="0" cy="830389"/>
          </a:xfrm>
          <a:prstGeom prst="line">
            <a:avLst/>
          </a:prstGeom>
          <a:ln w="190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E1472DF3-DA03-CB41-6822-C6FD8DCB78EC}"/>
              </a:ext>
            </a:extLst>
          </p:cNvPr>
          <p:cNvSpPr/>
          <p:nvPr/>
        </p:nvSpPr>
        <p:spPr>
          <a:xfrm>
            <a:off x="7603524" y="4029435"/>
            <a:ext cx="4102444" cy="25784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ABA55154-8049-7468-CCBE-564BF1AB8DBA}"/>
              </a:ext>
            </a:extLst>
          </p:cNvPr>
          <p:cNvSpPr txBox="1"/>
          <p:nvPr/>
        </p:nvSpPr>
        <p:spPr>
          <a:xfrm>
            <a:off x="8946291" y="3807013"/>
            <a:ext cx="1383957" cy="369332"/>
          </a:xfrm>
          <a:prstGeom prst="rect">
            <a:avLst/>
          </a:prstGeom>
          <a:solidFill>
            <a:schemeClr val="bg1"/>
          </a:solidFill>
        </p:spPr>
        <p:txBody>
          <a:bodyPr wrap="square" rtlCol="0">
            <a:spAutoFit/>
          </a:bodyPr>
          <a:lstStyle/>
          <a:p>
            <a:r>
              <a:rPr lang="en-US" dirty="0"/>
              <a:t>Real space </a:t>
            </a:r>
          </a:p>
        </p:txBody>
      </p:sp>
      <p:cxnSp>
        <p:nvCxnSpPr>
          <p:cNvPr id="3" name="d1">
            <a:extLst>
              <a:ext uri="{FF2B5EF4-FFF2-40B4-BE49-F238E27FC236}">
                <a16:creationId xmlns:a16="http://schemas.microsoft.com/office/drawing/2014/main" id="{5F75769C-6DEF-F321-C102-05C8FD3A26A4}"/>
              </a:ext>
            </a:extLst>
          </p:cNvPr>
          <p:cNvCxnSpPr>
            <a:cxnSpLocks/>
          </p:cNvCxnSpPr>
          <p:nvPr/>
        </p:nvCxnSpPr>
        <p:spPr>
          <a:xfrm flipH="1">
            <a:off x="8409184" y="5854387"/>
            <a:ext cx="450582" cy="8467"/>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 name="d1">
            <a:extLst>
              <a:ext uri="{FF2B5EF4-FFF2-40B4-BE49-F238E27FC236}">
                <a16:creationId xmlns:a16="http://schemas.microsoft.com/office/drawing/2014/main" id="{AEE9CB04-1376-ECDC-9591-EA85C322BFFF}"/>
              </a:ext>
            </a:extLst>
          </p:cNvPr>
          <p:cNvCxnSpPr>
            <a:cxnSpLocks/>
          </p:cNvCxnSpPr>
          <p:nvPr/>
        </p:nvCxnSpPr>
        <p:spPr>
          <a:xfrm flipH="1" flipV="1">
            <a:off x="9146470" y="5842259"/>
            <a:ext cx="399095" cy="3661"/>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d1">
            <a:extLst>
              <a:ext uri="{FF2B5EF4-FFF2-40B4-BE49-F238E27FC236}">
                <a16:creationId xmlns:a16="http://schemas.microsoft.com/office/drawing/2014/main" id="{81225A07-419A-7AC0-80D9-10C1EAADC58E}"/>
              </a:ext>
            </a:extLst>
          </p:cNvPr>
          <p:cNvCxnSpPr>
            <a:cxnSpLocks/>
          </p:cNvCxnSpPr>
          <p:nvPr/>
        </p:nvCxnSpPr>
        <p:spPr>
          <a:xfrm flipH="1" flipV="1">
            <a:off x="9817854" y="5846378"/>
            <a:ext cx="399095" cy="3661"/>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 name="d1">
            <a:extLst>
              <a:ext uri="{FF2B5EF4-FFF2-40B4-BE49-F238E27FC236}">
                <a16:creationId xmlns:a16="http://schemas.microsoft.com/office/drawing/2014/main" id="{77DA708D-F904-6C92-B5C3-A3BC945D0AAE}"/>
              </a:ext>
            </a:extLst>
          </p:cNvPr>
          <p:cNvCxnSpPr>
            <a:cxnSpLocks/>
          </p:cNvCxnSpPr>
          <p:nvPr/>
        </p:nvCxnSpPr>
        <p:spPr>
          <a:xfrm flipH="1" flipV="1">
            <a:off x="10497476" y="5842259"/>
            <a:ext cx="399095" cy="3661"/>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53299D01-3BF5-21A6-8899-F5744C52E73B}"/>
              </a:ext>
            </a:extLst>
          </p:cNvPr>
          <p:cNvSpPr/>
          <p:nvPr/>
        </p:nvSpPr>
        <p:spPr>
          <a:xfrm>
            <a:off x="228600" y="1143000"/>
            <a:ext cx="7043057" cy="5170714"/>
          </a:xfrm>
          <a:prstGeom prst="rect">
            <a:avLst/>
          </a:prstGeom>
          <a:solidFill>
            <a:srgbClr val="FFFFFF">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905484-AFB6-7233-BAD4-9FD80A52D3FC}"/>
                  </a:ext>
                </a:extLst>
              </p:cNvPr>
              <p:cNvSpPr txBox="1"/>
              <p:nvPr/>
            </p:nvSpPr>
            <p:spPr>
              <a:xfrm>
                <a:off x="-441434" y="299545"/>
                <a:ext cx="3373821" cy="6120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m:rPr>
                          <m:sty m:val="p"/>
                        </m:rPr>
                        <a:rPr lang="en-US" b="0" i="0" smtClean="0">
                          <a:latin typeface="Cambria Math" panose="02040503050406030204" pitchFamily="18" charset="0"/>
                        </a:rPr>
                        <m:t>K</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e>
                      </m:func>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𝑧</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𝐿</m:t>
                              </m:r>
                            </m:e>
                            <m:sub>
                              <m:r>
                                <a:rPr lang="en-US" b="0" i="1" smtClean="0">
                                  <a:latin typeface="Cambria Math" panose="02040503050406030204" pitchFamily="18" charset="0"/>
                                </a:rPr>
                                <m:t>𝑧</m:t>
                              </m:r>
                            </m:sub>
                          </m:sSub>
                        </m:den>
                      </m:f>
                      <m:r>
                        <a:rPr lang="en-US" b="0" i="1" smtClean="0">
                          <a:latin typeface="Cambria Math" panose="02040503050406030204" pitchFamily="18" charset="0"/>
                        </a:rPr>
                        <m:t> </m:t>
                      </m:r>
                    </m:oMath>
                  </m:oMathPara>
                </a14:m>
                <a:endParaRPr lang="en-US" dirty="0"/>
              </a:p>
            </p:txBody>
          </p:sp>
        </mc:Choice>
        <mc:Fallback xmlns="">
          <p:sp>
            <p:nvSpPr>
              <p:cNvPr id="9" name="TextBox 8">
                <a:extLst>
                  <a:ext uri="{FF2B5EF4-FFF2-40B4-BE49-F238E27FC236}">
                    <a16:creationId xmlns:a16="http://schemas.microsoft.com/office/drawing/2014/main" id="{71905484-AFB6-7233-BAD4-9FD80A52D3FC}"/>
                  </a:ext>
                </a:extLst>
              </p:cNvPr>
              <p:cNvSpPr txBox="1">
                <a:spLocks noRot="1" noChangeAspect="1" noMove="1" noResize="1" noEditPoints="1" noAdjustHandles="1" noChangeArrowheads="1" noChangeShapeType="1" noTextEdit="1"/>
              </p:cNvSpPr>
              <p:nvPr/>
            </p:nvSpPr>
            <p:spPr>
              <a:xfrm>
                <a:off x="-441434" y="299545"/>
                <a:ext cx="3373821" cy="612027"/>
              </a:xfrm>
              <a:prstGeom prst="rect">
                <a:avLst/>
              </a:prstGeom>
              <a:blipFill>
                <a:blip r:embed="rId27"/>
                <a:stretch>
                  <a:fillRect/>
                </a:stretch>
              </a:blipFill>
            </p:spPr>
            <p:txBody>
              <a:bodyPr/>
              <a:lstStyle/>
              <a:p>
                <a:r>
                  <a:rPr lang="en-US">
                    <a:noFill/>
                  </a:rPr>
                  <a:t> </a:t>
                </a:r>
              </a:p>
            </p:txBody>
          </p:sp>
        </mc:Fallback>
      </mc:AlternateContent>
      <p:sp>
        <p:nvSpPr>
          <p:cNvPr id="10" name="Pentagon 9">
            <a:extLst>
              <a:ext uri="{FF2B5EF4-FFF2-40B4-BE49-F238E27FC236}">
                <a16:creationId xmlns:a16="http://schemas.microsoft.com/office/drawing/2014/main" id="{B4CCD970-D415-6A61-0C18-50B746653771}"/>
              </a:ext>
            </a:extLst>
          </p:cNvPr>
          <p:cNvSpPr/>
          <p:nvPr/>
        </p:nvSpPr>
        <p:spPr>
          <a:xfrm>
            <a:off x="-367993" y="6634975"/>
            <a:ext cx="6492240" cy="234176"/>
          </a:xfrm>
          <a:prstGeom prst="homePlate">
            <a:avLst/>
          </a:prstGeom>
          <a:solidFill>
            <a:srgbClr val="44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7387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1AB7A6-D12E-9B20-6777-292D16775005}"/>
            </a:ext>
          </a:extLst>
        </p:cNvPr>
        <p:cNvGrpSpPr/>
        <p:nvPr/>
      </p:nvGrpSpPr>
      <p:grpSpPr>
        <a:xfrm>
          <a:off x="0" y="0"/>
          <a:ext cx="0" cy="0"/>
          <a:chOff x="0" y="0"/>
          <a:chExt cx="0" cy="0"/>
        </a:xfrm>
      </p:grpSpPr>
      <p:cxnSp>
        <p:nvCxnSpPr>
          <p:cNvPr id="105" name="c5">
            <a:extLst>
              <a:ext uri="{FF2B5EF4-FFF2-40B4-BE49-F238E27FC236}">
                <a16:creationId xmlns:a16="http://schemas.microsoft.com/office/drawing/2014/main" id="{8B7B4599-4FBC-D1C3-C64D-CFB55034A572}"/>
              </a:ext>
            </a:extLst>
          </p:cNvPr>
          <p:cNvCxnSpPr>
            <a:cxnSpLocks/>
            <a:stCxn id="79" idx="0"/>
            <a:endCxn id="75" idx="4"/>
          </p:cNvCxnSpPr>
          <p:nvPr/>
        </p:nvCxnSpPr>
        <p:spPr>
          <a:xfrm flipV="1">
            <a:off x="7542534" y="2028881"/>
            <a:ext cx="1430212" cy="907436"/>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cxnSp>
        <p:nvCxnSpPr>
          <p:cNvPr id="107" name="c4">
            <a:extLst>
              <a:ext uri="{FF2B5EF4-FFF2-40B4-BE49-F238E27FC236}">
                <a16:creationId xmlns:a16="http://schemas.microsoft.com/office/drawing/2014/main" id="{FA42082C-980D-0E33-5AF7-1D4FEE625F0F}"/>
              </a:ext>
            </a:extLst>
          </p:cNvPr>
          <p:cNvCxnSpPr>
            <a:cxnSpLocks/>
            <a:stCxn id="80" idx="0"/>
            <a:endCxn id="76" idx="4"/>
          </p:cNvCxnSpPr>
          <p:nvPr/>
        </p:nvCxnSpPr>
        <p:spPr>
          <a:xfrm flipV="1">
            <a:off x="8278478" y="2020414"/>
            <a:ext cx="1380067" cy="915903"/>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cxnSp>
        <p:nvCxnSpPr>
          <p:cNvPr id="109" name="c3">
            <a:extLst>
              <a:ext uri="{FF2B5EF4-FFF2-40B4-BE49-F238E27FC236}">
                <a16:creationId xmlns:a16="http://schemas.microsoft.com/office/drawing/2014/main" id="{36E7726A-55C7-52D4-AF76-24EA0FAEAD48}"/>
              </a:ext>
            </a:extLst>
          </p:cNvPr>
          <p:cNvCxnSpPr>
            <a:cxnSpLocks/>
            <a:stCxn id="81" idx="0"/>
            <a:endCxn id="77" idx="4"/>
          </p:cNvCxnSpPr>
          <p:nvPr/>
        </p:nvCxnSpPr>
        <p:spPr>
          <a:xfrm flipV="1">
            <a:off x="8955812" y="2020415"/>
            <a:ext cx="1371599" cy="915902"/>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cxnSp>
        <p:nvCxnSpPr>
          <p:cNvPr id="110" name="c2">
            <a:extLst>
              <a:ext uri="{FF2B5EF4-FFF2-40B4-BE49-F238E27FC236}">
                <a16:creationId xmlns:a16="http://schemas.microsoft.com/office/drawing/2014/main" id="{F3C52AD0-ED26-D4A5-2163-0DDD3E95A754}"/>
              </a:ext>
            </a:extLst>
          </p:cNvPr>
          <p:cNvCxnSpPr>
            <a:cxnSpLocks/>
            <a:stCxn id="82" idx="0"/>
            <a:endCxn id="78" idx="4"/>
          </p:cNvCxnSpPr>
          <p:nvPr/>
        </p:nvCxnSpPr>
        <p:spPr>
          <a:xfrm flipV="1">
            <a:off x="9650078" y="2003482"/>
            <a:ext cx="1354667" cy="932835"/>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171A9BA0-D570-681E-3BD1-52FC07200187}"/>
              </a:ext>
            </a:extLst>
          </p:cNvPr>
          <p:cNvSpPr>
            <a:spLocks noGrp="1"/>
          </p:cNvSpPr>
          <p:nvPr>
            <p:ph type="sldNum" sz="quarter" idx="12"/>
          </p:nvPr>
        </p:nvSpPr>
        <p:spPr/>
        <p:txBody>
          <a:bodyPr/>
          <a:lstStyle/>
          <a:p>
            <a:fld id="{2519C00E-2C2C-A546-B149-044A63D2EBB9}" type="slidenum">
              <a:rPr lang="en-US" smtClean="0"/>
              <a:pPr/>
              <a:t>23</a:t>
            </a:fld>
            <a:endParaRPr lang="en-US" dirty="0"/>
          </a:p>
        </p:txBody>
      </p:sp>
      <p:pic>
        <p:nvPicPr>
          <p:cNvPr id="4" name="Picture 3">
            <a:extLst>
              <a:ext uri="{FF2B5EF4-FFF2-40B4-BE49-F238E27FC236}">
                <a16:creationId xmlns:a16="http://schemas.microsoft.com/office/drawing/2014/main" id="{3B217130-2F78-DCEC-6E4B-8E29EA17D393}"/>
              </a:ext>
            </a:extLst>
          </p:cNvPr>
          <p:cNvPicPr>
            <a:picLocks noChangeAspect="1"/>
          </p:cNvPicPr>
          <p:nvPr/>
        </p:nvPicPr>
        <p:blipFill>
          <a:blip r:embed="rId3"/>
          <a:stretch>
            <a:fillRect/>
          </a:stretch>
        </p:blipFill>
        <p:spPr>
          <a:xfrm>
            <a:off x="171229" y="1075835"/>
            <a:ext cx="6683022" cy="5012267"/>
          </a:xfrm>
          <a:prstGeom prst="rect">
            <a:avLst/>
          </a:prstGeom>
        </p:spPr>
      </p:pic>
      <p:pic>
        <p:nvPicPr>
          <p:cNvPr id="14" name="Picture 13">
            <a:extLst>
              <a:ext uri="{FF2B5EF4-FFF2-40B4-BE49-F238E27FC236}">
                <a16:creationId xmlns:a16="http://schemas.microsoft.com/office/drawing/2014/main" id="{2AA733AB-F46E-1539-7663-16B1B754DCE5}"/>
              </a:ext>
            </a:extLst>
          </p:cNvPr>
          <p:cNvPicPr>
            <a:picLocks noChangeAspect="1"/>
          </p:cNvPicPr>
          <p:nvPr/>
        </p:nvPicPr>
        <p:blipFill>
          <a:blip r:embed="rId4"/>
          <a:stretch>
            <a:fillRect/>
          </a:stretch>
        </p:blipFill>
        <p:spPr>
          <a:xfrm>
            <a:off x="2866213" y="270049"/>
            <a:ext cx="7772400" cy="69558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0C4854A-79C4-9C56-FD9B-C0129515E825}"/>
                  </a:ext>
                </a:extLst>
              </p:cNvPr>
              <p:cNvSpPr txBox="1"/>
              <p:nvPr/>
            </p:nvSpPr>
            <p:spPr>
              <a:xfrm>
                <a:off x="2495550" y="452714"/>
                <a:ext cx="603250" cy="2844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𝐻</m:t>
                              </m:r>
                            </m:e>
                          </m:acc>
                        </m:e>
                        <m:sub>
                          <m:r>
                            <m:rPr>
                              <m:sty m:val="p"/>
                            </m:rPr>
                            <a:rPr lang="en-US" b="0" i="0" smtClean="0">
                              <a:latin typeface="Cambria Math" panose="02040503050406030204" pitchFamily="18" charset="0"/>
                            </a:rPr>
                            <m:t>I</m:t>
                          </m:r>
                        </m:sub>
                      </m:sSub>
                    </m:oMath>
                  </m:oMathPara>
                </a14:m>
                <a:endParaRPr lang="en-US" dirty="0"/>
              </a:p>
            </p:txBody>
          </p:sp>
        </mc:Choice>
        <mc:Fallback xmlns="">
          <p:sp>
            <p:nvSpPr>
              <p:cNvPr id="15" name="TextBox 14">
                <a:extLst>
                  <a:ext uri="{FF2B5EF4-FFF2-40B4-BE49-F238E27FC236}">
                    <a16:creationId xmlns:a16="http://schemas.microsoft.com/office/drawing/2014/main" id="{83DD60D8-12FC-45FB-2E36-95FE36B437E0}"/>
                  </a:ext>
                </a:extLst>
              </p:cNvPr>
              <p:cNvSpPr txBox="1">
                <a:spLocks noRot="1" noChangeAspect="1" noMove="1" noResize="1" noEditPoints="1" noAdjustHandles="1" noChangeArrowheads="1" noChangeShapeType="1" noTextEdit="1"/>
              </p:cNvSpPr>
              <p:nvPr/>
            </p:nvSpPr>
            <p:spPr>
              <a:xfrm>
                <a:off x="2495550" y="452714"/>
                <a:ext cx="603250" cy="284437"/>
              </a:xfrm>
              <a:prstGeom prst="rect">
                <a:avLst/>
              </a:prstGeom>
              <a:blipFill>
                <a:blip r:embed="rId5"/>
                <a:stretch>
                  <a:fillRect t="-25000" b="-8333"/>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1D2AF784-7FAC-C5D8-6993-586DFB751F8F}"/>
              </a:ext>
            </a:extLst>
          </p:cNvPr>
          <p:cNvSpPr/>
          <p:nvPr/>
        </p:nvSpPr>
        <p:spPr>
          <a:xfrm>
            <a:off x="2357438" y="214313"/>
            <a:ext cx="8572500" cy="757237"/>
          </a:xfrm>
          <a:prstGeom prst="rect">
            <a:avLst/>
          </a:prstGeom>
          <a:no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228FA8BD-7FA7-3955-37CA-7BE98C7BE798}"/>
              </a:ext>
            </a:extLst>
          </p:cNvPr>
          <p:cNvSpPr/>
          <p:nvPr/>
        </p:nvSpPr>
        <p:spPr>
          <a:xfrm>
            <a:off x="8106820" y="1766892"/>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0E7E8DB-ECAD-7DDD-8788-4B49C8ADC5E1}"/>
              </a:ext>
            </a:extLst>
          </p:cNvPr>
          <p:cNvSpPr/>
          <p:nvPr/>
        </p:nvSpPr>
        <p:spPr>
          <a:xfrm>
            <a:off x="8834298" y="1758425"/>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0B35B87-E3CF-C334-E506-54DBAA17BC11}"/>
              </a:ext>
            </a:extLst>
          </p:cNvPr>
          <p:cNvSpPr/>
          <p:nvPr/>
        </p:nvSpPr>
        <p:spPr>
          <a:xfrm>
            <a:off x="9520097" y="1749958"/>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119749D-951E-0706-ABCF-74403DF577F0}"/>
              </a:ext>
            </a:extLst>
          </p:cNvPr>
          <p:cNvSpPr/>
          <p:nvPr/>
        </p:nvSpPr>
        <p:spPr>
          <a:xfrm>
            <a:off x="10188963" y="1749959"/>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97EDEB4-0043-F9C5-618D-4EAFEB4A909A}"/>
              </a:ext>
            </a:extLst>
          </p:cNvPr>
          <p:cNvSpPr/>
          <p:nvPr/>
        </p:nvSpPr>
        <p:spPr>
          <a:xfrm>
            <a:off x="10866297" y="1733026"/>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40C874BB-80BD-E838-7AF9-687F4609BF64}"/>
              </a:ext>
            </a:extLst>
          </p:cNvPr>
          <p:cNvSpPr/>
          <p:nvPr/>
        </p:nvSpPr>
        <p:spPr>
          <a:xfrm>
            <a:off x="7404086" y="293631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8C81C65B-51FD-1C54-B674-E6D39BB335E9}"/>
              </a:ext>
            </a:extLst>
          </p:cNvPr>
          <p:cNvSpPr/>
          <p:nvPr/>
        </p:nvSpPr>
        <p:spPr>
          <a:xfrm>
            <a:off x="8140030" y="293631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9028BC8-D0E0-232A-4D6D-08E97E79711D}"/>
              </a:ext>
            </a:extLst>
          </p:cNvPr>
          <p:cNvSpPr/>
          <p:nvPr/>
        </p:nvSpPr>
        <p:spPr>
          <a:xfrm>
            <a:off x="8817364" y="293631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8F13EF0-B6AB-B9AC-102F-37EBEE45DCC2}"/>
              </a:ext>
            </a:extLst>
          </p:cNvPr>
          <p:cNvSpPr/>
          <p:nvPr/>
        </p:nvSpPr>
        <p:spPr>
          <a:xfrm>
            <a:off x="9511630" y="2936317"/>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A8325E06-12A3-51DC-41B4-1D687B38CD3B}"/>
              </a:ext>
            </a:extLst>
          </p:cNvPr>
          <p:cNvSpPr/>
          <p:nvPr/>
        </p:nvSpPr>
        <p:spPr>
          <a:xfrm>
            <a:off x="10188963" y="291938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9B802CB5-E1D2-5C84-83AE-C7A751E86EC3}"/>
                  </a:ext>
                </a:extLst>
              </p:cNvPr>
              <p:cNvSpPr txBox="1"/>
              <p:nvPr/>
            </p:nvSpPr>
            <p:spPr>
              <a:xfrm>
                <a:off x="7995906" y="125393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4" name="TextBox 83">
                <a:extLst>
                  <a:ext uri="{FF2B5EF4-FFF2-40B4-BE49-F238E27FC236}">
                    <a16:creationId xmlns:a16="http://schemas.microsoft.com/office/drawing/2014/main" id="{9B802CB5-E1D2-5C84-83AE-C7A751E86EC3}"/>
                  </a:ext>
                </a:extLst>
              </p:cNvPr>
              <p:cNvSpPr txBox="1">
                <a:spLocks noRot="1" noChangeAspect="1" noMove="1" noResize="1" noEditPoints="1" noAdjustHandles="1" noChangeArrowheads="1" noChangeShapeType="1" noTextEdit="1"/>
              </p:cNvSpPr>
              <p:nvPr/>
            </p:nvSpPr>
            <p:spPr>
              <a:xfrm>
                <a:off x="7995906" y="1253936"/>
                <a:ext cx="626534" cy="4639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583D2962-8DD2-0578-4783-72128899BA81}"/>
                  </a:ext>
                </a:extLst>
              </p:cNvPr>
              <p:cNvSpPr txBox="1"/>
              <p:nvPr/>
            </p:nvSpPr>
            <p:spPr>
              <a:xfrm>
                <a:off x="8715572" y="1245469"/>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5" name="TextBox 84">
                <a:extLst>
                  <a:ext uri="{FF2B5EF4-FFF2-40B4-BE49-F238E27FC236}">
                    <a16:creationId xmlns:a16="http://schemas.microsoft.com/office/drawing/2014/main" id="{583D2962-8DD2-0578-4783-72128899BA81}"/>
                  </a:ext>
                </a:extLst>
              </p:cNvPr>
              <p:cNvSpPr txBox="1">
                <a:spLocks noRot="1" noChangeAspect="1" noMove="1" noResize="1" noEditPoints="1" noAdjustHandles="1" noChangeArrowheads="1" noChangeShapeType="1" noTextEdit="1"/>
              </p:cNvSpPr>
              <p:nvPr/>
            </p:nvSpPr>
            <p:spPr>
              <a:xfrm>
                <a:off x="8715572" y="1245469"/>
                <a:ext cx="626534" cy="4639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B1BCB79B-9625-BF5A-AC3D-B3DFEA476669}"/>
                  </a:ext>
                </a:extLst>
              </p:cNvPr>
              <p:cNvSpPr txBox="1"/>
              <p:nvPr/>
            </p:nvSpPr>
            <p:spPr>
              <a:xfrm>
                <a:off x="9384438" y="1237003"/>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6" name="TextBox 85">
                <a:extLst>
                  <a:ext uri="{FF2B5EF4-FFF2-40B4-BE49-F238E27FC236}">
                    <a16:creationId xmlns:a16="http://schemas.microsoft.com/office/drawing/2014/main" id="{B1BCB79B-9625-BF5A-AC3D-B3DFEA476669}"/>
                  </a:ext>
                </a:extLst>
              </p:cNvPr>
              <p:cNvSpPr txBox="1">
                <a:spLocks noRot="1" noChangeAspect="1" noMove="1" noResize="1" noEditPoints="1" noAdjustHandles="1" noChangeArrowheads="1" noChangeShapeType="1" noTextEdit="1"/>
              </p:cNvSpPr>
              <p:nvPr/>
            </p:nvSpPr>
            <p:spPr>
              <a:xfrm>
                <a:off x="9384438" y="1237003"/>
                <a:ext cx="626534" cy="46397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F774DCBE-FE07-7C1D-1B7F-57EF9AFB51E4}"/>
                  </a:ext>
                </a:extLst>
              </p:cNvPr>
              <p:cNvSpPr txBox="1"/>
              <p:nvPr/>
            </p:nvSpPr>
            <p:spPr>
              <a:xfrm>
                <a:off x="10036372" y="1237003"/>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7" name="TextBox 86">
                <a:extLst>
                  <a:ext uri="{FF2B5EF4-FFF2-40B4-BE49-F238E27FC236}">
                    <a16:creationId xmlns:a16="http://schemas.microsoft.com/office/drawing/2014/main" id="{F774DCBE-FE07-7C1D-1B7F-57EF9AFB51E4}"/>
                  </a:ext>
                </a:extLst>
              </p:cNvPr>
              <p:cNvSpPr txBox="1">
                <a:spLocks noRot="1" noChangeAspect="1" noMove="1" noResize="1" noEditPoints="1" noAdjustHandles="1" noChangeArrowheads="1" noChangeShapeType="1" noTextEdit="1"/>
              </p:cNvSpPr>
              <p:nvPr/>
            </p:nvSpPr>
            <p:spPr>
              <a:xfrm>
                <a:off x="10036372" y="1237003"/>
                <a:ext cx="626534" cy="46397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5588FFF5-F0A9-7D74-FB94-6FB5A09F7C22}"/>
                  </a:ext>
                </a:extLst>
              </p:cNvPr>
              <p:cNvSpPr txBox="1"/>
              <p:nvPr/>
            </p:nvSpPr>
            <p:spPr>
              <a:xfrm>
                <a:off x="10756039" y="1211603"/>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8" name="TextBox 87">
                <a:extLst>
                  <a:ext uri="{FF2B5EF4-FFF2-40B4-BE49-F238E27FC236}">
                    <a16:creationId xmlns:a16="http://schemas.microsoft.com/office/drawing/2014/main" id="{5588FFF5-F0A9-7D74-FB94-6FB5A09F7C22}"/>
                  </a:ext>
                </a:extLst>
              </p:cNvPr>
              <p:cNvSpPr txBox="1">
                <a:spLocks noRot="1" noChangeAspect="1" noMove="1" noResize="1" noEditPoints="1" noAdjustHandles="1" noChangeArrowheads="1" noChangeShapeType="1" noTextEdit="1"/>
              </p:cNvSpPr>
              <p:nvPr/>
            </p:nvSpPr>
            <p:spPr>
              <a:xfrm>
                <a:off x="10756039" y="1211603"/>
                <a:ext cx="626534" cy="46397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47B9C1D3-DF0A-1B2A-BA26-856F85577F39}"/>
                  </a:ext>
                </a:extLst>
              </p:cNvPr>
              <p:cNvSpPr txBox="1"/>
              <p:nvPr/>
            </p:nvSpPr>
            <p:spPr>
              <a:xfrm>
                <a:off x="7275816" y="3281279"/>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89" name="TextBox 88">
                <a:extLst>
                  <a:ext uri="{FF2B5EF4-FFF2-40B4-BE49-F238E27FC236}">
                    <a16:creationId xmlns:a16="http://schemas.microsoft.com/office/drawing/2014/main" id="{47B9C1D3-DF0A-1B2A-BA26-856F85577F39}"/>
                  </a:ext>
                </a:extLst>
              </p:cNvPr>
              <p:cNvSpPr txBox="1">
                <a:spLocks noRot="1" noChangeAspect="1" noMove="1" noResize="1" noEditPoints="1" noAdjustHandles="1" noChangeArrowheads="1" noChangeShapeType="1" noTextEdit="1"/>
              </p:cNvSpPr>
              <p:nvPr/>
            </p:nvSpPr>
            <p:spPr>
              <a:xfrm>
                <a:off x="7275816" y="3281279"/>
                <a:ext cx="626534" cy="46397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693D9557-B93B-AD08-B5C7-2DD70673AE05}"/>
                  </a:ext>
                </a:extLst>
              </p:cNvPr>
              <p:cNvSpPr txBox="1"/>
              <p:nvPr/>
            </p:nvSpPr>
            <p:spPr>
              <a:xfrm>
                <a:off x="7995482" y="3272812"/>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0" name="TextBox 89">
                <a:extLst>
                  <a:ext uri="{FF2B5EF4-FFF2-40B4-BE49-F238E27FC236}">
                    <a16:creationId xmlns:a16="http://schemas.microsoft.com/office/drawing/2014/main" id="{693D9557-B93B-AD08-B5C7-2DD70673AE05}"/>
                  </a:ext>
                </a:extLst>
              </p:cNvPr>
              <p:cNvSpPr txBox="1">
                <a:spLocks noRot="1" noChangeAspect="1" noMove="1" noResize="1" noEditPoints="1" noAdjustHandles="1" noChangeArrowheads="1" noChangeShapeType="1" noTextEdit="1"/>
              </p:cNvSpPr>
              <p:nvPr/>
            </p:nvSpPr>
            <p:spPr>
              <a:xfrm>
                <a:off x="7995482" y="3272812"/>
                <a:ext cx="626534" cy="46397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BAA3485F-5F0E-25A0-EA79-E00F53211243}"/>
                  </a:ext>
                </a:extLst>
              </p:cNvPr>
              <p:cNvSpPr txBox="1"/>
              <p:nvPr/>
            </p:nvSpPr>
            <p:spPr>
              <a:xfrm>
                <a:off x="8664348" y="326434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1" name="TextBox 90">
                <a:extLst>
                  <a:ext uri="{FF2B5EF4-FFF2-40B4-BE49-F238E27FC236}">
                    <a16:creationId xmlns:a16="http://schemas.microsoft.com/office/drawing/2014/main" id="{BAA3485F-5F0E-25A0-EA79-E00F53211243}"/>
                  </a:ext>
                </a:extLst>
              </p:cNvPr>
              <p:cNvSpPr txBox="1">
                <a:spLocks noRot="1" noChangeAspect="1" noMove="1" noResize="1" noEditPoints="1" noAdjustHandles="1" noChangeArrowheads="1" noChangeShapeType="1" noTextEdit="1"/>
              </p:cNvSpPr>
              <p:nvPr/>
            </p:nvSpPr>
            <p:spPr>
              <a:xfrm>
                <a:off x="8664348" y="3264346"/>
                <a:ext cx="626534" cy="46397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EDA749BA-882A-08DA-1A67-F3C6821553A4}"/>
                  </a:ext>
                </a:extLst>
              </p:cNvPr>
              <p:cNvSpPr txBox="1"/>
              <p:nvPr/>
            </p:nvSpPr>
            <p:spPr>
              <a:xfrm>
                <a:off x="9316282" y="326434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2" name="TextBox 91">
                <a:extLst>
                  <a:ext uri="{FF2B5EF4-FFF2-40B4-BE49-F238E27FC236}">
                    <a16:creationId xmlns:a16="http://schemas.microsoft.com/office/drawing/2014/main" id="{EDA749BA-882A-08DA-1A67-F3C6821553A4}"/>
                  </a:ext>
                </a:extLst>
              </p:cNvPr>
              <p:cNvSpPr txBox="1">
                <a:spLocks noRot="1" noChangeAspect="1" noMove="1" noResize="1" noEditPoints="1" noAdjustHandles="1" noChangeArrowheads="1" noChangeShapeType="1" noTextEdit="1"/>
              </p:cNvSpPr>
              <p:nvPr/>
            </p:nvSpPr>
            <p:spPr>
              <a:xfrm>
                <a:off x="9316282" y="3264346"/>
                <a:ext cx="626534" cy="46397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D3E56E4A-039E-A26B-55B2-1BCEEB67712D}"/>
                  </a:ext>
                </a:extLst>
              </p:cNvPr>
              <p:cNvSpPr txBox="1"/>
              <p:nvPr/>
            </p:nvSpPr>
            <p:spPr>
              <a:xfrm>
                <a:off x="10035949" y="3238946"/>
                <a:ext cx="626534" cy="4639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93" name="TextBox 92">
                <a:extLst>
                  <a:ext uri="{FF2B5EF4-FFF2-40B4-BE49-F238E27FC236}">
                    <a16:creationId xmlns:a16="http://schemas.microsoft.com/office/drawing/2014/main" id="{D3E56E4A-039E-A26B-55B2-1BCEEB67712D}"/>
                  </a:ext>
                </a:extLst>
              </p:cNvPr>
              <p:cNvSpPr txBox="1">
                <a:spLocks noRot="1" noChangeAspect="1" noMove="1" noResize="1" noEditPoints="1" noAdjustHandles="1" noChangeArrowheads="1" noChangeShapeType="1" noTextEdit="1"/>
              </p:cNvSpPr>
              <p:nvPr/>
            </p:nvSpPr>
            <p:spPr>
              <a:xfrm>
                <a:off x="10035949" y="3238946"/>
                <a:ext cx="626534" cy="463973"/>
              </a:xfrm>
              <a:prstGeom prst="rect">
                <a:avLst/>
              </a:prstGeom>
              <a:blipFill>
                <a:blip r:embed="rId15"/>
                <a:stretch>
                  <a:fillRect/>
                </a:stretch>
              </a:blipFill>
            </p:spPr>
            <p:txBody>
              <a:bodyPr/>
              <a:lstStyle/>
              <a:p>
                <a:r>
                  <a:rPr lang="en-US">
                    <a:noFill/>
                  </a:rPr>
                  <a:t> </a:t>
                </a:r>
              </a:p>
            </p:txBody>
          </p:sp>
        </mc:Fallback>
      </mc:AlternateContent>
      <p:cxnSp>
        <p:nvCxnSpPr>
          <p:cNvPr id="112" name="d5">
            <a:extLst>
              <a:ext uri="{FF2B5EF4-FFF2-40B4-BE49-F238E27FC236}">
                <a16:creationId xmlns:a16="http://schemas.microsoft.com/office/drawing/2014/main" id="{87C2A69A-4435-01A9-EF1F-BA0C1CF7EF44}"/>
              </a:ext>
            </a:extLst>
          </p:cNvPr>
          <p:cNvCxnSpPr>
            <a:cxnSpLocks/>
            <a:stCxn id="81" idx="0"/>
            <a:endCxn id="75" idx="4"/>
          </p:cNvCxnSpPr>
          <p:nvPr/>
        </p:nvCxnSpPr>
        <p:spPr>
          <a:xfrm flipV="1">
            <a:off x="8955812" y="2028881"/>
            <a:ext cx="16934" cy="907436"/>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3" name="d4">
            <a:extLst>
              <a:ext uri="{FF2B5EF4-FFF2-40B4-BE49-F238E27FC236}">
                <a16:creationId xmlns:a16="http://schemas.microsoft.com/office/drawing/2014/main" id="{0E4DBD26-3BCA-C26B-1957-9C7929895DAC}"/>
              </a:ext>
            </a:extLst>
          </p:cNvPr>
          <p:cNvCxnSpPr>
            <a:cxnSpLocks/>
            <a:stCxn id="82" idx="0"/>
            <a:endCxn id="76" idx="4"/>
          </p:cNvCxnSpPr>
          <p:nvPr/>
        </p:nvCxnSpPr>
        <p:spPr>
          <a:xfrm flipV="1">
            <a:off x="9650078" y="2020414"/>
            <a:ext cx="8467" cy="915903"/>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4" name="d3">
            <a:extLst>
              <a:ext uri="{FF2B5EF4-FFF2-40B4-BE49-F238E27FC236}">
                <a16:creationId xmlns:a16="http://schemas.microsoft.com/office/drawing/2014/main" id="{8FFDCD1B-4A77-E2F5-3799-F5ADEC18044B}"/>
              </a:ext>
            </a:extLst>
          </p:cNvPr>
          <p:cNvCxnSpPr>
            <a:cxnSpLocks/>
            <a:stCxn id="83" idx="0"/>
            <a:endCxn id="77" idx="4"/>
          </p:cNvCxnSpPr>
          <p:nvPr/>
        </p:nvCxnSpPr>
        <p:spPr>
          <a:xfrm flipV="1">
            <a:off x="10327411" y="2020415"/>
            <a:ext cx="0" cy="898968"/>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d1">
            <a:extLst>
              <a:ext uri="{FF2B5EF4-FFF2-40B4-BE49-F238E27FC236}">
                <a16:creationId xmlns:a16="http://schemas.microsoft.com/office/drawing/2014/main" id="{F4E3514F-3C2B-0FAB-B2AB-B75D00C686F0}"/>
              </a:ext>
            </a:extLst>
          </p:cNvPr>
          <p:cNvCxnSpPr>
            <a:cxnSpLocks/>
            <a:stCxn id="80" idx="0"/>
            <a:endCxn id="74" idx="4"/>
          </p:cNvCxnSpPr>
          <p:nvPr/>
        </p:nvCxnSpPr>
        <p:spPr>
          <a:xfrm flipH="1" flipV="1">
            <a:off x="8245268" y="2037348"/>
            <a:ext cx="33210" cy="898969"/>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c4">
            <a:extLst>
              <a:ext uri="{FF2B5EF4-FFF2-40B4-BE49-F238E27FC236}">
                <a16:creationId xmlns:a16="http://schemas.microsoft.com/office/drawing/2014/main" id="{E1ABA322-8945-D845-EA1D-1957CBF32649}"/>
              </a:ext>
            </a:extLst>
          </p:cNvPr>
          <p:cNvCxnSpPr>
            <a:cxnSpLocks/>
            <a:endCxn id="125" idx="4"/>
          </p:cNvCxnSpPr>
          <p:nvPr/>
        </p:nvCxnSpPr>
        <p:spPr>
          <a:xfrm flipH="1" flipV="1">
            <a:off x="9673380" y="4853300"/>
            <a:ext cx="13383" cy="854263"/>
          </a:xfrm>
          <a:prstGeom prst="line">
            <a:avLst/>
          </a:prstGeom>
          <a:ln w="38100">
            <a:solidFill>
              <a:srgbClr val="FFD48C"/>
            </a:solidFill>
          </a:ln>
        </p:spPr>
        <p:style>
          <a:lnRef idx="2">
            <a:schemeClr val="accent1"/>
          </a:lnRef>
          <a:fillRef idx="0">
            <a:schemeClr val="accent1"/>
          </a:fillRef>
          <a:effectRef idx="1">
            <a:schemeClr val="accent1"/>
          </a:effectRef>
          <a:fontRef idx="minor">
            <a:schemeClr val="tx1"/>
          </a:fontRef>
        </p:style>
      </p:cxnSp>
      <p:sp>
        <p:nvSpPr>
          <p:cNvPr id="123" name="Oval 122">
            <a:extLst>
              <a:ext uri="{FF2B5EF4-FFF2-40B4-BE49-F238E27FC236}">
                <a16:creationId xmlns:a16="http://schemas.microsoft.com/office/drawing/2014/main" id="{C790A586-3A6C-FE40-08F5-D37E97370146}"/>
              </a:ext>
            </a:extLst>
          </p:cNvPr>
          <p:cNvSpPr/>
          <p:nvPr/>
        </p:nvSpPr>
        <p:spPr>
          <a:xfrm>
            <a:off x="8121655" y="4599778"/>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B7949F14-7D09-9F88-99F2-DC597E387A0D}"/>
              </a:ext>
            </a:extLst>
          </p:cNvPr>
          <p:cNvSpPr/>
          <p:nvPr/>
        </p:nvSpPr>
        <p:spPr>
          <a:xfrm>
            <a:off x="8849133" y="4591311"/>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69CE6853-5C11-3720-FB5F-4D6557DA2A52}"/>
              </a:ext>
            </a:extLst>
          </p:cNvPr>
          <p:cNvSpPr/>
          <p:nvPr/>
        </p:nvSpPr>
        <p:spPr>
          <a:xfrm>
            <a:off x="9534932" y="4582844"/>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1F295BD1-6288-4CE6-AAD6-1765C38B01A4}"/>
              </a:ext>
            </a:extLst>
          </p:cNvPr>
          <p:cNvSpPr/>
          <p:nvPr/>
        </p:nvSpPr>
        <p:spPr>
          <a:xfrm>
            <a:off x="10203798" y="4582845"/>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C44FB4A6-16AF-4229-5186-F1BFBE041D0A}"/>
              </a:ext>
            </a:extLst>
          </p:cNvPr>
          <p:cNvSpPr/>
          <p:nvPr/>
        </p:nvSpPr>
        <p:spPr>
          <a:xfrm>
            <a:off x="10881132" y="4565912"/>
            <a:ext cx="276896" cy="270456"/>
          </a:xfrm>
          <a:prstGeom prst="ellipse">
            <a:avLst/>
          </a:prstGeom>
          <a:solidFill>
            <a:srgbClr val="FF6B6B"/>
          </a:solid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488F528B-BF30-B860-A7B4-4463061CBF13}"/>
              </a:ext>
            </a:extLst>
          </p:cNvPr>
          <p:cNvSpPr/>
          <p:nvPr/>
        </p:nvSpPr>
        <p:spPr>
          <a:xfrm>
            <a:off x="8121655" y="570062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7B0AA2E3-921A-9DC1-49C1-19C3FA78B498}"/>
              </a:ext>
            </a:extLst>
          </p:cNvPr>
          <p:cNvSpPr/>
          <p:nvPr/>
        </p:nvSpPr>
        <p:spPr>
          <a:xfrm>
            <a:off x="8857599" y="570062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6726668-0BF5-9BCE-5C6D-4DC464DF9E29}"/>
              </a:ext>
            </a:extLst>
          </p:cNvPr>
          <p:cNvSpPr/>
          <p:nvPr/>
        </p:nvSpPr>
        <p:spPr>
          <a:xfrm>
            <a:off x="9534933" y="570062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BEDF22AF-FE6C-2F1F-5709-EA1549FF14B6}"/>
              </a:ext>
            </a:extLst>
          </p:cNvPr>
          <p:cNvSpPr/>
          <p:nvPr/>
        </p:nvSpPr>
        <p:spPr>
          <a:xfrm>
            <a:off x="10229199" y="5700623"/>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7F6923B5-0A4C-A43A-4C17-909D231B2472}"/>
              </a:ext>
            </a:extLst>
          </p:cNvPr>
          <p:cNvSpPr/>
          <p:nvPr/>
        </p:nvSpPr>
        <p:spPr>
          <a:xfrm>
            <a:off x="10906532" y="5683689"/>
            <a:ext cx="276896" cy="270456"/>
          </a:xfrm>
          <a:prstGeom prst="ellipse">
            <a:avLst/>
          </a:prstGeom>
          <a:solidFill>
            <a:srgbClr val="54A0FF"/>
          </a:solidFill>
          <a:ln>
            <a:solidFill>
              <a:srgbClr val="54A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17715C2E-9153-234F-997D-B8AC7DC0ACF1}"/>
                  </a:ext>
                </a:extLst>
              </p:cNvPr>
              <p:cNvSpPr txBox="1"/>
              <p:nvPr/>
            </p:nvSpPr>
            <p:spPr>
              <a:xfrm>
                <a:off x="7965021" y="4121112"/>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3" name="TextBox 132">
                <a:extLst>
                  <a:ext uri="{FF2B5EF4-FFF2-40B4-BE49-F238E27FC236}">
                    <a16:creationId xmlns:a16="http://schemas.microsoft.com/office/drawing/2014/main" id="{17715C2E-9153-234F-997D-B8AC7DC0ACF1}"/>
                  </a:ext>
                </a:extLst>
              </p:cNvPr>
              <p:cNvSpPr txBox="1">
                <a:spLocks noRot="1" noChangeAspect="1" noMove="1" noResize="1" noEditPoints="1" noAdjustHandles="1" noChangeArrowheads="1" noChangeShapeType="1" noTextEdit="1"/>
              </p:cNvSpPr>
              <p:nvPr/>
            </p:nvSpPr>
            <p:spPr>
              <a:xfrm>
                <a:off x="7965021" y="4121112"/>
                <a:ext cx="626534" cy="43871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3B5A6676-04D2-7B36-17F0-166305B43B49}"/>
                  </a:ext>
                </a:extLst>
              </p:cNvPr>
              <p:cNvSpPr txBox="1"/>
              <p:nvPr/>
            </p:nvSpPr>
            <p:spPr>
              <a:xfrm>
                <a:off x="8684687" y="4112645"/>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4" name="TextBox 133">
                <a:extLst>
                  <a:ext uri="{FF2B5EF4-FFF2-40B4-BE49-F238E27FC236}">
                    <a16:creationId xmlns:a16="http://schemas.microsoft.com/office/drawing/2014/main" id="{3B5A6676-04D2-7B36-17F0-166305B43B49}"/>
                  </a:ext>
                </a:extLst>
              </p:cNvPr>
              <p:cNvSpPr txBox="1">
                <a:spLocks noRot="1" noChangeAspect="1" noMove="1" noResize="1" noEditPoints="1" noAdjustHandles="1" noChangeArrowheads="1" noChangeShapeType="1" noTextEdit="1"/>
              </p:cNvSpPr>
              <p:nvPr/>
            </p:nvSpPr>
            <p:spPr>
              <a:xfrm>
                <a:off x="8684687" y="4112645"/>
                <a:ext cx="626534" cy="43871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443EE388-5041-05E8-A51F-001A57A0A8FC}"/>
                  </a:ext>
                </a:extLst>
              </p:cNvPr>
              <p:cNvSpPr txBox="1"/>
              <p:nvPr/>
            </p:nvSpPr>
            <p:spPr>
              <a:xfrm>
                <a:off x="9353553" y="4104179"/>
                <a:ext cx="626534" cy="4399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5" name="TextBox 134">
                <a:extLst>
                  <a:ext uri="{FF2B5EF4-FFF2-40B4-BE49-F238E27FC236}">
                    <a16:creationId xmlns:a16="http://schemas.microsoft.com/office/drawing/2014/main" id="{443EE388-5041-05E8-A51F-001A57A0A8FC}"/>
                  </a:ext>
                </a:extLst>
              </p:cNvPr>
              <p:cNvSpPr txBox="1">
                <a:spLocks noRot="1" noChangeAspect="1" noMove="1" noResize="1" noEditPoints="1" noAdjustHandles="1" noChangeArrowheads="1" noChangeShapeType="1" noTextEdit="1"/>
              </p:cNvSpPr>
              <p:nvPr/>
            </p:nvSpPr>
            <p:spPr>
              <a:xfrm>
                <a:off x="9353553" y="4104179"/>
                <a:ext cx="626534" cy="43999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F92D99B8-6945-38C0-E03B-42ACB647DB8C}"/>
                  </a:ext>
                </a:extLst>
              </p:cNvPr>
              <p:cNvSpPr txBox="1"/>
              <p:nvPr/>
            </p:nvSpPr>
            <p:spPr>
              <a:xfrm>
                <a:off x="10005487" y="4104179"/>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6" name="TextBox 135">
                <a:extLst>
                  <a:ext uri="{FF2B5EF4-FFF2-40B4-BE49-F238E27FC236}">
                    <a16:creationId xmlns:a16="http://schemas.microsoft.com/office/drawing/2014/main" id="{F92D99B8-6945-38C0-E03B-42ACB647DB8C}"/>
                  </a:ext>
                </a:extLst>
              </p:cNvPr>
              <p:cNvSpPr txBox="1">
                <a:spLocks noRot="1" noChangeAspect="1" noMove="1" noResize="1" noEditPoints="1" noAdjustHandles="1" noChangeArrowheads="1" noChangeShapeType="1" noTextEdit="1"/>
              </p:cNvSpPr>
              <p:nvPr/>
            </p:nvSpPr>
            <p:spPr>
              <a:xfrm>
                <a:off x="10005487" y="4104179"/>
                <a:ext cx="626534" cy="43871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6AE79FBD-5CDF-26A4-DD93-440B0AE5E3D7}"/>
                  </a:ext>
                </a:extLst>
              </p:cNvPr>
              <p:cNvSpPr txBox="1"/>
              <p:nvPr/>
            </p:nvSpPr>
            <p:spPr>
              <a:xfrm>
                <a:off x="10725154" y="4078779"/>
                <a:ext cx="626534" cy="4402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7" name="TextBox 136">
                <a:extLst>
                  <a:ext uri="{FF2B5EF4-FFF2-40B4-BE49-F238E27FC236}">
                    <a16:creationId xmlns:a16="http://schemas.microsoft.com/office/drawing/2014/main" id="{6AE79FBD-5CDF-26A4-DD93-440B0AE5E3D7}"/>
                  </a:ext>
                </a:extLst>
              </p:cNvPr>
              <p:cNvSpPr txBox="1">
                <a:spLocks noRot="1" noChangeAspect="1" noMove="1" noResize="1" noEditPoints="1" noAdjustHandles="1" noChangeArrowheads="1" noChangeShapeType="1" noTextEdit="1"/>
              </p:cNvSpPr>
              <p:nvPr/>
            </p:nvSpPr>
            <p:spPr>
              <a:xfrm>
                <a:off x="10725154" y="4078779"/>
                <a:ext cx="626534" cy="440249"/>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CFE6BF9D-467F-FEC4-AB60-02E930D8B478}"/>
                  </a:ext>
                </a:extLst>
              </p:cNvPr>
              <p:cNvSpPr txBox="1"/>
              <p:nvPr/>
            </p:nvSpPr>
            <p:spPr>
              <a:xfrm>
                <a:off x="7965021" y="6022725"/>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8" name="TextBox 137">
                <a:extLst>
                  <a:ext uri="{FF2B5EF4-FFF2-40B4-BE49-F238E27FC236}">
                    <a16:creationId xmlns:a16="http://schemas.microsoft.com/office/drawing/2014/main" id="{CFE6BF9D-467F-FEC4-AB60-02E930D8B478}"/>
                  </a:ext>
                </a:extLst>
              </p:cNvPr>
              <p:cNvSpPr txBox="1">
                <a:spLocks noRot="1" noChangeAspect="1" noMove="1" noResize="1" noEditPoints="1" noAdjustHandles="1" noChangeArrowheads="1" noChangeShapeType="1" noTextEdit="1"/>
              </p:cNvSpPr>
              <p:nvPr/>
            </p:nvSpPr>
            <p:spPr>
              <a:xfrm>
                <a:off x="7965021" y="6022725"/>
                <a:ext cx="626534" cy="43871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68949E3F-DD66-AA3E-1C3B-6036F1255227}"/>
                  </a:ext>
                </a:extLst>
              </p:cNvPr>
              <p:cNvSpPr txBox="1"/>
              <p:nvPr/>
            </p:nvSpPr>
            <p:spPr>
              <a:xfrm>
                <a:off x="8684687" y="6014258"/>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39" name="TextBox 138">
                <a:extLst>
                  <a:ext uri="{FF2B5EF4-FFF2-40B4-BE49-F238E27FC236}">
                    <a16:creationId xmlns:a16="http://schemas.microsoft.com/office/drawing/2014/main" id="{68949E3F-DD66-AA3E-1C3B-6036F1255227}"/>
                  </a:ext>
                </a:extLst>
              </p:cNvPr>
              <p:cNvSpPr txBox="1">
                <a:spLocks noRot="1" noChangeAspect="1" noMove="1" noResize="1" noEditPoints="1" noAdjustHandles="1" noChangeArrowheads="1" noChangeShapeType="1" noTextEdit="1"/>
              </p:cNvSpPr>
              <p:nvPr/>
            </p:nvSpPr>
            <p:spPr>
              <a:xfrm>
                <a:off x="8684687" y="6014258"/>
                <a:ext cx="626534" cy="438710"/>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D4D47FBB-2FEA-EA55-0EDA-863DCDCB91E2}"/>
                  </a:ext>
                </a:extLst>
              </p:cNvPr>
              <p:cNvSpPr txBox="1"/>
              <p:nvPr/>
            </p:nvSpPr>
            <p:spPr>
              <a:xfrm>
                <a:off x="9353553" y="6005792"/>
                <a:ext cx="626534" cy="4399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3</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40" name="TextBox 139">
                <a:extLst>
                  <a:ext uri="{FF2B5EF4-FFF2-40B4-BE49-F238E27FC236}">
                    <a16:creationId xmlns:a16="http://schemas.microsoft.com/office/drawing/2014/main" id="{D4D47FBB-2FEA-EA55-0EDA-863DCDCB91E2}"/>
                  </a:ext>
                </a:extLst>
              </p:cNvPr>
              <p:cNvSpPr txBox="1">
                <a:spLocks noRot="1" noChangeAspect="1" noMove="1" noResize="1" noEditPoints="1" noAdjustHandles="1" noChangeArrowheads="1" noChangeShapeType="1" noTextEdit="1"/>
              </p:cNvSpPr>
              <p:nvPr/>
            </p:nvSpPr>
            <p:spPr>
              <a:xfrm>
                <a:off x="9353553" y="6005792"/>
                <a:ext cx="626534" cy="43999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65138FC5-8672-730C-61FB-1298AFA4659B}"/>
                  </a:ext>
                </a:extLst>
              </p:cNvPr>
              <p:cNvSpPr txBox="1"/>
              <p:nvPr/>
            </p:nvSpPr>
            <p:spPr>
              <a:xfrm>
                <a:off x="10005487" y="6005792"/>
                <a:ext cx="626534" cy="4387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4</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41" name="TextBox 140">
                <a:extLst>
                  <a:ext uri="{FF2B5EF4-FFF2-40B4-BE49-F238E27FC236}">
                    <a16:creationId xmlns:a16="http://schemas.microsoft.com/office/drawing/2014/main" id="{65138FC5-8672-730C-61FB-1298AFA4659B}"/>
                  </a:ext>
                </a:extLst>
              </p:cNvPr>
              <p:cNvSpPr txBox="1">
                <a:spLocks noRot="1" noChangeAspect="1" noMove="1" noResize="1" noEditPoints="1" noAdjustHandles="1" noChangeArrowheads="1" noChangeShapeType="1" noTextEdit="1"/>
              </p:cNvSpPr>
              <p:nvPr/>
            </p:nvSpPr>
            <p:spPr>
              <a:xfrm>
                <a:off x="10005487" y="6005792"/>
                <a:ext cx="626534" cy="438710"/>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E8E91572-17AB-9618-E17E-F2673B802229}"/>
                  </a:ext>
                </a:extLst>
              </p:cNvPr>
              <p:cNvSpPr txBox="1"/>
              <p:nvPr/>
            </p:nvSpPr>
            <p:spPr>
              <a:xfrm>
                <a:off x="10725154" y="5980392"/>
                <a:ext cx="626534" cy="4402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5</m:t>
                              </m:r>
                            </m:sub>
                          </m:sSub>
                        </m:sub>
                        <m:sup>
                          <m:r>
                            <a:rPr lang="en-US" i="1">
                              <a:latin typeface="Cambria Math" panose="02040503050406030204" pitchFamily="18" charset="0"/>
                              <a:ea typeface="Cambria Math" panose="02040503050406030204" pitchFamily="18" charset="0"/>
                            </a:rPr>
                            <m:t>†</m:t>
                          </m:r>
                        </m:sup>
                      </m:sSubSup>
                    </m:oMath>
                  </m:oMathPara>
                </a14:m>
                <a:endParaRPr lang="en-US" dirty="0"/>
              </a:p>
            </p:txBody>
          </p:sp>
        </mc:Choice>
        <mc:Fallback xmlns="">
          <p:sp>
            <p:nvSpPr>
              <p:cNvPr id="142" name="TextBox 141">
                <a:extLst>
                  <a:ext uri="{FF2B5EF4-FFF2-40B4-BE49-F238E27FC236}">
                    <a16:creationId xmlns:a16="http://schemas.microsoft.com/office/drawing/2014/main" id="{E8E91572-17AB-9618-E17E-F2673B802229}"/>
                  </a:ext>
                </a:extLst>
              </p:cNvPr>
              <p:cNvSpPr txBox="1">
                <a:spLocks noRot="1" noChangeAspect="1" noMove="1" noResize="1" noEditPoints="1" noAdjustHandles="1" noChangeArrowheads="1" noChangeShapeType="1" noTextEdit="1"/>
              </p:cNvSpPr>
              <p:nvPr/>
            </p:nvSpPr>
            <p:spPr>
              <a:xfrm>
                <a:off x="10725154" y="5980392"/>
                <a:ext cx="626534" cy="440249"/>
              </a:xfrm>
              <a:prstGeom prst="rect">
                <a:avLst/>
              </a:prstGeom>
              <a:blipFill>
                <a:blip r:embed="rId25"/>
                <a:stretch>
                  <a:fillRect/>
                </a:stretch>
              </a:blipFill>
            </p:spPr>
            <p:txBody>
              <a:bodyPr/>
              <a:lstStyle/>
              <a:p>
                <a:r>
                  <a:rPr lang="en-US">
                    <a:noFill/>
                  </a:rPr>
                  <a:t> </a:t>
                </a:r>
              </a:p>
            </p:txBody>
          </p:sp>
        </mc:Fallback>
      </mc:AlternateContent>
      <p:cxnSp>
        <p:nvCxnSpPr>
          <p:cNvPr id="143" name="d5">
            <a:extLst>
              <a:ext uri="{FF2B5EF4-FFF2-40B4-BE49-F238E27FC236}">
                <a16:creationId xmlns:a16="http://schemas.microsoft.com/office/drawing/2014/main" id="{799A7E11-A634-ADDD-5EE8-E5A122962409}"/>
              </a:ext>
            </a:extLst>
          </p:cNvPr>
          <p:cNvCxnSpPr>
            <a:cxnSpLocks/>
          </p:cNvCxnSpPr>
          <p:nvPr/>
        </p:nvCxnSpPr>
        <p:spPr>
          <a:xfrm flipH="1" flipV="1">
            <a:off x="8992401" y="4863938"/>
            <a:ext cx="8466" cy="838856"/>
          </a:xfrm>
          <a:prstGeom prst="line">
            <a:avLst/>
          </a:prstGeom>
          <a:ln w="762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4" name="d4">
            <a:extLst>
              <a:ext uri="{FF2B5EF4-FFF2-40B4-BE49-F238E27FC236}">
                <a16:creationId xmlns:a16="http://schemas.microsoft.com/office/drawing/2014/main" id="{13AD5467-A79E-A358-5BDA-79A12BE3602A}"/>
              </a:ext>
            </a:extLst>
          </p:cNvPr>
          <p:cNvCxnSpPr>
            <a:cxnSpLocks/>
          </p:cNvCxnSpPr>
          <p:nvPr/>
        </p:nvCxnSpPr>
        <p:spPr>
          <a:xfrm flipH="1" flipV="1">
            <a:off x="9676924" y="4863710"/>
            <a:ext cx="13383" cy="854263"/>
          </a:xfrm>
          <a:prstGeom prst="line">
            <a:avLst/>
          </a:prstGeom>
          <a:ln w="1270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7" name="d1">
            <a:extLst>
              <a:ext uri="{FF2B5EF4-FFF2-40B4-BE49-F238E27FC236}">
                <a16:creationId xmlns:a16="http://schemas.microsoft.com/office/drawing/2014/main" id="{418BC0F8-0F96-3E16-0109-CEF07D727D8C}"/>
              </a:ext>
            </a:extLst>
          </p:cNvPr>
          <p:cNvCxnSpPr>
            <a:cxnSpLocks/>
          </p:cNvCxnSpPr>
          <p:nvPr/>
        </p:nvCxnSpPr>
        <p:spPr>
          <a:xfrm flipV="1">
            <a:off x="8255410" y="4880644"/>
            <a:ext cx="0" cy="830389"/>
          </a:xfrm>
          <a:prstGeom prst="line">
            <a:avLst/>
          </a:prstGeom>
          <a:ln w="190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8" name="d1">
            <a:extLst>
              <a:ext uri="{FF2B5EF4-FFF2-40B4-BE49-F238E27FC236}">
                <a16:creationId xmlns:a16="http://schemas.microsoft.com/office/drawing/2014/main" id="{B93E8E43-FE0A-ED8F-F078-1D9D38A29BDE}"/>
              </a:ext>
            </a:extLst>
          </p:cNvPr>
          <p:cNvCxnSpPr>
            <a:cxnSpLocks/>
            <a:stCxn id="124" idx="2"/>
            <a:endCxn id="123" idx="6"/>
          </p:cNvCxnSpPr>
          <p:nvPr/>
        </p:nvCxnSpPr>
        <p:spPr>
          <a:xfrm flipH="1">
            <a:off x="8398551" y="4726539"/>
            <a:ext cx="450582" cy="8467"/>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1" name="d1">
            <a:extLst>
              <a:ext uri="{FF2B5EF4-FFF2-40B4-BE49-F238E27FC236}">
                <a16:creationId xmlns:a16="http://schemas.microsoft.com/office/drawing/2014/main" id="{4526DAD9-F1A1-FDE1-49E0-C40EDACD99FA}"/>
              </a:ext>
            </a:extLst>
          </p:cNvPr>
          <p:cNvCxnSpPr>
            <a:cxnSpLocks/>
            <a:stCxn id="125" idx="2"/>
          </p:cNvCxnSpPr>
          <p:nvPr/>
        </p:nvCxnSpPr>
        <p:spPr>
          <a:xfrm flipH="1" flipV="1">
            <a:off x="9135837" y="4714411"/>
            <a:ext cx="399095" cy="3661"/>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3" name="d1">
            <a:extLst>
              <a:ext uri="{FF2B5EF4-FFF2-40B4-BE49-F238E27FC236}">
                <a16:creationId xmlns:a16="http://schemas.microsoft.com/office/drawing/2014/main" id="{22901607-B631-788A-1A43-7F3B6EC011FA}"/>
              </a:ext>
            </a:extLst>
          </p:cNvPr>
          <p:cNvCxnSpPr>
            <a:cxnSpLocks/>
          </p:cNvCxnSpPr>
          <p:nvPr/>
        </p:nvCxnSpPr>
        <p:spPr>
          <a:xfrm flipH="1" flipV="1">
            <a:off x="9807221" y="4718530"/>
            <a:ext cx="399095" cy="3661"/>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4" name="d1">
            <a:extLst>
              <a:ext uri="{FF2B5EF4-FFF2-40B4-BE49-F238E27FC236}">
                <a16:creationId xmlns:a16="http://schemas.microsoft.com/office/drawing/2014/main" id="{50712A31-59F0-2201-8264-A16167FCD865}"/>
              </a:ext>
            </a:extLst>
          </p:cNvPr>
          <p:cNvCxnSpPr>
            <a:cxnSpLocks/>
          </p:cNvCxnSpPr>
          <p:nvPr/>
        </p:nvCxnSpPr>
        <p:spPr>
          <a:xfrm flipH="1" flipV="1">
            <a:off x="10486843" y="4714411"/>
            <a:ext cx="399095" cy="3661"/>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5" name="d5">
            <a:extLst>
              <a:ext uri="{FF2B5EF4-FFF2-40B4-BE49-F238E27FC236}">
                <a16:creationId xmlns:a16="http://schemas.microsoft.com/office/drawing/2014/main" id="{12B5D6F4-7077-59C8-403A-51DA53FB983F}"/>
              </a:ext>
            </a:extLst>
          </p:cNvPr>
          <p:cNvCxnSpPr>
            <a:cxnSpLocks/>
          </p:cNvCxnSpPr>
          <p:nvPr/>
        </p:nvCxnSpPr>
        <p:spPr>
          <a:xfrm flipH="1" flipV="1">
            <a:off x="10355763" y="4851582"/>
            <a:ext cx="8466" cy="838856"/>
          </a:xfrm>
          <a:prstGeom prst="line">
            <a:avLst/>
          </a:prstGeom>
          <a:ln w="762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6" name="d1">
            <a:extLst>
              <a:ext uri="{FF2B5EF4-FFF2-40B4-BE49-F238E27FC236}">
                <a16:creationId xmlns:a16="http://schemas.microsoft.com/office/drawing/2014/main" id="{BBFDEB94-1855-4E58-DF05-147CE7697C15}"/>
              </a:ext>
            </a:extLst>
          </p:cNvPr>
          <p:cNvCxnSpPr>
            <a:cxnSpLocks/>
          </p:cNvCxnSpPr>
          <p:nvPr/>
        </p:nvCxnSpPr>
        <p:spPr>
          <a:xfrm flipV="1">
            <a:off x="11043918" y="4843574"/>
            <a:ext cx="0" cy="830389"/>
          </a:xfrm>
          <a:prstGeom prst="line">
            <a:avLst/>
          </a:prstGeom>
          <a:ln w="190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93CE5B53-6C55-509E-DD03-00213A63D78C}"/>
              </a:ext>
            </a:extLst>
          </p:cNvPr>
          <p:cNvSpPr/>
          <p:nvPr/>
        </p:nvSpPr>
        <p:spPr>
          <a:xfrm>
            <a:off x="7603524" y="4018005"/>
            <a:ext cx="4102444" cy="25784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182F5BAC-4C97-C858-92FF-2B783962201A}"/>
              </a:ext>
            </a:extLst>
          </p:cNvPr>
          <p:cNvSpPr txBox="1"/>
          <p:nvPr/>
        </p:nvSpPr>
        <p:spPr>
          <a:xfrm>
            <a:off x="8946291" y="3795583"/>
            <a:ext cx="1383957" cy="369332"/>
          </a:xfrm>
          <a:prstGeom prst="rect">
            <a:avLst/>
          </a:prstGeom>
          <a:solidFill>
            <a:schemeClr val="bg1"/>
          </a:solidFill>
        </p:spPr>
        <p:txBody>
          <a:bodyPr wrap="square" rtlCol="0">
            <a:spAutoFit/>
          </a:bodyPr>
          <a:lstStyle/>
          <a:p>
            <a:r>
              <a:rPr lang="en-US" dirty="0"/>
              <a:t>Real space </a:t>
            </a:r>
          </a:p>
        </p:txBody>
      </p:sp>
      <p:cxnSp>
        <p:nvCxnSpPr>
          <p:cNvPr id="3" name="d1">
            <a:extLst>
              <a:ext uri="{FF2B5EF4-FFF2-40B4-BE49-F238E27FC236}">
                <a16:creationId xmlns:a16="http://schemas.microsoft.com/office/drawing/2014/main" id="{D72ED2D1-8911-C11B-836D-939F40328521}"/>
              </a:ext>
            </a:extLst>
          </p:cNvPr>
          <p:cNvCxnSpPr>
            <a:cxnSpLocks/>
          </p:cNvCxnSpPr>
          <p:nvPr/>
        </p:nvCxnSpPr>
        <p:spPr>
          <a:xfrm flipH="1">
            <a:off x="8409184" y="5842957"/>
            <a:ext cx="450582" cy="8467"/>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 name="d1">
            <a:extLst>
              <a:ext uri="{FF2B5EF4-FFF2-40B4-BE49-F238E27FC236}">
                <a16:creationId xmlns:a16="http://schemas.microsoft.com/office/drawing/2014/main" id="{5E2E3CFF-4E79-5344-CF5B-681B2B9C2E25}"/>
              </a:ext>
            </a:extLst>
          </p:cNvPr>
          <p:cNvCxnSpPr>
            <a:cxnSpLocks/>
          </p:cNvCxnSpPr>
          <p:nvPr/>
        </p:nvCxnSpPr>
        <p:spPr>
          <a:xfrm flipH="1" flipV="1">
            <a:off x="9146470" y="5830829"/>
            <a:ext cx="399095" cy="3661"/>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d1">
            <a:extLst>
              <a:ext uri="{FF2B5EF4-FFF2-40B4-BE49-F238E27FC236}">
                <a16:creationId xmlns:a16="http://schemas.microsoft.com/office/drawing/2014/main" id="{A8935E67-7B25-81BD-D475-4DECE93D980A}"/>
              </a:ext>
            </a:extLst>
          </p:cNvPr>
          <p:cNvCxnSpPr>
            <a:cxnSpLocks/>
          </p:cNvCxnSpPr>
          <p:nvPr/>
        </p:nvCxnSpPr>
        <p:spPr>
          <a:xfrm flipH="1" flipV="1">
            <a:off x="9817854" y="5834948"/>
            <a:ext cx="399095" cy="3661"/>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 name="d1">
            <a:extLst>
              <a:ext uri="{FF2B5EF4-FFF2-40B4-BE49-F238E27FC236}">
                <a16:creationId xmlns:a16="http://schemas.microsoft.com/office/drawing/2014/main" id="{DA0CA9AE-07D4-563F-8C42-46CB54E8986D}"/>
              </a:ext>
            </a:extLst>
          </p:cNvPr>
          <p:cNvCxnSpPr>
            <a:cxnSpLocks/>
          </p:cNvCxnSpPr>
          <p:nvPr/>
        </p:nvCxnSpPr>
        <p:spPr>
          <a:xfrm flipH="1" flipV="1">
            <a:off x="10497476" y="5830829"/>
            <a:ext cx="399095" cy="3661"/>
          </a:xfrm>
          <a:prstGeom prst="line">
            <a:avLst/>
          </a:prstGeom>
          <a:ln w="381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AF19AF0C-A914-6550-CBE7-3D7C00ADFB98}"/>
              </a:ext>
            </a:extLst>
          </p:cNvPr>
          <p:cNvSpPr/>
          <p:nvPr/>
        </p:nvSpPr>
        <p:spPr>
          <a:xfrm>
            <a:off x="228600" y="1143000"/>
            <a:ext cx="7043057" cy="5170714"/>
          </a:xfrm>
          <a:prstGeom prst="rect">
            <a:avLst/>
          </a:prstGeom>
          <a:solidFill>
            <a:srgbClr val="FFFFFF">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43971FC-1C28-8FA8-4A5E-3969FC2DB9CF}"/>
                  </a:ext>
                </a:extLst>
              </p:cNvPr>
              <p:cNvSpPr txBox="1"/>
              <p:nvPr/>
            </p:nvSpPr>
            <p:spPr>
              <a:xfrm>
                <a:off x="-424849" y="286917"/>
                <a:ext cx="3373821" cy="6120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m:rPr>
                          <m:sty m:val="p"/>
                        </m:rPr>
                        <a:rPr lang="en-US" b="0" i="0" smtClean="0">
                          <a:latin typeface="Cambria Math" panose="02040503050406030204" pitchFamily="18" charset="0"/>
                        </a:rPr>
                        <m:t>K</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e>
                      </m:func>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𝑧</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𝐿</m:t>
                              </m:r>
                            </m:e>
                            <m:sub>
                              <m:r>
                                <a:rPr lang="en-US" b="0" i="1" smtClean="0">
                                  <a:latin typeface="Cambria Math" panose="02040503050406030204" pitchFamily="18" charset="0"/>
                                </a:rPr>
                                <m:t>𝑧</m:t>
                              </m:r>
                            </m:sub>
                          </m:sSub>
                        </m:den>
                      </m:f>
                      <m:r>
                        <a:rPr lang="en-US" b="0" i="1" smtClean="0">
                          <a:latin typeface="Cambria Math" panose="02040503050406030204" pitchFamily="18" charset="0"/>
                        </a:rPr>
                        <m:t> </m:t>
                      </m:r>
                    </m:oMath>
                  </m:oMathPara>
                </a14:m>
                <a:endParaRPr lang="en-US" dirty="0"/>
              </a:p>
            </p:txBody>
          </p:sp>
        </mc:Choice>
        <mc:Fallback>
          <p:sp>
            <p:nvSpPr>
              <p:cNvPr id="9" name="TextBox 8">
                <a:extLst>
                  <a:ext uri="{FF2B5EF4-FFF2-40B4-BE49-F238E27FC236}">
                    <a16:creationId xmlns:a16="http://schemas.microsoft.com/office/drawing/2014/main" id="{843971FC-1C28-8FA8-4A5E-3969FC2DB9CF}"/>
                  </a:ext>
                </a:extLst>
              </p:cNvPr>
              <p:cNvSpPr txBox="1">
                <a:spLocks noRot="1" noChangeAspect="1" noMove="1" noResize="1" noEditPoints="1" noAdjustHandles="1" noChangeArrowheads="1" noChangeShapeType="1" noTextEdit="1"/>
              </p:cNvSpPr>
              <p:nvPr/>
            </p:nvSpPr>
            <p:spPr>
              <a:xfrm>
                <a:off x="-424849" y="286917"/>
                <a:ext cx="3373821" cy="612027"/>
              </a:xfrm>
              <a:prstGeom prst="rect">
                <a:avLst/>
              </a:prstGeom>
              <a:blipFill>
                <a:blip r:embed="rId26"/>
                <a:stretch>
                  <a:fillRect/>
                </a:stretch>
              </a:blipFill>
            </p:spPr>
            <p:txBody>
              <a:bodyPr/>
              <a:lstStyle/>
              <a:p>
                <a:r>
                  <a:rPr lang="en-US">
                    <a:noFill/>
                  </a:rPr>
                  <a:t> </a:t>
                </a:r>
              </a:p>
            </p:txBody>
          </p:sp>
        </mc:Fallback>
      </mc:AlternateContent>
      <p:sp>
        <p:nvSpPr>
          <p:cNvPr id="10" name="Pentagon 9">
            <a:extLst>
              <a:ext uri="{FF2B5EF4-FFF2-40B4-BE49-F238E27FC236}">
                <a16:creationId xmlns:a16="http://schemas.microsoft.com/office/drawing/2014/main" id="{D1A047CB-7F40-958F-A287-3A8EA4C0D071}"/>
              </a:ext>
            </a:extLst>
          </p:cNvPr>
          <p:cNvSpPr/>
          <p:nvPr/>
        </p:nvSpPr>
        <p:spPr>
          <a:xfrm>
            <a:off x="-367993" y="6634975"/>
            <a:ext cx="6949440" cy="234176"/>
          </a:xfrm>
          <a:prstGeom prst="homePlate">
            <a:avLst/>
          </a:prstGeom>
          <a:solidFill>
            <a:srgbClr val="44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5639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47D6A-FC4E-5050-D152-94B583C1BD22}"/>
              </a:ext>
            </a:extLst>
          </p:cNvPr>
          <p:cNvSpPr>
            <a:spLocks noGrp="1"/>
          </p:cNvSpPr>
          <p:nvPr>
            <p:ph type="sldNum" sz="quarter" idx="12"/>
          </p:nvPr>
        </p:nvSpPr>
        <p:spPr/>
        <p:txBody>
          <a:bodyPr/>
          <a:lstStyle/>
          <a:p>
            <a:fld id="{2519C00E-2C2C-A546-B149-044A63D2EBB9}" type="slidenum">
              <a:rPr lang="en-US" smtClean="0"/>
              <a:pPr/>
              <a:t>24</a:t>
            </a:fld>
            <a:endParaRPr lang="en-US" dirty="0"/>
          </a:p>
        </p:txBody>
      </p:sp>
      <p:sp>
        <p:nvSpPr>
          <p:cNvPr id="110" name="TextBox 109">
            <a:extLst>
              <a:ext uri="{FF2B5EF4-FFF2-40B4-BE49-F238E27FC236}">
                <a16:creationId xmlns:a16="http://schemas.microsoft.com/office/drawing/2014/main" id="{AAD2DA2C-2658-0E77-8319-45F05AB52150}"/>
              </a:ext>
            </a:extLst>
          </p:cNvPr>
          <p:cNvSpPr txBox="1"/>
          <p:nvPr/>
        </p:nvSpPr>
        <p:spPr>
          <a:xfrm>
            <a:off x="3812200" y="48647"/>
            <a:ext cx="4873642" cy="461665"/>
          </a:xfrm>
          <a:prstGeom prst="rect">
            <a:avLst/>
          </a:prstGeom>
          <a:noFill/>
        </p:spPr>
        <p:txBody>
          <a:bodyPr wrap="none" rtlCol="0">
            <a:spAutoFit/>
          </a:bodyPr>
          <a:lstStyle/>
          <a:p>
            <a:r>
              <a:rPr lang="en-US" sz="2400" b="1" dirty="0">
                <a:solidFill>
                  <a:srgbClr val="580000"/>
                </a:solidFill>
                <a:latin typeface="Baskerville" panose="02020502070401020303" pitchFamily="18" charset="0"/>
                <a:ea typeface="Baskerville" panose="02020502070401020303" pitchFamily="18" charset="0"/>
              </a:rPr>
              <a:t>Group Velocity Renormalization</a:t>
            </a:r>
          </a:p>
        </p:txBody>
      </p:sp>
      <p:pic>
        <p:nvPicPr>
          <p:cNvPr id="112" name="Picture 111">
            <a:extLst>
              <a:ext uri="{FF2B5EF4-FFF2-40B4-BE49-F238E27FC236}">
                <a16:creationId xmlns:a16="http://schemas.microsoft.com/office/drawing/2014/main" id="{5BB46F36-C7E4-6BE4-B730-6340A725C7AE}"/>
              </a:ext>
            </a:extLst>
          </p:cNvPr>
          <p:cNvPicPr>
            <a:picLocks noChangeAspect="1"/>
          </p:cNvPicPr>
          <p:nvPr/>
        </p:nvPicPr>
        <p:blipFill>
          <a:blip r:embed="rId2"/>
          <a:srcRect l="-252" r="48563" b="45639"/>
          <a:stretch>
            <a:fillRect/>
          </a:stretch>
        </p:blipFill>
        <p:spPr>
          <a:xfrm>
            <a:off x="3047999" y="3372785"/>
            <a:ext cx="3201021" cy="3094950"/>
          </a:xfrm>
          <a:prstGeom prst="rect">
            <a:avLst/>
          </a:prstGeom>
        </p:spPr>
      </p:pic>
      <p:grpSp>
        <p:nvGrpSpPr>
          <p:cNvPr id="114" name="Group 113">
            <a:extLst>
              <a:ext uri="{FF2B5EF4-FFF2-40B4-BE49-F238E27FC236}">
                <a16:creationId xmlns:a16="http://schemas.microsoft.com/office/drawing/2014/main" id="{4383C000-EAFB-2C0F-1693-A2AC0659F43E}"/>
              </a:ext>
            </a:extLst>
          </p:cNvPr>
          <p:cNvGrpSpPr/>
          <p:nvPr/>
        </p:nvGrpSpPr>
        <p:grpSpPr>
          <a:xfrm>
            <a:off x="-9009371" y="1319447"/>
            <a:ext cx="3151942" cy="3413941"/>
            <a:chOff x="195776" y="996654"/>
            <a:chExt cx="3805638" cy="4338666"/>
          </a:xfrm>
        </p:grpSpPr>
        <p:pic>
          <p:nvPicPr>
            <p:cNvPr id="115" name="Picture 114">
              <a:extLst>
                <a:ext uri="{FF2B5EF4-FFF2-40B4-BE49-F238E27FC236}">
                  <a16:creationId xmlns:a16="http://schemas.microsoft.com/office/drawing/2014/main" id="{0B90D8BE-1C4B-76D0-0C2B-545A5AA2DFDB}"/>
                </a:ext>
              </a:extLst>
            </p:cNvPr>
            <p:cNvPicPr>
              <a:picLocks noChangeAspect="1"/>
            </p:cNvPicPr>
            <p:nvPr/>
          </p:nvPicPr>
          <p:blipFill rotWithShape="1">
            <a:blip r:embed="rId3"/>
            <a:srcRect l="27384" t="21234" r="6687" b="16468"/>
            <a:stretch/>
          </p:blipFill>
          <p:spPr>
            <a:xfrm>
              <a:off x="1318334" y="996654"/>
              <a:ext cx="2538440" cy="3579338"/>
            </a:xfrm>
            <a:prstGeom prst="rect">
              <a:avLst/>
            </a:prstGeom>
            <a:ln w="28575">
              <a:solidFill>
                <a:schemeClr val="tx1"/>
              </a:solidFill>
            </a:ln>
          </p:spPr>
        </p:pic>
        <p:sp>
          <p:nvSpPr>
            <p:cNvPr id="116" name="TextBox 115">
              <a:extLst>
                <a:ext uri="{FF2B5EF4-FFF2-40B4-BE49-F238E27FC236}">
                  <a16:creationId xmlns:a16="http://schemas.microsoft.com/office/drawing/2014/main" id="{8B779513-1E0E-6967-F026-F61C0CDB7A02}"/>
                </a:ext>
              </a:extLst>
            </p:cNvPr>
            <p:cNvSpPr txBox="1"/>
            <p:nvPr/>
          </p:nvSpPr>
          <p:spPr>
            <a:xfrm>
              <a:off x="1236624" y="4574407"/>
              <a:ext cx="822960" cy="469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Helvetica" pitchFamily="2" charset="0"/>
                  <a:ea typeface="+mn-ea"/>
                  <a:cs typeface="+mn-cs"/>
                </a:rPr>
                <a:t>-10</a:t>
              </a:r>
            </a:p>
          </p:txBody>
        </p:sp>
        <p:sp>
          <p:nvSpPr>
            <p:cNvPr id="117" name="TextBox 116">
              <a:extLst>
                <a:ext uri="{FF2B5EF4-FFF2-40B4-BE49-F238E27FC236}">
                  <a16:creationId xmlns:a16="http://schemas.microsoft.com/office/drawing/2014/main" id="{FE644262-9504-00C6-D5D9-2125D6877F45}"/>
                </a:ext>
              </a:extLst>
            </p:cNvPr>
            <p:cNvSpPr txBox="1"/>
            <p:nvPr/>
          </p:nvSpPr>
          <p:spPr>
            <a:xfrm>
              <a:off x="2272944" y="4566959"/>
              <a:ext cx="822960" cy="469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Helvetica" pitchFamily="2" charset="0"/>
                  <a:ea typeface="+mn-ea"/>
                  <a:cs typeface="+mn-cs"/>
                </a:rPr>
                <a:t>0</a:t>
              </a:r>
            </a:p>
          </p:txBody>
        </p:sp>
        <p:sp>
          <p:nvSpPr>
            <p:cNvPr id="118" name="TextBox 117">
              <a:extLst>
                <a:ext uri="{FF2B5EF4-FFF2-40B4-BE49-F238E27FC236}">
                  <a16:creationId xmlns:a16="http://schemas.microsoft.com/office/drawing/2014/main" id="{88338B43-53B6-9659-A276-4523F4E2F1F0}"/>
                </a:ext>
              </a:extLst>
            </p:cNvPr>
            <p:cNvSpPr txBox="1"/>
            <p:nvPr/>
          </p:nvSpPr>
          <p:spPr>
            <a:xfrm>
              <a:off x="3178454" y="4566959"/>
              <a:ext cx="822960" cy="469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Helvetica" pitchFamily="2" charset="0"/>
                  <a:ea typeface="+mn-ea"/>
                  <a:cs typeface="+mn-cs"/>
                </a:rPr>
                <a:t>10</a:t>
              </a:r>
            </a:p>
          </p:txBody>
        </p:sp>
        <p:sp>
          <p:nvSpPr>
            <p:cNvPr id="119" name="TextBox 118">
              <a:extLst>
                <a:ext uri="{FF2B5EF4-FFF2-40B4-BE49-F238E27FC236}">
                  <a16:creationId xmlns:a16="http://schemas.microsoft.com/office/drawing/2014/main" id="{14C069E1-BA9F-7A0B-B1AC-DE135DC953E0}"/>
                </a:ext>
              </a:extLst>
            </p:cNvPr>
            <p:cNvSpPr txBox="1"/>
            <p:nvPr/>
          </p:nvSpPr>
          <p:spPr>
            <a:xfrm>
              <a:off x="1841928" y="4826833"/>
              <a:ext cx="1746250" cy="508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NEXA-BOOK" panose="02000000000000000000" pitchFamily="2" charset="77"/>
                  <a:ea typeface="+mn-ea"/>
                  <a:cs typeface="+mn-cs"/>
                </a:rPr>
                <a:t>k</a:t>
              </a:r>
              <a:r>
                <a:rPr kumimoji="0" lang="en-US" sz="2000" b="0" i="0" u="none" strike="noStrike" kern="1200" cap="none" spc="0" normalizeH="0" baseline="-25000" noProof="0" dirty="0">
                  <a:ln>
                    <a:noFill/>
                  </a:ln>
                  <a:effectLst/>
                  <a:uLnTx/>
                  <a:uFillTx/>
                  <a:latin typeface="NEXA-BOOK" panose="02000000000000000000" pitchFamily="2" charset="77"/>
                  <a:ea typeface="+mn-ea"/>
                  <a:cs typeface="+mn-cs"/>
                </a:rPr>
                <a:t>x </a:t>
              </a:r>
              <a:r>
                <a:rPr kumimoji="0" lang="en-US" sz="2000" b="0" i="0" u="none" strike="noStrike" kern="1200" cap="none" spc="0" normalizeH="0" baseline="0" noProof="0" dirty="0">
                  <a:ln>
                    <a:noFill/>
                  </a:ln>
                  <a:effectLst/>
                  <a:uLnTx/>
                  <a:uFillTx/>
                  <a:latin typeface="NEXA-BOOK" panose="02000000000000000000" pitchFamily="2" charset="77"/>
                  <a:ea typeface="+mn-ea"/>
                  <a:cs typeface="+mn-cs"/>
                </a:rPr>
                <a:t>(</a:t>
              </a:r>
              <a:r>
                <a:rPr kumimoji="0" lang="en-US" b="0" i="0" u="none" strike="noStrike" kern="1200" cap="none" spc="0" normalizeH="0" baseline="0" noProof="0" dirty="0">
                  <a:ln>
                    <a:noFill/>
                  </a:ln>
                  <a:effectLst/>
                  <a:uLnTx/>
                  <a:uFillTx/>
                  <a:latin typeface="NEXA-BOOK" panose="02000000000000000000" pitchFamily="2" charset="77"/>
                  <a:ea typeface="+mn-ea"/>
                  <a:cs typeface="+mn-cs"/>
                </a:rPr>
                <a:t>µm</a:t>
              </a:r>
              <a:r>
                <a:rPr kumimoji="0" lang="en-US" b="0" i="0" u="none" strike="noStrike" kern="1200" cap="none" spc="0" normalizeH="0" baseline="30000" noProof="0" dirty="0">
                  <a:ln>
                    <a:noFill/>
                  </a:ln>
                  <a:effectLst/>
                  <a:uLnTx/>
                  <a:uFillTx/>
                  <a:latin typeface="NEXA-BOOK" panose="02000000000000000000" pitchFamily="2" charset="77"/>
                  <a:ea typeface="+mn-ea"/>
                  <a:cs typeface="+mn-cs"/>
                </a:rPr>
                <a:t>-1</a:t>
              </a:r>
              <a:r>
                <a:rPr kumimoji="0" lang="en-US" sz="2000" b="0" i="0" u="none" strike="noStrike" kern="1200" cap="none" spc="0" normalizeH="0" baseline="0" noProof="0" dirty="0">
                  <a:ln>
                    <a:noFill/>
                  </a:ln>
                  <a:effectLst/>
                  <a:uLnTx/>
                  <a:uFillTx/>
                  <a:latin typeface="NEXA-BOOK" panose="02000000000000000000" pitchFamily="2" charset="77"/>
                  <a:ea typeface="+mn-ea"/>
                  <a:cs typeface="+mn-cs"/>
                </a:rPr>
                <a:t>)</a:t>
              </a:r>
            </a:p>
          </p:txBody>
        </p:sp>
        <p:sp>
          <p:nvSpPr>
            <p:cNvPr id="120" name="TextBox 119">
              <a:extLst>
                <a:ext uri="{FF2B5EF4-FFF2-40B4-BE49-F238E27FC236}">
                  <a16:creationId xmlns:a16="http://schemas.microsoft.com/office/drawing/2014/main" id="{CA7700AF-3DB4-DE92-67E0-25B846F435A7}"/>
                </a:ext>
              </a:extLst>
            </p:cNvPr>
            <p:cNvSpPr txBox="1"/>
            <p:nvPr/>
          </p:nvSpPr>
          <p:spPr>
            <a:xfrm>
              <a:off x="699617" y="3606174"/>
              <a:ext cx="822960" cy="469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Helvetica" pitchFamily="2" charset="0"/>
                  <a:ea typeface="+mn-ea"/>
                  <a:cs typeface="+mn-cs"/>
                </a:rPr>
                <a:t>1.6</a:t>
              </a:r>
            </a:p>
          </p:txBody>
        </p:sp>
        <p:sp>
          <p:nvSpPr>
            <p:cNvPr id="121" name="TextBox 120">
              <a:extLst>
                <a:ext uri="{FF2B5EF4-FFF2-40B4-BE49-F238E27FC236}">
                  <a16:creationId xmlns:a16="http://schemas.microsoft.com/office/drawing/2014/main" id="{E05C7469-8FC2-7AD8-FA5C-B9922DA23A47}"/>
                </a:ext>
              </a:extLst>
            </p:cNvPr>
            <p:cNvSpPr txBox="1"/>
            <p:nvPr/>
          </p:nvSpPr>
          <p:spPr>
            <a:xfrm>
              <a:off x="722349" y="2399657"/>
              <a:ext cx="822960" cy="469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Helvetica" pitchFamily="2" charset="0"/>
                  <a:ea typeface="+mn-ea"/>
                  <a:cs typeface="+mn-cs"/>
                </a:rPr>
                <a:t>1.8</a:t>
              </a:r>
            </a:p>
          </p:txBody>
        </p:sp>
        <p:sp>
          <p:nvSpPr>
            <p:cNvPr id="122" name="TextBox 121">
              <a:extLst>
                <a:ext uri="{FF2B5EF4-FFF2-40B4-BE49-F238E27FC236}">
                  <a16:creationId xmlns:a16="http://schemas.microsoft.com/office/drawing/2014/main" id="{CEFC92C9-D8DF-CAF9-1350-5C929E4CE248}"/>
                </a:ext>
              </a:extLst>
            </p:cNvPr>
            <p:cNvSpPr txBox="1"/>
            <p:nvPr/>
          </p:nvSpPr>
          <p:spPr>
            <a:xfrm>
              <a:off x="699617" y="1033543"/>
              <a:ext cx="822960" cy="469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Helvetica" pitchFamily="2" charset="0"/>
                  <a:ea typeface="+mn-ea"/>
                  <a:cs typeface="+mn-cs"/>
                </a:rPr>
                <a:t>2.0</a:t>
              </a:r>
            </a:p>
          </p:txBody>
        </p:sp>
        <p:sp>
          <p:nvSpPr>
            <p:cNvPr id="123" name="TextBox 122">
              <a:extLst>
                <a:ext uri="{FF2B5EF4-FFF2-40B4-BE49-F238E27FC236}">
                  <a16:creationId xmlns:a16="http://schemas.microsoft.com/office/drawing/2014/main" id="{4F9BE748-E74A-4E26-F95F-2DD885D1FD81}"/>
                </a:ext>
              </a:extLst>
            </p:cNvPr>
            <p:cNvSpPr txBox="1"/>
            <p:nvPr/>
          </p:nvSpPr>
          <p:spPr>
            <a:xfrm rot="16200000">
              <a:off x="-435803" y="2649497"/>
              <a:ext cx="1746250" cy="483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NEXA-BOOK" panose="02000000000000000000" pitchFamily="2" charset="77"/>
                  <a:ea typeface="+mn-ea"/>
                  <a:cs typeface="+mn-cs"/>
                </a:rPr>
                <a:t>Energy</a:t>
              </a:r>
              <a:r>
                <a:rPr kumimoji="0" lang="en-US" sz="2000" b="0" i="0" u="none" strike="noStrike" kern="1200" cap="none" spc="0" normalizeH="0" baseline="0" noProof="0" dirty="0">
                  <a:ln>
                    <a:noFill/>
                  </a:ln>
                  <a:effectLst/>
                  <a:uLnTx/>
                  <a:uFillTx/>
                  <a:latin typeface="NEXA-BOOK" panose="02000000000000000000" pitchFamily="2" charset="77"/>
                  <a:ea typeface="+mn-ea"/>
                  <a:cs typeface="+mn-cs"/>
                </a:rPr>
                <a:t> (eV)</a:t>
              </a:r>
            </a:p>
          </p:txBody>
        </p:sp>
      </p:grpSp>
      <p:grpSp>
        <p:nvGrpSpPr>
          <p:cNvPr id="124" name="Group 123">
            <a:extLst>
              <a:ext uri="{FF2B5EF4-FFF2-40B4-BE49-F238E27FC236}">
                <a16:creationId xmlns:a16="http://schemas.microsoft.com/office/drawing/2014/main" id="{5C3C5EA5-DC1A-9000-E2BC-60F0E9DD7D6C}"/>
              </a:ext>
            </a:extLst>
          </p:cNvPr>
          <p:cNvGrpSpPr/>
          <p:nvPr/>
        </p:nvGrpSpPr>
        <p:grpSpPr>
          <a:xfrm>
            <a:off x="-8748374" y="-1505747"/>
            <a:ext cx="3513101" cy="2678836"/>
            <a:chOff x="4226108" y="1786305"/>
            <a:chExt cx="3513101" cy="2678836"/>
          </a:xfrm>
        </p:grpSpPr>
        <p:grpSp>
          <p:nvGrpSpPr>
            <p:cNvPr id="125" name="Group 124">
              <a:extLst>
                <a:ext uri="{FF2B5EF4-FFF2-40B4-BE49-F238E27FC236}">
                  <a16:creationId xmlns:a16="http://schemas.microsoft.com/office/drawing/2014/main" id="{EF2CBF0C-677F-4CB6-117A-2C99FA45AB4E}"/>
                </a:ext>
              </a:extLst>
            </p:cNvPr>
            <p:cNvGrpSpPr/>
            <p:nvPr/>
          </p:nvGrpSpPr>
          <p:grpSpPr>
            <a:xfrm>
              <a:off x="4226108" y="1786305"/>
              <a:ext cx="3513101" cy="1888676"/>
              <a:chOff x="4226108" y="1786305"/>
              <a:chExt cx="3513101" cy="1888676"/>
            </a:xfrm>
          </p:grpSpPr>
          <p:grpSp>
            <p:nvGrpSpPr>
              <p:cNvPr id="130" name="Group 129">
                <a:extLst>
                  <a:ext uri="{FF2B5EF4-FFF2-40B4-BE49-F238E27FC236}">
                    <a16:creationId xmlns:a16="http://schemas.microsoft.com/office/drawing/2014/main" id="{73DF482C-A660-49FC-2E62-85E5D2D7B546}"/>
                  </a:ext>
                </a:extLst>
              </p:cNvPr>
              <p:cNvGrpSpPr/>
              <p:nvPr/>
            </p:nvGrpSpPr>
            <p:grpSpPr>
              <a:xfrm>
                <a:off x="4226108" y="1786305"/>
                <a:ext cx="3513101" cy="1888676"/>
                <a:chOff x="4020702" y="1786305"/>
                <a:chExt cx="3513101" cy="1888676"/>
              </a:xfrm>
            </p:grpSpPr>
            <p:grpSp>
              <p:nvGrpSpPr>
                <p:cNvPr id="132" name="Group 131">
                  <a:extLst>
                    <a:ext uri="{FF2B5EF4-FFF2-40B4-BE49-F238E27FC236}">
                      <a16:creationId xmlns:a16="http://schemas.microsoft.com/office/drawing/2014/main" id="{947088D6-42BD-7ADC-F78A-B56D620246C9}"/>
                    </a:ext>
                  </a:extLst>
                </p:cNvPr>
                <p:cNvGrpSpPr/>
                <p:nvPr/>
              </p:nvGrpSpPr>
              <p:grpSpPr>
                <a:xfrm>
                  <a:off x="4501681" y="1786305"/>
                  <a:ext cx="3032122" cy="1888676"/>
                  <a:chOff x="4501681" y="1786305"/>
                  <a:chExt cx="3032122" cy="1888676"/>
                </a:xfrm>
              </p:grpSpPr>
              <p:grpSp>
                <p:nvGrpSpPr>
                  <p:cNvPr id="134" name="Group 133">
                    <a:extLst>
                      <a:ext uri="{FF2B5EF4-FFF2-40B4-BE49-F238E27FC236}">
                        <a16:creationId xmlns:a16="http://schemas.microsoft.com/office/drawing/2014/main" id="{EAE3EC30-5265-48DA-0B32-13F6096F9EE4}"/>
                      </a:ext>
                    </a:extLst>
                  </p:cNvPr>
                  <p:cNvGrpSpPr/>
                  <p:nvPr/>
                </p:nvGrpSpPr>
                <p:grpSpPr>
                  <a:xfrm>
                    <a:off x="4501681" y="1786305"/>
                    <a:ext cx="3032122" cy="1888676"/>
                    <a:chOff x="4347304" y="1786305"/>
                    <a:chExt cx="3032122" cy="1888676"/>
                  </a:xfrm>
                </p:grpSpPr>
                <p:grpSp>
                  <p:nvGrpSpPr>
                    <p:cNvPr id="136" name="Group 135">
                      <a:extLst>
                        <a:ext uri="{FF2B5EF4-FFF2-40B4-BE49-F238E27FC236}">
                          <a16:creationId xmlns:a16="http://schemas.microsoft.com/office/drawing/2014/main" id="{26320C68-F0EF-4A28-A58A-CBA01877F248}"/>
                        </a:ext>
                      </a:extLst>
                    </p:cNvPr>
                    <p:cNvGrpSpPr/>
                    <p:nvPr/>
                  </p:nvGrpSpPr>
                  <p:grpSpPr>
                    <a:xfrm>
                      <a:off x="4347304" y="1786305"/>
                      <a:ext cx="2331775" cy="1888676"/>
                      <a:chOff x="4660696" y="1785219"/>
                      <a:chExt cx="2331775" cy="1888676"/>
                    </a:xfrm>
                  </p:grpSpPr>
                  <p:grpSp>
                    <p:nvGrpSpPr>
                      <p:cNvPr id="145" name="Group 144">
                        <a:extLst>
                          <a:ext uri="{FF2B5EF4-FFF2-40B4-BE49-F238E27FC236}">
                            <a16:creationId xmlns:a16="http://schemas.microsoft.com/office/drawing/2014/main" id="{5B91390F-5E93-44C0-8F5C-B9263086466E}"/>
                          </a:ext>
                        </a:extLst>
                      </p:cNvPr>
                      <p:cNvGrpSpPr/>
                      <p:nvPr/>
                    </p:nvGrpSpPr>
                    <p:grpSpPr>
                      <a:xfrm>
                        <a:off x="4660696" y="1785219"/>
                        <a:ext cx="2330824" cy="1888676"/>
                        <a:chOff x="4660696" y="1785219"/>
                        <a:chExt cx="2330824" cy="1888676"/>
                      </a:xfrm>
                    </p:grpSpPr>
                    <p:pic>
                      <p:nvPicPr>
                        <p:cNvPr id="147" name="Picture 146">
                          <a:extLst>
                            <a:ext uri="{FF2B5EF4-FFF2-40B4-BE49-F238E27FC236}">
                              <a16:creationId xmlns:a16="http://schemas.microsoft.com/office/drawing/2014/main" id="{048469A1-7FEE-2574-72C0-F2157668F556}"/>
                            </a:ext>
                          </a:extLst>
                        </p:cNvPr>
                        <p:cNvPicPr>
                          <a:picLocks noChangeAspect="1"/>
                        </p:cNvPicPr>
                        <p:nvPr/>
                      </p:nvPicPr>
                      <p:blipFill rotWithShape="1">
                        <a:blip r:embed="rId4"/>
                        <a:srcRect l="26566" t="15539" r="9397" b="45365"/>
                        <a:stretch/>
                      </p:blipFill>
                      <p:spPr>
                        <a:xfrm>
                          <a:off x="4660696" y="1785219"/>
                          <a:ext cx="2330824" cy="1888676"/>
                        </a:xfrm>
                        <a:prstGeom prst="rect">
                          <a:avLst/>
                        </a:prstGeom>
                      </p:spPr>
                    </p:pic>
                    <p:sp>
                      <p:nvSpPr>
                        <p:cNvPr id="148" name="Rectangle 147">
                          <a:extLst>
                            <a:ext uri="{FF2B5EF4-FFF2-40B4-BE49-F238E27FC236}">
                              <a16:creationId xmlns:a16="http://schemas.microsoft.com/office/drawing/2014/main" id="{54719FC7-4994-55FC-CBC2-6253647C76FD}"/>
                            </a:ext>
                          </a:extLst>
                        </p:cNvPr>
                        <p:cNvSpPr/>
                        <p:nvPr/>
                      </p:nvSpPr>
                      <p:spPr>
                        <a:xfrm>
                          <a:off x="4709690" y="1798391"/>
                          <a:ext cx="1090925" cy="722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68973900-6919-81A2-2FC2-FFB6C0695C4F}"/>
                            </a:ext>
                          </a:extLst>
                        </p:cNvPr>
                        <p:cNvSpPr/>
                        <p:nvPr/>
                      </p:nvSpPr>
                      <p:spPr>
                        <a:xfrm>
                          <a:off x="5565418" y="1798391"/>
                          <a:ext cx="1090925" cy="524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146" name="Rectangle 145">
                        <a:extLst>
                          <a:ext uri="{FF2B5EF4-FFF2-40B4-BE49-F238E27FC236}">
                            <a16:creationId xmlns:a16="http://schemas.microsoft.com/office/drawing/2014/main" id="{A65A2EF5-E32B-EADC-9E1C-17C0262D1D06}"/>
                          </a:ext>
                        </a:extLst>
                      </p:cNvPr>
                      <p:cNvSpPr/>
                      <p:nvPr/>
                    </p:nvSpPr>
                    <p:spPr>
                      <a:xfrm>
                        <a:off x="4661647" y="1786838"/>
                        <a:ext cx="2330824" cy="1887057"/>
                      </a:xfrm>
                      <a:prstGeom prst="rect">
                        <a:avLst/>
                      </a:prstGeom>
                      <a:noFill/>
                      <a:ln w="38100">
                        <a:solidFill>
                          <a:srgbClr val="FF5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137" name="TextBox 136">
                      <a:extLst>
                        <a:ext uri="{FF2B5EF4-FFF2-40B4-BE49-F238E27FC236}">
                          <a16:creationId xmlns:a16="http://schemas.microsoft.com/office/drawing/2014/main" id="{68F18082-1695-1592-1AC0-D2C7CD5D529C}"/>
                        </a:ext>
                      </a:extLst>
                    </p:cNvPr>
                    <p:cNvSpPr txBox="1"/>
                    <p:nvPr/>
                  </p:nvSpPr>
                  <p:spPr>
                    <a:xfrm>
                      <a:off x="5306475" y="1807832"/>
                      <a:ext cx="20729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pitchFamily="2" charset="0"/>
                          <a:ea typeface="+mn-ea"/>
                          <a:cs typeface="+mn-cs"/>
                        </a:rPr>
                        <a:t>Experiment</a:t>
                      </a:r>
                    </a:p>
                  </p:txBody>
                </p:sp>
                <p:sp>
                  <p:nvSpPr>
                    <p:cNvPr id="138" name="Oval 137">
                      <a:extLst>
                        <a:ext uri="{FF2B5EF4-FFF2-40B4-BE49-F238E27FC236}">
                          <a16:creationId xmlns:a16="http://schemas.microsoft.com/office/drawing/2014/main" id="{CD40DB90-726E-572B-61E6-BFC4AC6458C1}"/>
                        </a:ext>
                      </a:extLst>
                    </p:cNvPr>
                    <p:cNvSpPr>
                      <a:spLocks noChangeAspect="1"/>
                    </p:cNvSpPr>
                    <p:nvPr/>
                  </p:nvSpPr>
                  <p:spPr>
                    <a:xfrm>
                      <a:off x="5195348" y="1938423"/>
                      <a:ext cx="91440" cy="9144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2395236A-47FB-CDD8-B4FE-D50CB641D0AD}"/>
                        </a:ext>
                      </a:extLst>
                    </p:cNvPr>
                    <p:cNvSpPr>
                      <a:spLocks noChangeAspect="1"/>
                    </p:cNvSpPr>
                    <p:nvPr/>
                  </p:nvSpPr>
                  <p:spPr>
                    <a:xfrm>
                      <a:off x="5280438" y="2748506"/>
                      <a:ext cx="82296" cy="82296"/>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C7159CA6-C9EF-7750-3AA0-C532D0F23791}"/>
                        </a:ext>
                      </a:extLst>
                    </p:cNvPr>
                    <p:cNvSpPr>
                      <a:spLocks noChangeAspect="1"/>
                    </p:cNvSpPr>
                    <p:nvPr/>
                  </p:nvSpPr>
                  <p:spPr>
                    <a:xfrm>
                      <a:off x="4505738" y="3326539"/>
                      <a:ext cx="82296" cy="82296"/>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AD97EF0E-E586-0F15-D3BE-D46EE31D230E}"/>
                        </a:ext>
                      </a:extLst>
                    </p:cNvPr>
                    <p:cNvSpPr>
                      <a:spLocks noChangeAspect="1"/>
                    </p:cNvSpPr>
                    <p:nvPr/>
                  </p:nvSpPr>
                  <p:spPr>
                    <a:xfrm>
                      <a:off x="4778788" y="2970939"/>
                      <a:ext cx="82296" cy="82296"/>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D5D00AD4-A447-61DD-DFE2-2025B30807C4}"/>
                        </a:ext>
                      </a:extLst>
                    </p:cNvPr>
                    <p:cNvSpPr>
                      <a:spLocks noChangeAspect="1"/>
                    </p:cNvSpPr>
                    <p:nvPr/>
                  </p:nvSpPr>
                  <p:spPr>
                    <a:xfrm>
                      <a:off x="4969288" y="2831239"/>
                      <a:ext cx="82296" cy="82296"/>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261C24AB-D12A-5A63-E707-7AB87D854754}"/>
                        </a:ext>
                      </a:extLst>
                    </p:cNvPr>
                    <p:cNvSpPr>
                      <a:spLocks noChangeAspect="1"/>
                    </p:cNvSpPr>
                    <p:nvPr/>
                  </p:nvSpPr>
                  <p:spPr>
                    <a:xfrm>
                      <a:off x="5857252" y="3320151"/>
                      <a:ext cx="82296" cy="82296"/>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C66633F7-663B-1C4C-88C5-17D28CE48C84}"/>
                        </a:ext>
                      </a:extLst>
                    </p:cNvPr>
                    <p:cNvSpPr>
                      <a:spLocks noChangeAspect="1"/>
                    </p:cNvSpPr>
                    <p:nvPr/>
                  </p:nvSpPr>
                  <p:spPr>
                    <a:xfrm>
                      <a:off x="5985052" y="3292135"/>
                      <a:ext cx="82296" cy="82296"/>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cxnSp>
                <p:nvCxnSpPr>
                  <p:cNvPr id="135" name="Straight Connector 134">
                    <a:extLst>
                      <a:ext uri="{FF2B5EF4-FFF2-40B4-BE49-F238E27FC236}">
                        <a16:creationId xmlns:a16="http://schemas.microsoft.com/office/drawing/2014/main" id="{93362933-0092-E09A-C7F5-9DBA60229EA3}"/>
                      </a:ext>
                    </a:extLst>
                  </p:cNvPr>
                  <p:cNvCxnSpPr/>
                  <p:nvPr/>
                </p:nvCxnSpPr>
                <p:spPr>
                  <a:xfrm>
                    <a:off x="5123665" y="2221433"/>
                    <a:ext cx="317500" cy="0"/>
                  </a:xfrm>
                  <a:prstGeom prst="line">
                    <a:avLst/>
                  </a:prstGeom>
                  <a:ln w="76200">
                    <a:gradFill flip="none" rotWithShape="1">
                      <a:gsLst>
                        <a:gs pos="0">
                          <a:srgbClr val="241AE0"/>
                        </a:gs>
                        <a:gs pos="100000">
                          <a:srgbClr val="F4F900"/>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133" name="TextBox 132">
                  <a:extLst>
                    <a:ext uri="{FF2B5EF4-FFF2-40B4-BE49-F238E27FC236}">
                      <a16:creationId xmlns:a16="http://schemas.microsoft.com/office/drawing/2014/main" id="{43C755D5-BE1E-37B5-4C49-23186869B5FE}"/>
                    </a:ext>
                  </a:extLst>
                </p:cNvPr>
                <p:cNvSpPr txBox="1"/>
                <p:nvPr/>
              </p:nvSpPr>
              <p:spPr>
                <a:xfrm rot="16200000">
                  <a:off x="3876548" y="2420755"/>
                  <a:ext cx="6576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pitchFamily="2" charset="0"/>
                      <a:ea typeface="+mn-ea"/>
                      <a:cs typeface="+mn-cs"/>
                    </a:rPr>
                    <a:t>v</a:t>
                  </a:r>
                  <a:r>
                    <a:rPr kumimoji="0" lang="en-US" sz="1800" b="0" i="0" u="none" strike="noStrike" kern="1200" cap="none" spc="0" normalizeH="0" baseline="-25000" noProof="0" dirty="0">
                      <a:ln>
                        <a:noFill/>
                      </a:ln>
                      <a:effectLst/>
                      <a:uLnTx/>
                      <a:uFillTx/>
                      <a:latin typeface="Helvetica" pitchFamily="2" charset="0"/>
                      <a:ea typeface="+mn-ea"/>
                      <a:cs typeface="+mn-cs"/>
                    </a:rPr>
                    <a:t>g </a:t>
                  </a:r>
                  <a:r>
                    <a:rPr kumimoji="0" lang="en-US" sz="1800" b="0" i="0" u="none" strike="noStrike" kern="1200" cap="none" spc="0" normalizeH="0" baseline="0" noProof="0" dirty="0">
                      <a:ln>
                        <a:noFill/>
                      </a:ln>
                      <a:effectLst/>
                      <a:uLnTx/>
                      <a:uFillTx/>
                      <a:latin typeface="Helvetica" pitchFamily="2" charset="0"/>
                      <a:ea typeface="+mn-ea"/>
                      <a:cs typeface="+mn-cs"/>
                    </a:rPr>
                    <a:t> </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sp>
            <p:nvSpPr>
              <p:cNvPr id="131" name="TextBox 130">
                <a:extLst>
                  <a:ext uri="{FF2B5EF4-FFF2-40B4-BE49-F238E27FC236}">
                    <a16:creationId xmlns:a16="http://schemas.microsoft.com/office/drawing/2014/main" id="{3C582407-2507-E4D6-5339-0DE30D955ABC}"/>
                  </a:ext>
                </a:extLst>
              </p:cNvPr>
              <p:cNvSpPr txBox="1"/>
              <p:nvPr/>
            </p:nvSpPr>
            <p:spPr>
              <a:xfrm>
                <a:off x="5690717" y="2051760"/>
                <a:ext cx="13887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pitchFamily="2" charset="0"/>
                    <a:ea typeface="+mn-ea"/>
                    <a:cs typeface="+mn-cs"/>
                  </a:rPr>
                  <a:t>v</a:t>
                </a:r>
                <a:r>
                  <a:rPr kumimoji="0" lang="en-US" sz="1800" b="0" i="0" u="none" strike="noStrike" kern="1200" cap="none" spc="0" normalizeH="0" baseline="-25000" noProof="0" dirty="0">
                    <a:ln>
                      <a:noFill/>
                    </a:ln>
                    <a:effectLst/>
                    <a:uLnTx/>
                    <a:uFillTx/>
                    <a:latin typeface="Helvetica" pitchFamily="2" charset="0"/>
                    <a:ea typeface="+mn-ea"/>
                    <a:cs typeface="+mn-cs"/>
                  </a:rPr>
                  <a:t>g </a:t>
                </a:r>
                <a:r>
                  <a:rPr kumimoji="0" lang="en-US" sz="1800" b="0" i="0" u="none" strike="noStrike" kern="1200" cap="none" spc="0" normalizeH="0" baseline="0" noProof="0" dirty="0">
                    <a:ln>
                      <a:noFill/>
                    </a:ln>
                    <a:effectLst/>
                    <a:uLnTx/>
                    <a:uFillTx/>
                    <a:latin typeface="Helvetica" pitchFamily="2" charset="0"/>
                    <a:ea typeface="+mn-ea"/>
                    <a:cs typeface="+mn-cs"/>
                  </a:rPr>
                  <a:t>= dE/</a:t>
                </a:r>
                <a:r>
                  <a:rPr kumimoji="0" lang="en-US" sz="1800" b="0" i="0" u="none" strike="noStrike" kern="1200" cap="none" spc="0" normalizeH="0" baseline="0" noProof="0" dirty="0" err="1">
                    <a:ln>
                      <a:noFill/>
                    </a:ln>
                    <a:effectLst/>
                    <a:uLnTx/>
                    <a:uFillTx/>
                    <a:latin typeface="Helvetica" pitchFamily="2" charset="0"/>
                    <a:ea typeface="+mn-ea"/>
                    <a:cs typeface="+mn-cs"/>
                  </a:rPr>
                  <a:t>dk</a:t>
                </a:r>
                <a:r>
                  <a:rPr kumimoji="0" lang="en-US" sz="1800" b="0" i="0" u="none" strike="noStrike" kern="1200" cap="none" spc="0" normalizeH="0" baseline="-25000" noProof="0" dirty="0" err="1">
                    <a:ln>
                      <a:noFill/>
                    </a:ln>
                    <a:effectLst/>
                    <a:uLnTx/>
                    <a:uFillTx/>
                    <a:latin typeface="Helvetica" pitchFamily="2" charset="0"/>
                    <a:ea typeface="+mn-ea"/>
                    <a:cs typeface="+mn-cs"/>
                  </a:rPr>
                  <a:t>x</a:t>
                </a:r>
                <a:endParaRPr kumimoji="0" lang="en-US" sz="1800" b="0" i="0" u="none" strike="noStrike" kern="1200" cap="none" spc="0" normalizeH="0" baseline="-25000" noProof="0" dirty="0">
                  <a:ln>
                    <a:noFill/>
                  </a:ln>
                  <a:effectLst/>
                  <a:uLnTx/>
                  <a:uFillTx/>
                  <a:latin typeface="Helvetica" pitchFamily="2" charset="0"/>
                  <a:ea typeface="+mn-ea"/>
                  <a:cs typeface="+mn-cs"/>
                </a:endParaRPr>
              </a:p>
            </p:txBody>
          </p:sp>
        </p:grpSp>
        <p:sp>
          <p:nvSpPr>
            <p:cNvPr id="126" name="TextBox 125">
              <a:extLst>
                <a:ext uri="{FF2B5EF4-FFF2-40B4-BE49-F238E27FC236}">
                  <a16:creationId xmlns:a16="http://schemas.microsoft.com/office/drawing/2014/main" id="{70A78388-2FF5-8039-3E5F-D07FCD7F7E12}"/>
                </a:ext>
              </a:extLst>
            </p:cNvPr>
            <p:cNvSpPr txBox="1"/>
            <p:nvPr/>
          </p:nvSpPr>
          <p:spPr>
            <a:xfrm>
              <a:off x="4893503" y="3747254"/>
              <a:ext cx="8229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pitchFamily="2" charset="0"/>
                  <a:ea typeface="+mn-ea"/>
                  <a:cs typeface="+mn-cs"/>
                </a:rPr>
                <a:t>1.7</a:t>
              </a:r>
            </a:p>
          </p:txBody>
        </p:sp>
        <p:sp>
          <p:nvSpPr>
            <p:cNvPr id="127" name="TextBox 126">
              <a:extLst>
                <a:ext uri="{FF2B5EF4-FFF2-40B4-BE49-F238E27FC236}">
                  <a16:creationId xmlns:a16="http://schemas.microsoft.com/office/drawing/2014/main" id="{0131BE7B-033E-331F-3549-7CA5B9E0F4EF}"/>
                </a:ext>
              </a:extLst>
            </p:cNvPr>
            <p:cNvSpPr txBox="1"/>
            <p:nvPr/>
          </p:nvSpPr>
          <p:spPr>
            <a:xfrm>
              <a:off x="5713675" y="3747254"/>
              <a:ext cx="8229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pitchFamily="2" charset="0"/>
                  <a:ea typeface="+mn-ea"/>
                  <a:cs typeface="+mn-cs"/>
                </a:rPr>
                <a:t>1.9</a:t>
              </a:r>
            </a:p>
          </p:txBody>
        </p:sp>
        <p:sp>
          <p:nvSpPr>
            <p:cNvPr id="128" name="TextBox 127">
              <a:extLst>
                <a:ext uri="{FF2B5EF4-FFF2-40B4-BE49-F238E27FC236}">
                  <a16:creationId xmlns:a16="http://schemas.microsoft.com/office/drawing/2014/main" id="{28779F63-45A7-779C-A031-82A52C3280CC}"/>
                </a:ext>
              </a:extLst>
            </p:cNvPr>
            <p:cNvSpPr txBox="1"/>
            <p:nvPr/>
          </p:nvSpPr>
          <p:spPr>
            <a:xfrm>
              <a:off x="6569299" y="3744704"/>
              <a:ext cx="8229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pitchFamily="2" charset="0"/>
                  <a:ea typeface="+mn-ea"/>
                  <a:cs typeface="+mn-cs"/>
                </a:rPr>
                <a:t>2.1</a:t>
              </a:r>
            </a:p>
          </p:txBody>
        </p:sp>
        <p:sp>
          <p:nvSpPr>
            <p:cNvPr id="129" name="TextBox 128">
              <a:extLst>
                <a:ext uri="{FF2B5EF4-FFF2-40B4-BE49-F238E27FC236}">
                  <a16:creationId xmlns:a16="http://schemas.microsoft.com/office/drawing/2014/main" id="{573C4AE5-1E85-334A-9E4F-87D412AF3960}"/>
                </a:ext>
              </a:extLst>
            </p:cNvPr>
            <p:cNvSpPr txBox="1"/>
            <p:nvPr/>
          </p:nvSpPr>
          <p:spPr>
            <a:xfrm>
              <a:off x="5171293" y="4095809"/>
              <a:ext cx="14366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pitchFamily="2" charset="0"/>
                  <a:ea typeface="+mn-ea"/>
                  <a:cs typeface="+mn-cs"/>
                </a:rPr>
                <a:t>Energy (eV)</a:t>
              </a:r>
              <a:r>
                <a:rPr kumimoji="0" lang="en-US" sz="1800" b="0" i="0" u="none" strike="noStrike" kern="1200" cap="none" spc="0" normalizeH="0" baseline="-25000" noProof="0" dirty="0">
                  <a:ln>
                    <a:noFill/>
                  </a:ln>
                  <a:effectLst/>
                  <a:uLnTx/>
                  <a:uFillTx/>
                  <a:latin typeface="Helvetica" pitchFamily="2" charset="0"/>
                  <a:ea typeface="+mn-ea"/>
                  <a:cs typeface="+mn-cs"/>
                </a:rPr>
                <a:t> </a:t>
              </a:r>
              <a:r>
                <a:rPr kumimoji="0" lang="en-US" sz="1800" b="0" i="0" u="none" strike="noStrike" kern="1200" cap="none" spc="0" normalizeH="0" baseline="0" noProof="0" dirty="0">
                  <a:ln>
                    <a:noFill/>
                  </a:ln>
                  <a:effectLst/>
                  <a:uLnTx/>
                  <a:uFillTx/>
                  <a:latin typeface="Helvetica" pitchFamily="2" charset="0"/>
                  <a:ea typeface="+mn-ea"/>
                  <a:cs typeface="+mn-cs"/>
                </a:rPr>
                <a:t> </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pic>
        <p:nvPicPr>
          <p:cNvPr id="172" name="Picture 171">
            <a:extLst>
              <a:ext uri="{FF2B5EF4-FFF2-40B4-BE49-F238E27FC236}">
                <a16:creationId xmlns:a16="http://schemas.microsoft.com/office/drawing/2014/main" id="{EAE1B668-3F68-0AEB-A031-033DEC762724}"/>
              </a:ext>
            </a:extLst>
          </p:cNvPr>
          <p:cNvPicPr>
            <a:picLocks noChangeAspect="1"/>
          </p:cNvPicPr>
          <p:nvPr/>
        </p:nvPicPr>
        <p:blipFill>
          <a:blip r:embed="rId5"/>
          <a:srcRect l="50905" b="66919"/>
          <a:stretch>
            <a:fillRect/>
          </a:stretch>
        </p:blipFill>
        <p:spPr>
          <a:xfrm>
            <a:off x="6885967" y="2979900"/>
            <a:ext cx="2411334" cy="2368153"/>
          </a:xfrm>
          <a:prstGeom prst="rect">
            <a:avLst/>
          </a:prstGeom>
        </p:spPr>
      </p:pic>
      <p:pic>
        <p:nvPicPr>
          <p:cNvPr id="173" name="Picture 172">
            <a:extLst>
              <a:ext uri="{FF2B5EF4-FFF2-40B4-BE49-F238E27FC236}">
                <a16:creationId xmlns:a16="http://schemas.microsoft.com/office/drawing/2014/main" id="{AC091901-A39F-3AB7-38B4-E66BFA953CE7}"/>
              </a:ext>
            </a:extLst>
          </p:cNvPr>
          <p:cNvPicPr>
            <a:picLocks noChangeAspect="1"/>
          </p:cNvPicPr>
          <p:nvPr/>
        </p:nvPicPr>
        <p:blipFill>
          <a:blip r:embed="rId5"/>
          <a:srcRect l="-4778" t="33494" r="48927" b="33239"/>
          <a:stretch>
            <a:fillRect/>
          </a:stretch>
        </p:blipFill>
        <p:spPr>
          <a:xfrm>
            <a:off x="9229055" y="3021091"/>
            <a:ext cx="2743199" cy="2381507"/>
          </a:xfrm>
          <a:prstGeom prst="rect">
            <a:avLst/>
          </a:prstGeom>
        </p:spPr>
      </p:pic>
      <p:sp>
        <p:nvSpPr>
          <p:cNvPr id="174" name="TextBox 173">
            <a:extLst>
              <a:ext uri="{FF2B5EF4-FFF2-40B4-BE49-F238E27FC236}">
                <a16:creationId xmlns:a16="http://schemas.microsoft.com/office/drawing/2014/main" id="{FC048B6F-AD6D-72D0-9150-3D7C8342125A}"/>
              </a:ext>
            </a:extLst>
          </p:cNvPr>
          <p:cNvSpPr txBox="1"/>
          <p:nvPr/>
        </p:nvSpPr>
        <p:spPr>
          <a:xfrm>
            <a:off x="9229055" y="439485"/>
            <a:ext cx="1214500"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Multilayer </a:t>
            </a:r>
          </a:p>
        </p:txBody>
      </p:sp>
      <p:sp>
        <p:nvSpPr>
          <p:cNvPr id="175" name="TextBox 174">
            <a:extLst>
              <a:ext uri="{FF2B5EF4-FFF2-40B4-BE49-F238E27FC236}">
                <a16:creationId xmlns:a16="http://schemas.microsoft.com/office/drawing/2014/main" id="{AE82DF64-91DF-8452-BA5A-DCDD72A8C5C3}"/>
              </a:ext>
            </a:extLst>
          </p:cNvPr>
          <p:cNvSpPr txBox="1"/>
          <p:nvPr/>
        </p:nvSpPr>
        <p:spPr>
          <a:xfrm>
            <a:off x="1243666" y="427837"/>
            <a:ext cx="1348446"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Single Layer</a:t>
            </a:r>
          </a:p>
        </p:txBody>
      </p:sp>
      <p:pic>
        <p:nvPicPr>
          <p:cNvPr id="177" name="Picture 176" descr="A screenshot of a cell phone&#10;&#10;AI-generated content may be incorrect.">
            <a:extLst>
              <a:ext uri="{FF2B5EF4-FFF2-40B4-BE49-F238E27FC236}">
                <a16:creationId xmlns:a16="http://schemas.microsoft.com/office/drawing/2014/main" id="{F7E4E922-C9ED-3781-D0A2-48F2B967B255}"/>
              </a:ext>
            </a:extLst>
          </p:cNvPr>
          <p:cNvPicPr>
            <a:picLocks noChangeAspect="1"/>
          </p:cNvPicPr>
          <p:nvPr/>
        </p:nvPicPr>
        <p:blipFill>
          <a:blip r:embed="rId6"/>
          <a:srcRect l="24849" b="18989"/>
          <a:stretch>
            <a:fillRect/>
          </a:stretch>
        </p:blipFill>
        <p:spPr>
          <a:xfrm>
            <a:off x="660133" y="3083549"/>
            <a:ext cx="2493806" cy="2816453"/>
          </a:xfrm>
          <a:prstGeom prst="rect">
            <a:avLst/>
          </a:prstGeom>
        </p:spPr>
      </p:pic>
      <p:pic>
        <p:nvPicPr>
          <p:cNvPr id="180" name="Picture 179" descr="A screen shot of a diagram&#10;&#10;AI-generated content may be incorrect.">
            <a:extLst>
              <a:ext uri="{FF2B5EF4-FFF2-40B4-BE49-F238E27FC236}">
                <a16:creationId xmlns:a16="http://schemas.microsoft.com/office/drawing/2014/main" id="{14F4203B-2E79-9531-B48E-45A667056410}"/>
              </a:ext>
            </a:extLst>
          </p:cNvPr>
          <p:cNvPicPr>
            <a:picLocks noChangeAspect="1"/>
          </p:cNvPicPr>
          <p:nvPr/>
        </p:nvPicPr>
        <p:blipFill>
          <a:blip r:embed="rId7"/>
          <a:srcRect l="12076" b="28602"/>
          <a:stretch>
            <a:fillRect/>
          </a:stretch>
        </p:blipFill>
        <p:spPr>
          <a:xfrm>
            <a:off x="3481943" y="797170"/>
            <a:ext cx="3383004" cy="2166188"/>
          </a:xfrm>
          <a:prstGeom prst="rect">
            <a:avLst/>
          </a:prstGeom>
        </p:spPr>
      </p:pic>
      <p:pic>
        <p:nvPicPr>
          <p:cNvPr id="181" name="Picture 180">
            <a:extLst>
              <a:ext uri="{FF2B5EF4-FFF2-40B4-BE49-F238E27FC236}">
                <a16:creationId xmlns:a16="http://schemas.microsoft.com/office/drawing/2014/main" id="{85D86573-7ADB-2037-8EAE-6EEA7DD24062}"/>
              </a:ext>
            </a:extLst>
          </p:cNvPr>
          <p:cNvPicPr>
            <a:picLocks noChangeAspect="1"/>
          </p:cNvPicPr>
          <p:nvPr/>
        </p:nvPicPr>
        <p:blipFill>
          <a:blip r:embed="rId8"/>
          <a:srcRect l="50330" t="29510" r="27575" b="57551"/>
          <a:stretch>
            <a:fillRect/>
          </a:stretch>
        </p:blipFill>
        <p:spPr>
          <a:xfrm>
            <a:off x="161790" y="744263"/>
            <a:ext cx="2928251" cy="2219094"/>
          </a:xfrm>
          <a:prstGeom prst="rect">
            <a:avLst/>
          </a:prstGeom>
        </p:spPr>
      </p:pic>
      <p:pic>
        <p:nvPicPr>
          <p:cNvPr id="182" name="Picture 181">
            <a:extLst>
              <a:ext uri="{FF2B5EF4-FFF2-40B4-BE49-F238E27FC236}">
                <a16:creationId xmlns:a16="http://schemas.microsoft.com/office/drawing/2014/main" id="{5AE58B8F-EF25-B091-2370-42666B3F0230}"/>
              </a:ext>
            </a:extLst>
          </p:cNvPr>
          <p:cNvPicPr>
            <a:picLocks noChangeAspect="1"/>
          </p:cNvPicPr>
          <p:nvPr/>
        </p:nvPicPr>
        <p:blipFill>
          <a:blip r:embed="rId8"/>
          <a:srcRect l="73252" t="29688" r="9142" b="57551"/>
          <a:stretch>
            <a:fillRect/>
          </a:stretch>
        </p:blipFill>
        <p:spPr>
          <a:xfrm>
            <a:off x="8487104" y="774856"/>
            <a:ext cx="2333296" cy="2188501"/>
          </a:xfrm>
          <a:prstGeom prst="rect">
            <a:avLst/>
          </a:prstGeom>
        </p:spPr>
      </p:pic>
      <p:sp>
        <p:nvSpPr>
          <p:cNvPr id="183" name="TextBox 182">
            <a:extLst>
              <a:ext uri="{FF2B5EF4-FFF2-40B4-BE49-F238E27FC236}">
                <a16:creationId xmlns:a16="http://schemas.microsoft.com/office/drawing/2014/main" id="{C2C5801C-3348-A9DF-D3AF-24F09FDFEF87}"/>
              </a:ext>
            </a:extLst>
          </p:cNvPr>
          <p:cNvSpPr txBox="1"/>
          <p:nvPr/>
        </p:nvSpPr>
        <p:spPr>
          <a:xfrm>
            <a:off x="279288" y="3127772"/>
            <a:ext cx="497252" cy="369332"/>
          </a:xfrm>
          <a:prstGeom prst="rect">
            <a:avLst/>
          </a:prstGeom>
          <a:noFill/>
        </p:spPr>
        <p:txBody>
          <a:bodyPr wrap="none" rtlCol="0">
            <a:spAutoFit/>
          </a:bodyPr>
          <a:lstStyle/>
          <a:p>
            <a:r>
              <a:rPr lang="en-US" dirty="0"/>
              <a:t>2.0</a:t>
            </a:r>
          </a:p>
        </p:txBody>
      </p:sp>
      <p:sp>
        <p:nvSpPr>
          <p:cNvPr id="184" name="TextBox 183">
            <a:extLst>
              <a:ext uri="{FF2B5EF4-FFF2-40B4-BE49-F238E27FC236}">
                <a16:creationId xmlns:a16="http://schemas.microsoft.com/office/drawing/2014/main" id="{CF2B061D-7449-9C70-A335-D57E5B503EB2}"/>
              </a:ext>
            </a:extLst>
          </p:cNvPr>
          <p:cNvSpPr txBox="1"/>
          <p:nvPr/>
        </p:nvSpPr>
        <p:spPr>
          <a:xfrm>
            <a:off x="279288" y="4113617"/>
            <a:ext cx="497252" cy="369332"/>
          </a:xfrm>
          <a:prstGeom prst="rect">
            <a:avLst/>
          </a:prstGeom>
          <a:noFill/>
        </p:spPr>
        <p:txBody>
          <a:bodyPr wrap="none" rtlCol="0">
            <a:spAutoFit/>
          </a:bodyPr>
          <a:lstStyle/>
          <a:p>
            <a:r>
              <a:rPr lang="en-US" dirty="0"/>
              <a:t>1.8</a:t>
            </a:r>
          </a:p>
        </p:txBody>
      </p:sp>
      <p:sp>
        <p:nvSpPr>
          <p:cNvPr id="185" name="TextBox 184">
            <a:extLst>
              <a:ext uri="{FF2B5EF4-FFF2-40B4-BE49-F238E27FC236}">
                <a16:creationId xmlns:a16="http://schemas.microsoft.com/office/drawing/2014/main" id="{64BBD716-E64A-E583-E749-A626BF372AC2}"/>
              </a:ext>
            </a:extLst>
          </p:cNvPr>
          <p:cNvSpPr txBox="1"/>
          <p:nvPr/>
        </p:nvSpPr>
        <p:spPr>
          <a:xfrm>
            <a:off x="279288" y="5099462"/>
            <a:ext cx="497252" cy="369332"/>
          </a:xfrm>
          <a:prstGeom prst="rect">
            <a:avLst/>
          </a:prstGeom>
          <a:noFill/>
        </p:spPr>
        <p:txBody>
          <a:bodyPr wrap="none" rtlCol="0">
            <a:spAutoFit/>
          </a:bodyPr>
          <a:lstStyle/>
          <a:p>
            <a:r>
              <a:rPr lang="en-US" dirty="0"/>
              <a:t>1.6</a:t>
            </a:r>
          </a:p>
        </p:txBody>
      </p:sp>
      <p:sp>
        <p:nvSpPr>
          <p:cNvPr id="186" name="TextBox 185">
            <a:extLst>
              <a:ext uri="{FF2B5EF4-FFF2-40B4-BE49-F238E27FC236}">
                <a16:creationId xmlns:a16="http://schemas.microsoft.com/office/drawing/2014/main" id="{1D99754F-B9C1-7FAE-DBC5-5657A72DAF45}"/>
              </a:ext>
            </a:extLst>
          </p:cNvPr>
          <p:cNvSpPr txBox="1"/>
          <p:nvPr/>
        </p:nvSpPr>
        <p:spPr>
          <a:xfrm rot="16200000">
            <a:off x="-427846" y="4307110"/>
            <a:ext cx="1285352" cy="369332"/>
          </a:xfrm>
          <a:prstGeom prst="rect">
            <a:avLst/>
          </a:prstGeom>
          <a:noFill/>
        </p:spPr>
        <p:txBody>
          <a:bodyPr wrap="none" rtlCol="0">
            <a:spAutoFit/>
          </a:bodyPr>
          <a:lstStyle/>
          <a:p>
            <a:r>
              <a:rPr lang="en-US" dirty="0"/>
              <a:t>Energy (eV)</a:t>
            </a:r>
          </a:p>
        </p:txBody>
      </p:sp>
      <mc:AlternateContent xmlns:mc="http://schemas.openxmlformats.org/markup-compatibility/2006">
        <mc:Choice xmlns:a14="http://schemas.microsoft.com/office/drawing/2010/main" Requires="a14">
          <p:sp>
            <p:nvSpPr>
              <p:cNvPr id="187" name="TextBox 186">
                <a:extLst>
                  <a:ext uri="{FF2B5EF4-FFF2-40B4-BE49-F238E27FC236}">
                    <a16:creationId xmlns:a16="http://schemas.microsoft.com/office/drawing/2014/main" id="{73C6C283-3BC2-3ED2-1E1C-10C96EEC2F23}"/>
                  </a:ext>
                </a:extLst>
              </p:cNvPr>
              <p:cNvSpPr txBox="1"/>
              <p:nvPr/>
            </p:nvSpPr>
            <p:spPr>
              <a:xfrm>
                <a:off x="1339145" y="6113737"/>
                <a:ext cx="1127103"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𝑥</m:t>
                        </m:r>
                      </m:sub>
                    </m:sSub>
                  </m:oMath>
                </a14:m>
                <a:r>
                  <a:rPr lang="en-US" dirty="0"/>
                  <a:t> (</a:t>
                </a:r>
                <a14:m>
                  <m:oMath xmlns:m="http://schemas.openxmlformats.org/officeDocument/2006/math">
                    <m:r>
                      <a:rPr lang="en-US" b="0" i="1" dirty="0" smtClean="0">
                        <a:latin typeface="Cambria Math" panose="02040503050406030204" pitchFamily="18" charset="0"/>
                      </a:rPr>
                      <m:t>𝜇</m:t>
                    </m:r>
                  </m:oMath>
                </a14:m>
                <a:r>
                  <a:rPr lang="en-US" dirty="0"/>
                  <a:t>m</a:t>
                </a:r>
                <a:r>
                  <a:rPr lang="en-US" baseline="30000" dirty="0"/>
                  <a:t>-1</a:t>
                </a:r>
                <a14:m>
                  <m:oMath xmlns:m="http://schemas.openxmlformats.org/officeDocument/2006/math">
                    <m:r>
                      <a:rPr lang="en-US" b="0" i="1" dirty="0" smtClean="0">
                        <a:latin typeface="Cambria Math" panose="02040503050406030204" pitchFamily="18" charset="0"/>
                      </a:rPr>
                      <m:t> </m:t>
                    </m:r>
                  </m:oMath>
                </a14:m>
                <a:r>
                  <a:rPr lang="en-US" dirty="0"/>
                  <a:t>)</a:t>
                </a:r>
              </a:p>
            </p:txBody>
          </p:sp>
        </mc:Choice>
        <mc:Fallback>
          <p:sp>
            <p:nvSpPr>
              <p:cNvPr id="187" name="TextBox 186">
                <a:extLst>
                  <a:ext uri="{FF2B5EF4-FFF2-40B4-BE49-F238E27FC236}">
                    <a16:creationId xmlns:a16="http://schemas.microsoft.com/office/drawing/2014/main" id="{73C6C283-3BC2-3ED2-1E1C-10C96EEC2F23}"/>
                  </a:ext>
                </a:extLst>
              </p:cNvPr>
              <p:cNvSpPr txBox="1">
                <a:spLocks noRot="1" noChangeAspect="1" noMove="1" noResize="1" noEditPoints="1" noAdjustHandles="1" noChangeArrowheads="1" noChangeShapeType="1" noTextEdit="1"/>
              </p:cNvSpPr>
              <p:nvPr/>
            </p:nvSpPr>
            <p:spPr>
              <a:xfrm>
                <a:off x="1339145" y="6113737"/>
                <a:ext cx="1127103" cy="369332"/>
              </a:xfrm>
              <a:prstGeom prst="rect">
                <a:avLst/>
              </a:prstGeom>
              <a:blipFill>
                <a:blip r:embed="rId9"/>
                <a:stretch>
                  <a:fillRect t="-6667" r="-3333" b="-26667"/>
                </a:stretch>
              </a:blipFill>
            </p:spPr>
            <p:txBody>
              <a:bodyPr/>
              <a:lstStyle/>
              <a:p>
                <a:r>
                  <a:rPr lang="en-US">
                    <a:noFill/>
                  </a:rPr>
                  <a:t> </a:t>
                </a:r>
              </a:p>
            </p:txBody>
          </p:sp>
        </mc:Fallback>
      </mc:AlternateContent>
      <p:sp>
        <p:nvSpPr>
          <p:cNvPr id="188" name="TextBox 187">
            <a:extLst>
              <a:ext uri="{FF2B5EF4-FFF2-40B4-BE49-F238E27FC236}">
                <a16:creationId xmlns:a16="http://schemas.microsoft.com/office/drawing/2014/main" id="{06F49C20-82B3-CC8F-90E1-FC0DD49BD5A2}"/>
              </a:ext>
            </a:extLst>
          </p:cNvPr>
          <p:cNvSpPr txBox="1"/>
          <p:nvPr/>
        </p:nvSpPr>
        <p:spPr>
          <a:xfrm>
            <a:off x="920018" y="5832761"/>
            <a:ext cx="492699" cy="369332"/>
          </a:xfrm>
          <a:prstGeom prst="rect">
            <a:avLst/>
          </a:prstGeom>
          <a:noFill/>
        </p:spPr>
        <p:txBody>
          <a:bodyPr wrap="none" rtlCol="0">
            <a:spAutoFit/>
          </a:bodyPr>
          <a:lstStyle/>
          <a:p>
            <a:r>
              <a:rPr lang="en-US" dirty="0"/>
              <a:t>-10</a:t>
            </a:r>
          </a:p>
        </p:txBody>
      </p:sp>
      <p:sp>
        <p:nvSpPr>
          <p:cNvPr id="189" name="TextBox 188">
            <a:extLst>
              <a:ext uri="{FF2B5EF4-FFF2-40B4-BE49-F238E27FC236}">
                <a16:creationId xmlns:a16="http://schemas.microsoft.com/office/drawing/2014/main" id="{0D0960D7-B34F-34F8-3D55-B728E17932E9}"/>
              </a:ext>
            </a:extLst>
          </p:cNvPr>
          <p:cNvSpPr txBox="1"/>
          <p:nvPr/>
        </p:nvSpPr>
        <p:spPr>
          <a:xfrm>
            <a:off x="2545191" y="5841958"/>
            <a:ext cx="431528" cy="369332"/>
          </a:xfrm>
          <a:prstGeom prst="rect">
            <a:avLst/>
          </a:prstGeom>
          <a:noFill/>
        </p:spPr>
        <p:txBody>
          <a:bodyPr wrap="none" rtlCol="0">
            <a:spAutoFit/>
          </a:bodyPr>
          <a:lstStyle/>
          <a:p>
            <a:r>
              <a:rPr lang="en-US" dirty="0"/>
              <a:t>10</a:t>
            </a:r>
          </a:p>
        </p:txBody>
      </p:sp>
      <p:sp>
        <p:nvSpPr>
          <p:cNvPr id="190" name="TextBox 189">
            <a:extLst>
              <a:ext uri="{FF2B5EF4-FFF2-40B4-BE49-F238E27FC236}">
                <a16:creationId xmlns:a16="http://schemas.microsoft.com/office/drawing/2014/main" id="{53A7A7C0-2440-B950-E5BE-FE12B381F003}"/>
              </a:ext>
            </a:extLst>
          </p:cNvPr>
          <p:cNvSpPr txBox="1"/>
          <p:nvPr/>
        </p:nvSpPr>
        <p:spPr>
          <a:xfrm>
            <a:off x="1768612" y="5841958"/>
            <a:ext cx="308098" cy="369332"/>
          </a:xfrm>
          <a:prstGeom prst="rect">
            <a:avLst/>
          </a:prstGeom>
          <a:noFill/>
        </p:spPr>
        <p:txBody>
          <a:bodyPr wrap="none" rtlCol="0">
            <a:spAutoFit/>
          </a:bodyPr>
          <a:lstStyle/>
          <a:p>
            <a:r>
              <a:rPr lang="en-US" dirty="0"/>
              <a:t>0</a:t>
            </a:r>
          </a:p>
        </p:txBody>
      </p:sp>
      <mc:AlternateContent xmlns:mc="http://schemas.openxmlformats.org/markup-compatibility/2006">
        <mc:Choice xmlns:a14="http://schemas.microsoft.com/office/drawing/2010/main" Requires="a14">
          <p:sp>
            <p:nvSpPr>
              <p:cNvPr id="192" name="TextBox 191">
                <a:extLst>
                  <a:ext uri="{FF2B5EF4-FFF2-40B4-BE49-F238E27FC236}">
                    <a16:creationId xmlns:a16="http://schemas.microsoft.com/office/drawing/2014/main" id="{C6E24205-49B4-E1DE-CDEF-1E2D5A2ADBFC}"/>
                  </a:ext>
                </a:extLst>
              </p:cNvPr>
              <p:cNvSpPr txBox="1"/>
              <p:nvPr/>
            </p:nvSpPr>
            <p:spPr>
              <a:xfrm>
                <a:off x="6954837" y="5581211"/>
                <a:ext cx="5383943" cy="307777"/>
              </a:xfrm>
              <a:prstGeom prst="rect">
                <a:avLst/>
              </a:prstGeom>
              <a:noFill/>
            </p:spPr>
            <p:txBody>
              <a:bodyPr wrap="square">
                <a:spAutoFit/>
              </a:bodyPr>
              <a:lstStyle/>
              <a:p>
                <a:pPr lvl="0" algn="ctr">
                  <a:defRPr/>
                </a:pPr>
                <a:r>
                  <a:rPr lang="en-US" sz="1400" dirty="0">
                    <a:latin typeface="Baskerville" panose="02020502070401020303" pitchFamily="18" charset="0"/>
                    <a:ea typeface="Baskerville" panose="02020502070401020303" pitchFamily="18" charset="0"/>
                  </a:rPr>
                  <a:t>Xu</a:t>
                </a:r>
                <a14:m>
                  <m:oMath xmlns:m="http://schemas.openxmlformats.org/officeDocument/2006/math">
                    <m:r>
                      <a:rPr lang="en-US" sz="1400" baseline="30000">
                        <a:latin typeface="Cambria Math" panose="02040503050406030204" pitchFamily="18" charset="0"/>
                      </a:rPr>
                      <m:t>†</m:t>
                    </m:r>
                  </m:oMath>
                </a14:m>
                <a:r>
                  <a:rPr lang="en-US" sz="1400" dirty="0">
                    <a:latin typeface="Baskerville" panose="02020502070401020303" pitchFamily="18" charset="0"/>
                    <a:ea typeface="Baskerville" panose="02020502070401020303" pitchFamily="18" charset="0"/>
                  </a:rPr>
                  <a:t>, Mandal</a:t>
                </a:r>
                <a14:m>
                  <m:oMath xmlns:m="http://schemas.openxmlformats.org/officeDocument/2006/math">
                    <m:r>
                      <a:rPr lang="en-US" sz="1400" baseline="30000">
                        <a:latin typeface="Cambria Math" panose="02040503050406030204" pitchFamily="18" charset="0"/>
                      </a:rPr>
                      <m:t>†</m:t>
                    </m:r>
                  </m:oMath>
                </a14:m>
                <a:r>
                  <a:rPr lang="en-US" sz="1400" dirty="0">
                    <a:latin typeface="Baskerville" panose="02020502070401020303" pitchFamily="18" charset="0"/>
                    <a:ea typeface="Baskerville" panose="02020502070401020303" pitchFamily="18" charset="0"/>
                  </a:rPr>
                  <a:t>… , Reichman, Delor Nat. Comm. (2023)</a:t>
                </a:r>
              </a:p>
            </p:txBody>
          </p:sp>
        </mc:Choice>
        <mc:Fallback>
          <p:sp>
            <p:nvSpPr>
              <p:cNvPr id="192" name="TextBox 191">
                <a:extLst>
                  <a:ext uri="{FF2B5EF4-FFF2-40B4-BE49-F238E27FC236}">
                    <a16:creationId xmlns:a16="http://schemas.microsoft.com/office/drawing/2014/main" id="{C6E24205-49B4-E1DE-CDEF-1E2D5A2ADBFC}"/>
                  </a:ext>
                </a:extLst>
              </p:cNvPr>
              <p:cNvSpPr txBox="1">
                <a:spLocks noRot="1" noChangeAspect="1" noMove="1" noResize="1" noEditPoints="1" noAdjustHandles="1" noChangeArrowheads="1" noChangeShapeType="1" noTextEdit="1"/>
              </p:cNvSpPr>
              <p:nvPr/>
            </p:nvSpPr>
            <p:spPr>
              <a:xfrm>
                <a:off x="6954837" y="5581211"/>
                <a:ext cx="5383943" cy="307777"/>
              </a:xfrm>
              <a:prstGeom prst="rect">
                <a:avLst/>
              </a:prstGeom>
              <a:blipFill>
                <a:blip r:embed="rId10"/>
                <a:stretch>
                  <a:fillRect t="-4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3" name="TextBox 192">
                <a:extLst>
                  <a:ext uri="{FF2B5EF4-FFF2-40B4-BE49-F238E27FC236}">
                    <a16:creationId xmlns:a16="http://schemas.microsoft.com/office/drawing/2014/main" id="{164872E3-BD2E-952F-B4C1-21311E22A0C8}"/>
                  </a:ext>
                </a:extLst>
              </p:cNvPr>
              <p:cNvSpPr txBox="1"/>
              <p:nvPr/>
            </p:nvSpPr>
            <p:spPr>
              <a:xfrm>
                <a:off x="7552667" y="5832761"/>
                <a:ext cx="4567277" cy="528734"/>
              </a:xfrm>
              <a:prstGeom prst="rect">
                <a:avLst/>
              </a:prstGeom>
              <a:noFill/>
            </p:spPr>
            <p:txBody>
              <a:bodyPr wrap="square" rtlCol="0">
                <a:spAutoFit/>
              </a:bodyPr>
              <a:lstStyle/>
              <a:p>
                <a:r>
                  <a:rPr lang="en-US" sz="1400" dirty="0">
                    <a:solidFill>
                      <a:schemeClr val="tx1"/>
                    </a:solidFill>
                    <a:latin typeface="Baskerville" panose="02020502070401020303" pitchFamily="18" charset="0"/>
                    <a:ea typeface="Baskerville" panose="02020502070401020303" pitchFamily="18" charset="0"/>
                  </a:rPr>
                  <a:t>Blackham</a:t>
                </a:r>
                <a14:m>
                  <m:oMath xmlns:m="http://schemas.openxmlformats.org/officeDocument/2006/math">
                    <m:sSup>
                      <m:sSupPr>
                        <m:ctrlPr>
                          <a:rPr lang="en-US" sz="1400" b="1" i="1">
                            <a:solidFill>
                              <a:schemeClr val="tx1"/>
                            </a:solidFill>
                            <a:latin typeface="Cambria Math" panose="02040503050406030204" pitchFamily="18" charset="0"/>
                            <a:ea typeface="Cambria Math" panose="02040503050406030204" pitchFamily="18" charset="0"/>
                          </a:rPr>
                        </m:ctrlPr>
                      </m:sSupPr>
                      <m:e>
                        <m:r>
                          <a:rPr lang="en-US" sz="1400" b="1" i="1">
                            <a:solidFill>
                              <a:schemeClr val="tx1"/>
                            </a:solidFill>
                            <a:latin typeface="Cambria Math" panose="02040503050406030204" pitchFamily="18" charset="0"/>
                            <a:ea typeface="Cambria Math" panose="02040503050406030204" pitchFamily="18" charset="0"/>
                          </a:rPr>
                          <m:t> </m:t>
                        </m:r>
                      </m:e>
                      <m:sup>
                        <m:r>
                          <a:rPr lang="en-US" sz="1400" b="1" i="1">
                            <a:solidFill>
                              <a:schemeClr val="tx1"/>
                            </a:solidFill>
                            <a:latin typeface="Cambria Math" panose="02040503050406030204" pitchFamily="18" charset="0"/>
                            <a:ea typeface="Cambria Math" panose="02040503050406030204" pitchFamily="18" charset="0"/>
                          </a:rPr>
                          <m:t>†</m:t>
                        </m:r>
                      </m:sup>
                    </m:sSup>
                  </m:oMath>
                </a14:m>
                <a:r>
                  <a:rPr lang="en-US" sz="1400" dirty="0">
                    <a:solidFill>
                      <a:schemeClr val="tx1"/>
                    </a:solidFill>
                    <a:latin typeface="Baskerville" panose="02020502070401020303" pitchFamily="18" charset="0"/>
                    <a:ea typeface="Baskerville" panose="02020502070401020303" pitchFamily="18" charset="0"/>
                  </a:rPr>
                  <a:t>, </a:t>
                </a:r>
                <a:r>
                  <a:rPr lang="en-US" sz="1400" b="1" u="sng" dirty="0">
                    <a:solidFill>
                      <a:srgbClr val="580000"/>
                    </a:solidFill>
                    <a:latin typeface="Baskerville" panose="02020502070401020303" pitchFamily="18" charset="0"/>
                    <a:ea typeface="Baskerville" panose="02020502070401020303" pitchFamily="18" charset="0"/>
                  </a:rPr>
                  <a:t>Manjalingal</a:t>
                </a:r>
                <a14:m>
                  <m:oMath xmlns:m="http://schemas.openxmlformats.org/officeDocument/2006/math">
                    <m:sSup>
                      <m:sSupPr>
                        <m:ctrlPr>
                          <a:rPr lang="en-US" sz="1400" i="1">
                            <a:solidFill>
                              <a:srgbClr val="580000"/>
                            </a:solidFill>
                            <a:latin typeface="Cambria Math" panose="02040503050406030204" pitchFamily="18" charset="0"/>
                            <a:ea typeface="Cambria Math" panose="02040503050406030204" pitchFamily="18" charset="0"/>
                          </a:rPr>
                        </m:ctrlPr>
                      </m:sSupPr>
                      <m:e>
                        <m:r>
                          <a:rPr lang="en-US" sz="1400" i="1">
                            <a:solidFill>
                              <a:srgbClr val="580000"/>
                            </a:solidFill>
                            <a:latin typeface="Cambria Math" panose="02040503050406030204" pitchFamily="18" charset="0"/>
                            <a:ea typeface="Cambria Math" panose="02040503050406030204" pitchFamily="18" charset="0"/>
                          </a:rPr>
                          <m:t> </m:t>
                        </m:r>
                      </m:e>
                      <m:sup>
                        <m:r>
                          <a:rPr lang="en-US" sz="1400" i="1">
                            <a:solidFill>
                              <a:srgbClr val="580000"/>
                            </a:solidFill>
                            <a:latin typeface="Cambria Math" panose="02040503050406030204" pitchFamily="18" charset="0"/>
                            <a:ea typeface="Cambria Math" panose="02040503050406030204" pitchFamily="18" charset="0"/>
                          </a:rPr>
                          <m:t>†</m:t>
                        </m:r>
                      </m:sup>
                    </m:sSup>
                  </m:oMath>
                </a14:m>
                <a:r>
                  <a:rPr lang="en-US" sz="1400" dirty="0">
                    <a:solidFill>
                      <a:schemeClr val="tx1"/>
                    </a:solidFill>
                    <a:latin typeface="Baskerville" panose="02020502070401020303" pitchFamily="18" charset="0"/>
                    <a:ea typeface="Baskerville" panose="02020502070401020303" pitchFamily="18" charset="0"/>
                  </a:rPr>
                  <a:t>, Rahmanian, Mandal, </a:t>
                </a:r>
                <a:r>
                  <a:rPr lang="en-US" sz="1400" i="1" dirty="0">
                    <a:solidFill>
                      <a:schemeClr val="tx1"/>
                    </a:solidFill>
                    <a:latin typeface="Baskerville" panose="02020502070401020303" pitchFamily="18" charset="0"/>
                    <a:ea typeface="Baskerville" panose="02020502070401020303" pitchFamily="18" charset="0"/>
                  </a:rPr>
                  <a:t>Nano Letters. </a:t>
                </a:r>
                <a:r>
                  <a:rPr lang="en-US" sz="1400" dirty="0">
                    <a:solidFill>
                      <a:schemeClr val="tx1"/>
                    </a:solidFill>
                    <a:latin typeface="Baskerville" panose="02020502070401020303" pitchFamily="18" charset="0"/>
                    <a:ea typeface="Baskerville" panose="02020502070401020303" pitchFamily="18" charset="0"/>
                  </a:rPr>
                  <a:t>(2025)</a:t>
                </a:r>
              </a:p>
            </p:txBody>
          </p:sp>
        </mc:Choice>
        <mc:Fallback>
          <p:sp>
            <p:nvSpPr>
              <p:cNvPr id="193" name="TextBox 192">
                <a:extLst>
                  <a:ext uri="{FF2B5EF4-FFF2-40B4-BE49-F238E27FC236}">
                    <a16:creationId xmlns:a16="http://schemas.microsoft.com/office/drawing/2014/main" id="{164872E3-BD2E-952F-B4C1-21311E22A0C8}"/>
                  </a:ext>
                </a:extLst>
              </p:cNvPr>
              <p:cNvSpPr txBox="1">
                <a:spLocks noRot="1" noChangeAspect="1" noMove="1" noResize="1" noEditPoints="1" noAdjustHandles="1" noChangeArrowheads="1" noChangeShapeType="1" noTextEdit="1"/>
              </p:cNvSpPr>
              <p:nvPr/>
            </p:nvSpPr>
            <p:spPr>
              <a:xfrm>
                <a:off x="7552667" y="5832761"/>
                <a:ext cx="4567277" cy="528734"/>
              </a:xfrm>
              <a:prstGeom prst="rect">
                <a:avLst/>
              </a:prstGeom>
              <a:blipFill>
                <a:blip r:embed="rId11"/>
                <a:stretch>
                  <a:fillRect l="-277" b="-9302"/>
                </a:stretch>
              </a:blipFill>
            </p:spPr>
            <p:txBody>
              <a:bodyPr/>
              <a:lstStyle/>
              <a:p>
                <a:r>
                  <a:rPr lang="en-US">
                    <a:noFill/>
                  </a:rPr>
                  <a:t> </a:t>
                </a:r>
              </a:p>
            </p:txBody>
          </p:sp>
        </mc:Fallback>
      </mc:AlternateContent>
      <p:sp>
        <p:nvSpPr>
          <p:cNvPr id="195" name="TextBox 194">
            <a:extLst>
              <a:ext uri="{FF2B5EF4-FFF2-40B4-BE49-F238E27FC236}">
                <a16:creationId xmlns:a16="http://schemas.microsoft.com/office/drawing/2014/main" id="{0D5AD8C5-9E4E-A0C8-2CF9-9DCE93C50FC0}"/>
              </a:ext>
            </a:extLst>
          </p:cNvPr>
          <p:cNvSpPr txBox="1"/>
          <p:nvPr/>
        </p:nvSpPr>
        <p:spPr>
          <a:xfrm>
            <a:off x="7552667" y="6264626"/>
            <a:ext cx="4567276" cy="307777"/>
          </a:xfrm>
          <a:prstGeom prst="rect">
            <a:avLst/>
          </a:prstGeom>
          <a:noFill/>
        </p:spPr>
        <p:txBody>
          <a:bodyPr wrap="none" rtlCol="0">
            <a:spAutoFit/>
          </a:bodyPr>
          <a:lstStyle/>
          <a:p>
            <a:r>
              <a:rPr lang="en-US" sz="1400" dirty="0">
                <a:latin typeface="Baskerville" panose="02020502070401020303" pitchFamily="18" charset="0"/>
                <a:ea typeface="Baskerville" panose="02020502070401020303" pitchFamily="18" charset="0"/>
              </a:rPr>
              <a:t>Rahmanian, </a:t>
            </a:r>
            <a:r>
              <a:rPr lang="en-US" sz="1400" b="1" u="sng" dirty="0">
                <a:solidFill>
                  <a:srgbClr val="580000"/>
                </a:solidFill>
                <a:latin typeface="Baskerville" panose="02020502070401020303" pitchFamily="18" charset="0"/>
                <a:ea typeface="Baskerville" panose="02020502070401020303" pitchFamily="18" charset="0"/>
              </a:rPr>
              <a:t>Manjalingal</a:t>
            </a:r>
            <a:r>
              <a:rPr lang="en-US" sz="1400" dirty="0">
                <a:latin typeface="Baskerville" panose="02020502070401020303" pitchFamily="18" charset="0"/>
                <a:ea typeface="Baskerville" panose="02020502070401020303" pitchFamily="18" charset="0"/>
              </a:rPr>
              <a:t>, Blackham, Mandal, </a:t>
            </a:r>
            <a:r>
              <a:rPr lang="en-US" sz="1400" i="1" dirty="0" err="1">
                <a:latin typeface="Baskerville" panose="02020502070401020303" pitchFamily="18" charset="0"/>
                <a:ea typeface="Baskerville" panose="02020502070401020303" pitchFamily="18" charset="0"/>
              </a:rPr>
              <a:t>arXiv</a:t>
            </a:r>
            <a:r>
              <a:rPr lang="en-US" sz="1400" dirty="0">
                <a:latin typeface="Baskerville" panose="02020502070401020303" pitchFamily="18" charset="0"/>
                <a:ea typeface="Baskerville" panose="02020502070401020303" pitchFamily="18" charset="0"/>
              </a:rPr>
              <a:t> (2025)</a:t>
            </a:r>
          </a:p>
        </p:txBody>
      </p:sp>
      <mc:AlternateContent xmlns:mc="http://schemas.openxmlformats.org/markup-compatibility/2006">
        <mc:Choice xmlns:a14="http://schemas.microsoft.com/office/drawing/2010/main" Requires="a14">
          <p:sp>
            <p:nvSpPr>
              <p:cNvPr id="196" name="TextBox 195">
                <a:extLst>
                  <a:ext uri="{FF2B5EF4-FFF2-40B4-BE49-F238E27FC236}">
                    <a16:creationId xmlns:a16="http://schemas.microsoft.com/office/drawing/2014/main" id="{245A6624-C526-A5FB-1BBE-BCFC1866ED99}"/>
                  </a:ext>
                </a:extLst>
              </p:cNvPr>
              <p:cNvSpPr txBox="1"/>
              <p:nvPr/>
            </p:nvSpPr>
            <p:spPr>
              <a:xfrm rot="16200000">
                <a:off x="3068753" y="1657859"/>
                <a:ext cx="434478" cy="39190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𝑔</m:t>
                          </m:r>
                        </m:sub>
                      </m:sSub>
                    </m:oMath>
                  </m:oMathPara>
                </a14:m>
                <a:endParaRPr lang="en-US" dirty="0"/>
              </a:p>
            </p:txBody>
          </p:sp>
        </mc:Choice>
        <mc:Fallback>
          <p:sp>
            <p:nvSpPr>
              <p:cNvPr id="196" name="TextBox 195">
                <a:extLst>
                  <a:ext uri="{FF2B5EF4-FFF2-40B4-BE49-F238E27FC236}">
                    <a16:creationId xmlns:a16="http://schemas.microsoft.com/office/drawing/2014/main" id="{245A6624-C526-A5FB-1BBE-BCFC1866ED99}"/>
                  </a:ext>
                </a:extLst>
              </p:cNvPr>
              <p:cNvSpPr txBox="1">
                <a:spLocks noRot="1" noChangeAspect="1" noMove="1" noResize="1" noEditPoints="1" noAdjustHandles="1" noChangeArrowheads="1" noChangeShapeType="1" noTextEdit="1"/>
              </p:cNvSpPr>
              <p:nvPr/>
            </p:nvSpPr>
            <p:spPr>
              <a:xfrm rot="16200000">
                <a:off x="3068753" y="1657859"/>
                <a:ext cx="434478" cy="391902"/>
              </a:xfrm>
              <a:prstGeom prst="rect">
                <a:avLst/>
              </a:prstGeom>
              <a:blipFill>
                <a:blip r:embed="rId12"/>
                <a:stretch>
                  <a:fillRect r="-3125"/>
                </a:stretch>
              </a:blipFill>
            </p:spPr>
            <p:txBody>
              <a:bodyPr/>
              <a:lstStyle/>
              <a:p>
                <a:r>
                  <a:rPr lang="en-US">
                    <a:noFill/>
                  </a:rPr>
                  <a:t> </a:t>
                </a:r>
              </a:p>
            </p:txBody>
          </p:sp>
        </mc:Fallback>
      </mc:AlternateContent>
      <p:sp>
        <p:nvSpPr>
          <p:cNvPr id="197" name="TextBox 196">
            <a:extLst>
              <a:ext uri="{FF2B5EF4-FFF2-40B4-BE49-F238E27FC236}">
                <a16:creationId xmlns:a16="http://schemas.microsoft.com/office/drawing/2014/main" id="{1BA1E562-5330-64F3-8646-C91AB5F3B339}"/>
              </a:ext>
            </a:extLst>
          </p:cNvPr>
          <p:cNvSpPr txBox="1"/>
          <p:nvPr/>
        </p:nvSpPr>
        <p:spPr>
          <a:xfrm>
            <a:off x="3812200" y="2952102"/>
            <a:ext cx="497252" cy="369332"/>
          </a:xfrm>
          <a:prstGeom prst="rect">
            <a:avLst/>
          </a:prstGeom>
          <a:noFill/>
        </p:spPr>
        <p:txBody>
          <a:bodyPr wrap="none" rtlCol="0">
            <a:spAutoFit/>
          </a:bodyPr>
          <a:lstStyle/>
          <a:p>
            <a:r>
              <a:rPr lang="en-US" dirty="0"/>
              <a:t>1.7</a:t>
            </a:r>
          </a:p>
        </p:txBody>
      </p:sp>
      <p:sp>
        <p:nvSpPr>
          <p:cNvPr id="198" name="TextBox 197">
            <a:extLst>
              <a:ext uri="{FF2B5EF4-FFF2-40B4-BE49-F238E27FC236}">
                <a16:creationId xmlns:a16="http://schemas.microsoft.com/office/drawing/2014/main" id="{3717DCF7-C21B-04D7-CA11-7C2FBA0D9654}"/>
              </a:ext>
            </a:extLst>
          </p:cNvPr>
          <p:cNvSpPr txBox="1"/>
          <p:nvPr/>
        </p:nvSpPr>
        <p:spPr>
          <a:xfrm>
            <a:off x="4692502" y="2943106"/>
            <a:ext cx="497252" cy="369332"/>
          </a:xfrm>
          <a:prstGeom prst="rect">
            <a:avLst/>
          </a:prstGeom>
          <a:noFill/>
        </p:spPr>
        <p:txBody>
          <a:bodyPr wrap="none" rtlCol="0">
            <a:spAutoFit/>
          </a:bodyPr>
          <a:lstStyle/>
          <a:p>
            <a:r>
              <a:rPr lang="en-US" dirty="0"/>
              <a:t>1.9</a:t>
            </a:r>
          </a:p>
        </p:txBody>
      </p:sp>
      <p:sp>
        <p:nvSpPr>
          <p:cNvPr id="199" name="TextBox 198">
            <a:extLst>
              <a:ext uri="{FF2B5EF4-FFF2-40B4-BE49-F238E27FC236}">
                <a16:creationId xmlns:a16="http://schemas.microsoft.com/office/drawing/2014/main" id="{3119D88E-A896-79A7-3568-0C12FB5BD156}"/>
              </a:ext>
            </a:extLst>
          </p:cNvPr>
          <p:cNvSpPr txBox="1"/>
          <p:nvPr/>
        </p:nvSpPr>
        <p:spPr>
          <a:xfrm>
            <a:off x="5614952" y="2943106"/>
            <a:ext cx="497252" cy="369332"/>
          </a:xfrm>
          <a:prstGeom prst="rect">
            <a:avLst/>
          </a:prstGeom>
          <a:noFill/>
        </p:spPr>
        <p:txBody>
          <a:bodyPr wrap="none" rtlCol="0">
            <a:spAutoFit/>
          </a:bodyPr>
          <a:lstStyle/>
          <a:p>
            <a:r>
              <a:rPr lang="en-US" dirty="0"/>
              <a:t>2.1</a:t>
            </a:r>
          </a:p>
        </p:txBody>
      </p:sp>
      <p:sp>
        <p:nvSpPr>
          <p:cNvPr id="200" name="TextBox 199">
            <a:extLst>
              <a:ext uri="{FF2B5EF4-FFF2-40B4-BE49-F238E27FC236}">
                <a16:creationId xmlns:a16="http://schemas.microsoft.com/office/drawing/2014/main" id="{772E0983-303A-1234-6029-4F75C0CFE7B4}"/>
              </a:ext>
            </a:extLst>
          </p:cNvPr>
          <p:cNvSpPr txBox="1"/>
          <p:nvPr/>
        </p:nvSpPr>
        <p:spPr>
          <a:xfrm>
            <a:off x="4298452" y="3156943"/>
            <a:ext cx="1285352" cy="369332"/>
          </a:xfrm>
          <a:prstGeom prst="rect">
            <a:avLst/>
          </a:prstGeom>
          <a:noFill/>
        </p:spPr>
        <p:txBody>
          <a:bodyPr wrap="none" rtlCol="0">
            <a:spAutoFit/>
          </a:bodyPr>
          <a:lstStyle/>
          <a:p>
            <a:r>
              <a:rPr lang="en-US" dirty="0"/>
              <a:t>Energy (eV)</a:t>
            </a:r>
          </a:p>
        </p:txBody>
      </p:sp>
    </p:spTree>
    <p:extLst>
      <p:ext uri="{BB962C8B-B14F-4D97-AF65-F5344CB8AC3E}">
        <p14:creationId xmlns:p14="http://schemas.microsoft.com/office/powerpoint/2010/main" val="304016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086EB9-3DEB-7166-BCCF-5E44390144D6}"/>
              </a:ext>
            </a:extLst>
          </p:cNvPr>
          <p:cNvSpPr>
            <a:spLocks noGrp="1"/>
          </p:cNvSpPr>
          <p:nvPr>
            <p:ph type="sldNum" sz="quarter" idx="12"/>
          </p:nvPr>
        </p:nvSpPr>
        <p:spPr/>
        <p:txBody>
          <a:bodyPr/>
          <a:lstStyle/>
          <a:p>
            <a:fld id="{2519C00E-2C2C-A546-B149-044A63D2EBB9}" type="slidenum">
              <a:rPr lang="en-US" smtClean="0"/>
              <a:pPr/>
              <a:t>25</a:t>
            </a:fld>
            <a:endParaRPr lang="en-US" dirty="0"/>
          </a:p>
        </p:txBody>
      </p:sp>
      <p:sp>
        <p:nvSpPr>
          <p:cNvPr id="3" name="Rectangle 2">
            <a:extLst>
              <a:ext uri="{FF2B5EF4-FFF2-40B4-BE49-F238E27FC236}">
                <a16:creationId xmlns:a16="http://schemas.microsoft.com/office/drawing/2014/main" id="{38F715EA-B7F5-EFE9-AB69-BD321F92D465}"/>
              </a:ext>
            </a:extLst>
          </p:cNvPr>
          <p:cNvSpPr/>
          <p:nvPr/>
        </p:nvSpPr>
        <p:spPr>
          <a:xfrm>
            <a:off x="947020" y="1081084"/>
            <a:ext cx="3098304" cy="347747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FA34ED0-2CD5-3896-DF94-C309E38DA029}"/>
              </a:ext>
            </a:extLst>
          </p:cNvPr>
          <p:cNvSpPr/>
          <p:nvPr/>
        </p:nvSpPr>
        <p:spPr>
          <a:xfrm>
            <a:off x="1422480" y="1261814"/>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4">
            <a:extLst>
              <a:ext uri="{FF2B5EF4-FFF2-40B4-BE49-F238E27FC236}">
                <a16:creationId xmlns:a16="http://schemas.microsoft.com/office/drawing/2014/main" id="{753B7200-4688-E11F-38CB-2BACFC7A5A32}"/>
              </a:ext>
            </a:extLst>
          </p:cNvPr>
          <p:cNvSpPr/>
          <p:nvPr/>
        </p:nvSpPr>
        <p:spPr>
          <a:xfrm>
            <a:off x="1459092" y="1430368"/>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5E29CDBB-921F-2710-DFBA-54595868ABE0}"/>
              </a:ext>
            </a:extLst>
          </p:cNvPr>
          <p:cNvSpPr/>
          <p:nvPr/>
        </p:nvSpPr>
        <p:spPr>
          <a:xfrm>
            <a:off x="2092432" y="1257305"/>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FCDCF402-F459-2240-0FEB-FEE989AE37C1}"/>
              </a:ext>
            </a:extLst>
          </p:cNvPr>
          <p:cNvSpPr/>
          <p:nvPr/>
        </p:nvSpPr>
        <p:spPr>
          <a:xfrm>
            <a:off x="2129044" y="1425859"/>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DF55685-A503-5324-E263-60C5AF5C86FA}"/>
              </a:ext>
            </a:extLst>
          </p:cNvPr>
          <p:cNvSpPr/>
          <p:nvPr/>
        </p:nvSpPr>
        <p:spPr>
          <a:xfrm>
            <a:off x="2762384" y="1261814"/>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B3FD0743-D9DE-8370-77B3-9551607F6729}"/>
              </a:ext>
            </a:extLst>
          </p:cNvPr>
          <p:cNvSpPr/>
          <p:nvPr/>
        </p:nvSpPr>
        <p:spPr>
          <a:xfrm>
            <a:off x="2798996" y="1430368"/>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595D6EB-3740-F37C-4085-CC973E2A0A9D}"/>
              </a:ext>
            </a:extLst>
          </p:cNvPr>
          <p:cNvSpPr/>
          <p:nvPr/>
        </p:nvSpPr>
        <p:spPr>
          <a:xfrm>
            <a:off x="3417275" y="1270413"/>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EEFEE35E-A1B6-CACF-9E86-300F08E1AD8A}"/>
              </a:ext>
            </a:extLst>
          </p:cNvPr>
          <p:cNvSpPr/>
          <p:nvPr/>
        </p:nvSpPr>
        <p:spPr>
          <a:xfrm>
            <a:off x="3453887" y="1438967"/>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FEEFA69-8917-30A1-F49A-DB9C00191F78}"/>
              </a:ext>
            </a:extLst>
          </p:cNvPr>
          <p:cNvSpPr>
            <a:spLocks noChangeAspect="1"/>
          </p:cNvSpPr>
          <p:nvPr/>
        </p:nvSpPr>
        <p:spPr>
          <a:xfrm>
            <a:off x="1315347" y="1693921"/>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6AC486ED-49D5-57DB-2FDA-F4713DE41D5E}"/>
              </a:ext>
            </a:extLst>
          </p:cNvPr>
          <p:cNvSpPr>
            <a:spLocks noChangeAspect="1"/>
          </p:cNvSpPr>
          <p:nvPr/>
        </p:nvSpPr>
        <p:spPr>
          <a:xfrm>
            <a:off x="1980644" y="1693921"/>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B265251-F5EA-B4EB-E187-1AF4326D37C2}"/>
              </a:ext>
            </a:extLst>
          </p:cNvPr>
          <p:cNvSpPr>
            <a:spLocks noChangeAspect="1"/>
          </p:cNvSpPr>
          <p:nvPr/>
        </p:nvSpPr>
        <p:spPr>
          <a:xfrm>
            <a:off x="2645941" y="1693921"/>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9BE7D536-89D4-A4E3-57F5-ACAE2D743509}"/>
              </a:ext>
            </a:extLst>
          </p:cNvPr>
          <p:cNvSpPr>
            <a:spLocks noChangeAspect="1"/>
          </p:cNvSpPr>
          <p:nvPr/>
        </p:nvSpPr>
        <p:spPr>
          <a:xfrm>
            <a:off x="3311238" y="1693921"/>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13243D66-6AC0-5A44-52D2-230606C8DB8B}"/>
              </a:ext>
            </a:extLst>
          </p:cNvPr>
          <p:cNvCxnSpPr>
            <a:cxnSpLocks/>
          </p:cNvCxnSpPr>
          <p:nvPr/>
        </p:nvCxnSpPr>
        <p:spPr>
          <a:xfrm>
            <a:off x="2072854" y="1986934"/>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865954C-E540-8A76-6A96-F166EBAD47DE}"/>
              </a:ext>
            </a:extLst>
          </p:cNvPr>
          <p:cNvCxnSpPr>
            <a:cxnSpLocks/>
          </p:cNvCxnSpPr>
          <p:nvPr/>
        </p:nvCxnSpPr>
        <p:spPr>
          <a:xfrm>
            <a:off x="2075356" y="1769381"/>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B03BA1-C5BC-8B05-0CBB-A0AD86941236}"/>
              </a:ext>
            </a:extLst>
          </p:cNvPr>
          <p:cNvCxnSpPr>
            <a:cxnSpLocks/>
          </p:cNvCxnSpPr>
          <p:nvPr/>
        </p:nvCxnSpPr>
        <p:spPr>
          <a:xfrm>
            <a:off x="1401185" y="1986934"/>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4BD57F5-BBFD-0C1A-242A-32767718B2E2}"/>
              </a:ext>
            </a:extLst>
          </p:cNvPr>
          <p:cNvCxnSpPr>
            <a:cxnSpLocks/>
          </p:cNvCxnSpPr>
          <p:nvPr/>
        </p:nvCxnSpPr>
        <p:spPr>
          <a:xfrm>
            <a:off x="1401185" y="1769381"/>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AF808E-E718-E77A-9D90-24C399CA5C48}"/>
              </a:ext>
            </a:extLst>
          </p:cNvPr>
          <p:cNvCxnSpPr>
            <a:cxnSpLocks/>
          </p:cNvCxnSpPr>
          <p:nvPr/>
        </p:nvCxnSpPr>
        <p:spPr>
          <a:xfrm>
            <a:off x="2746809" y="1774850"/>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CE2CE8-BAAA-091A-D01D-5DF50E1B4B7F}"/>
              </a:ext>
            </a:extLst>
          </p:cNvPr>
          <p:cNvCxnSpPr>
            <a:cxnSpLocks/>
          </p:cNvCxnSpPr>
          <p:nvPr/>
        </p:nvCxnSpPr>
        <p:spPr>
          <a:xfrm>
            <a:off x="3400902" y="1982745"/>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CE7B21-A5D9-B8EB-D5EF-AA48D6F44D35}"/>
              </a:ext>
            </a:extLst>
          </p:cNvPr>
          <p:cNvCxnSpPr>
            <a:cxnSpLocks/>
          </p:cNvCxnSpPr>
          <p:nvPr/>
        </p:nvCxnSpPr>
        <p:spPr>
          <a:xfrm>
            <a:off x="3404617" y="1777561"/>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CDC4D9F-D639-3245-F786-C12FAA32F592}"/>
              </a:ext>
            </a:extLst>
          </p:cNvPr>
          <p:cNvCxnSpPr>
            <a:stCxn id="12" idx="6"/>
            <a:endCxn id="13" idx="2"/>
          </p:cNvCxnSpPr>
          <p:nvPr/>
        </p:nvCxnSpPr>
        <p:spPr>
          <a:xfrm>
            <a:off x="1681107" y="1876801"/>
            <a:ext cx="2995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E2ED4A-7F5E-7398-891D-422879B515BF}"/>
              </a:ext>
            </a:extLst>
          </p:cNvPr>
          <p:cNvCxnSpPr/>
          <p:nvPr/>
        </p:nvCxnSpPr>
        <p:spPr>
          <a:xfrm>
            <a:off x="2346404" y="1876801"/>
            <a:ext cx="2995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622450-EDD2-B004-1E67-D6DE9E542403}"/>
              </a:ext>
            </a:extLst>
          </p:cNvPr>
          <p:cNvCxnSpPr/>
          <p:nvPr/>
        </p:nvCxnSpPr>
        <p:spPr>
          <a:xfrm>
            <a:off x="3011701" y="1876801"/>
            <a:ext cx="2995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F61C401-2002-F628-492D-9FB7309BB6B2}"/>
              </a:ext>
            </a:extLst>
          </p:cNvPr>
          <p:cNvCxnSpPr>
            <a:cxnSpLocks/>
          </p:cNvCxnSpPr>
          <p:nvPr/>
        </p:nvCxnSpPr>
        <p:spPr>
          <a:xfrm>
            <a:off x="3676998" y="1876801"/>
            <a:ext cx="14068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87408D9-C342-8EA2-FF6E-BBB160241B42}"/>
              </a:ext>
            </a:extLst>
          </p:cNvPr>
          <p:cNvCxnSpPr>
            <a:cxnSpLocks/>
          </p:cNvCxnSpPr>
          <p:nvPr/>
        </p:nvCxnSpPr>
        <p:spPr>
          <a:xfrm>
            <a:off x="1174663" y="1879334"/>
            <a:ext cx="14068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33A6B6A8-7A70-5908-1B8A-220095609EC6}"/>
              </a:ext>
            </a:extLst>
          </p:cNvPr>
          <p:cNvSpPr/>
          <p:nvPr/>
        </p:nvSpPr>
        <p:spPr>
          <a:xfrm>
            <a:off x="1128727" y="1691903"/>
            <a:ext cx="87380" cy="365761"/>
          </a:xfrm>
          <a:custGeom>
            <a:avLst/>
            <a:gdLst>
              <a:gd name="connsiteX0" fmla="*/ 85240 w 85240"/>
              <a:gd name="connsiteY0" fmla="*/ 0 h 402956"/>
              <a:gd name="connsiteX1" fmla="*/ 15498 w 85240"/>
              <a:gd name="connsiteY1" fmla="*/ 131736 h 402956"/>
              <a:gd name="connsiteX2" fmla="*/ 69742 w 85240"/>
              <a:gd name="connsiteY2" fmla="*/ 263471 h 402956"/>
              <a:gd name="connsiteX3" fmla="*/ 0 w 85240"/>
              <a:gd name="connsiteY3" fmla="*/ 402956 h 402956"/>
            </a:gdLst>
            <a:ahLst/>
            <a:cxnLst>
              <a:cxn ang="0">
                <a:pos x="connsiteX0" y="connsiteY0"/>
              </a:cxn>
              <a:cxn ang="0">
                <a:pos x="connsiteX1" y="connsiteY1"/>
              </a:cxn>
              <a:cxn ang="0">
                <a:pos x="connsiteX2" y="connsiteY2"/>
              </a:cxn>
              <a:cxn ang="0">
                <a:pos x="connsiteX3" y="connsiteY3"/>
              </a:cxn>
            </a:cxnLst>
            <a:rect l="l" t="t" r="r" b="b"/>
            <a:pathLst>
              <a:path w="85240" h="402956">
                <a:moveTo>
                  <a:pt x="85240" y="0"/>
                </a:moveTo>
                <a:cubicBezTo>
                  <a:pt x="51660" y="43912"/>
                  <a:pt x="18081" y="87824"/>
                  <a:pt x="15498" y="131736"/>
                </a:cubicBezTo>
                <a:cubicBezTo>
                  <a:pt x="12915" y="175648"/>
                  <a:pt x="72325" y="218268"/>
                  <a:pt x="69742" y="263471"/>
                </a:cubicBezTo>
                <a:cubicBezTo>
                  <a:pt x="67159" y="308674"/>
                  <a:pt x="33579" y="355815"/>
                  <a:pt x="0" y="402956"/>
                </a:cubicBezTo>
              </a:path>
            </a:pathLst>
          </a:cu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DF678123-B796-A29A-BF40-595291C92899}"/>
              </a:ext>
            </a:extLst>
          </p:cNvPr>
          <p:cNvSpPr/>
          <p:nvPr/>
        </p:nvSpPr>
        <p:spPr>
          <a:xfrm rot="10499922">
            <a:off x="3773992" y="1696957"/>
            <a:ext cx="87380" cy="365761"/>
          </a:xfrm>
          <a:custGeom>
            <a:avLst/>
            <a:gdLst>
              <a:gd name="connsiteX0" fmla="*/ 85240 w 85240"/>
              <a:gd name="connsiteY0" fmla="*/ 0 h 402956"/>
              <a:gd name="connsiteX1" fmla="*/ 15498 w 85240"/>
              <a:gd name="connsiteY1" fmla="*/ 131736 h 402956"/>
              <a:gd name="connsiteX2" fmla="*/ 69742 w 85240"/>
              <a:gd name="connsiteY2" fmla="*/ 263471 h 402956"/>
              <a:gd name="connsiteX3" fmla="*/ 0 w 85240"/>
              <a:gd name="connsiteY3" fmla="*/ 402956 h 402956"/>
            </a:gdLst>
            <a:ahLst/>
            <a:cxnLst>
              <a:cxn ang="0">
                <a:pos x="connsiteX0" y="connsiteY0"/>
              </a:cxn>
              <a:cxn ang="0">
                <a:pos x="connsiteX1" y="connsiteY1"/>
              </a:cxn>
              <a:cxn ang="0">
                <a:pos x="connsiteX2" y="connsiteY2"/>
              </a:cxn>
              <a:cxn ang="0">
                <a:pos x="connsiteX3" y="connsiteY3"/>
              </a:cxn>
            </a:cxnLst>
            <a:rect l="l" t="t" r="r" b="b"/>
            <a:pathLst>
              <a:path w="85240" h="402956">
                <a:moveTo>
                  <a:pt x="85240" y="0"/>
                </a:moveTo>
                <a:cubicBezTo>
                  <a:pt x="51660" y="43912"/>
                  <a:pt x="18081" y="87824"/>
                  <a:pt x="15498" y="131736"/>
                </a:cubicBezTo>
                <a:cubicBezTo>
                  <a:pt x="12915" y="175648"/>
                  <a:pt x="72325" y="218268"/>
                  <a:pt x="69742" y="263471"/>
                </a:cubicBezTo>
                <a:cubicBezTo>
                  <a:pt x="67159" y="308674"/>
                  <a:pt x="33579" y="355815"/>
                  <a:pt x="0" y="402956"/>
                </a:cubicBezTo>
              </a:path>
            </a:pathLst>
          </a:cu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7F6B1A46-1E20-AA35-FF09-AC7D23B691EA}"/>
              </a:ext>
            </a:extLst>
          </p:cNvPr>
          <p:cNvCxnSpPr>
            <a:cxnSpLocks/>
          </p:cNvCxnSpPr>
          <p:nvPr/>
        </p:nvCxnSpPr>
        <p:spPr>
          <a:xfrm>
            <a:off x="2746809" y="1974415"/>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4996279-3D42-7BF6-58E1-FBC0FC05BD74}"/>
              </a:ext>
            </a:extLst>
          </p:cNvPr>
          <p:cNvSpPr/>
          <p:nvPr/>
        </p:nvSpPr>
        <p:spPr>
          <a:xfrm>
            <a:off x="1809695" y="1096649"/>
            <a:ext cx="688404" cy="3325707"/>
          </a:xfrm>
          <a:prstGeom prst="rect">
            <a:avLst/>
          </a:prstGeom>
          <a:no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6297B8E9-B1B8-052D-B8F0-263E91ED1947}"/>
              </a:ext>
            </a:extLst>
          </p:cNvPr>
          <p:cNvCxnSpPr>
            <a:cxnSpLocks/>
            <a:stCxn id="31" idx="2"/>
          </p:cNvCxnSpPr>
          <p:nvPr/>
        </p:nvCxnSpPr>
        <p:spPr>
          <a:xfrm>
            <a:off x="2153897" y="4422356"/>
            <a:ext cx="0" cy="619760"/>
          </a:xfrm>
          <a:prstGeom prst="straightConnector1">
            <a:avLst/>
          </a:prstGeom>
          <a:ln>
            <a:solidFill>
              <a:srgbClr val="FF6B6B"/>
            </a:solidFill>
            <a:tailEnd type="triangle"/>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441935E4-9C51-2E68-E60E-47D28921FA6C}"/>
              </a:ext>
            </a:extLst>
          </p:cNvPr>
          <p:cNvSpPr/>
          <p:nvPr/>
        </p:nvSpPr>
        <p:spPr>
          <a:xfrm>
            <a:off x="2078249" y="5173810"/>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F6DC5536-1110-7D6D-910E-932F1796C702}"/>
              </a:ext>
            </a:extLst>
          </p:cNvPr>
          <p:cNvSpPr/>
          <p:nvPr/>
        </p:nvSpPr>
        <p:spPr>
          <a:xfrm>
            <a:off x="2114861" y="5342364"/>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C71C3DF-CA62-9714-E977-3416CBCC2243}"/>
              </a:ext>
            </a:extLst>
          </p:cNvPr>
          <p:cNvSpPr>
            <a:spLocks noChangeAspect="1"/>
          </p:cNvSpPr>
          <p:nvPr/>
        </p:nvSpPr>
        <p:spPr>
          <a:xfrm>
            <a:off x="1972212" y="5597318"/>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F7E869E2-094F-05FE-B7BD-3B9BAA31CE5F}"/>
              </a:ext>
            </a:extLst>
          </p:cNvPr>
          <p:cNvCxnSpPr>
            <a:cxnSpLocks/>
          </p:cNvCxnSpPr>
          <p:nvPr/>
        </p:nvCxnSpPr>
        <p:spPr>
          <a:xfrm>
            <a:off x="2066500" y="5877301"/>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5105D70-6051-F867-70B0-9E6180874DCD}"/>
              </a:ext>
            </a:extLst>
          </p:cNvPr>
          <p:cNvCxnSpPr>
            <a:cxnSpLocks/>
          </p:cNvCxnSpPr>
          <p:nvPr/>
        </p:nvCxnSpPr>
        <p:spPr>
          <a:xfrm>
            <a:off x="2075101" y="5685138"/>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9290CA96-C60E-81DA-3215-527970178721}"/>
              </a:ext>
            </a:extLst>
          </p:cNvPr>
          <p:cNvSpPr/>
          <p:nvPr/>
        </p:nvSpPr>
        <p:spPr>
          <a:xfrm>
            <a:off x="2725816" y="5183476"/>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2F57BB04-D3D0-8B10-CEE5-A6209C9239B5}"/>
              </a:ext>
            </a:extLst>
          </p:cNvPr>
          <p:cNvSpPr/>
          <p:nvPr/>
        </p:nvSpPr>
        <p:spPr>
          <a:xfrm>
            <a:off x="2762428" y="5352030"/>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C8C890F0-61DE-8FD9-6A58-62275E0CF43A}"/>
              </a:ext>
            </a:extLst>
          </p:cNvPr>
          <p:cNvSpPr>
            <a:spLocks noChangeAspect="1"/>
          </p:cNvSpPr>
          <p:nvPr/>
        </p:nvSpPr>
        <p:spPr>
          <a:xfrm>
            <a:off x="2609373" y="5615583"/>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AF35AA05-EB5A-FE22-779F-AAA02949AF14}"/>
              </a:ext>
            </a:extLst>
          </p:cNvPr>
          <p:cNvCxnSpPr>
            <a:cxnSpLocks/>
          </p:cNvCxnSpPr>
          <p:nvPr/>
        </p:nvCxnSpPr>
        <p:spPr>
          <a:xfrm>
            <a:off x="2705409" y="5695958"/>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FB8204-2B96-74CF-9689-99B89CAA2A0C}"/>
              </a:ext>
            </a:extLst>
          </p:cNvPr>
          <p:cNvCxnSpPr>
            <a:cxnSpLocks/>
          </p:cNvCxnSpPr>
          <p:nvPr/>
        </p:nvCxnSpPr>
        <p:spPr>
          <a:xfrm>
            <a:off x="2705409" y="5897447"/>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E2C778C-DCAF-DC32-BF29-738D7E754DAA}"/>
              </a:ext>
            </a:extLst>
          </p:cNvPr>
          <p:cNvSpPr/>
          <p:nvPr/>
        </p:nvSpPr>
        <p:spPr>
          <a:xfrm>
            <a:off x="3390367" y="5178967"/>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43">
            <a:extLst>
              <a:ext uri="{FF2B5EF4-FFF2-40B4-BE49-F238E27FC236}">
                <a16:creationId xmlns:a16="http://schemas.microsoft.com/office/drawing/2014/main" id="{340207A7-2EB1-D601-000B-73F234A9AF2C}"/>
              </a:ext>
            </a:extLst>
          </p:cNvPr>
          <p:cNvSpPr/>
          <p:nvPr/>
        </p:nvSpPr>
        <p:spPr>
          <a:xfrm>
            <a:off x="3426979" y="5347521"/>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B7C2B12-5B96-01DB-AB8D-E9F09D46054B}"/>
              </a:ext>
            </a:extLst>
          </p:cNvPr>
          <p:cNvSpPr>
            <a:spLocks noChangeAspect="1"/>
          </p:cNvSpPr>
          <p:nvPr/>
        </p:nvSpPr>
        <p:spPr>
          <a:xfrm>
            <a:off x="3278579" y="5615583"/>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 name="Straight Connector 45">
            <a:extLst>
              <a:ext uri="{FF2B5EF4-FFF2-40B4-BE49-F238E27FC236}">
                <a16:creationId xmlns:a16="http://schemas.microsoft.com/office/drawing/2014/main" id="{3F6BE940-FDB1-00ED-4477-FC4848424D97}"/>
              </a:ext>
            </a:extLst>
          </p:cNvPr>
          <p:cNvCxnSpPr>
            <a:cxnSpLocks/>
          </p:cNvCxnSpPr>
          <p:nvPr/>
        </p:nvCxnSpPr>
        <p:spPr>
          <a:xfrm>
            <a:off x="3374792" y="5897447"/>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ACA15FA-5AA7-169B-8610-0A8A60AEC8BD}"/>
              </a:ext>
            </a:extLst>
          </p:cNvPr>
          <p:cNvCxnSpPr>
            <a:cxnSpLocks/>
          </p:cNvCxnSpPr>
          <p:nvPr/>
        </p:nvCxnSpPr>
        <p:spPr>
          <a:xfrm>
            <a:off x="3374792" y="5702963"/>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292F6B6-27A1-A63E-A914-F7062144787C}"/>
              </a:ext>
            </a:extLst>
          </p:cNvPr>
          <p:cNvSpPr/>
          <p:nvPr/>
        </p:nvSpPr>
        <p:spPr>
          <a:xfrm>
            <a:off x="1417187" y="5159350"/>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48">
            <a:extLst>
              <a:ext uri="{FF2B5EF4-FFF2-40B4-BE49-F238E27FC236}">
                <a16:creationId xmlns:a16="http://schemas.microsoft.com/office/drawing/2014/main" id="{1E832185-BD65-BA38-3211-2E149E42472B}"/>
              </a:ext>
            </a:extLst>
          </p:cNvPr>
          <p:cNvSpPr/>
          <p:nvPr/>
        </p:nvSpPr>
        <p:spPr>
          <a:xfrm>
            <a:off x="1453799" y="5327904"/>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9A55283E-B562-CD06-0E08-A2E32E491F2C}"/>
              </a:ext>
            </a:extLst>
          </p:cNvPr>
          <p:cNvSpPr>
            <a:spLocks noChangeAspect="1"/>
          </p:cNvSpPr>
          <p:nvPr/>
        </p:nvSpPr>
        <p:spPr>
          <a:xfrm>
            <a:off x="1310054" y="5591457"/>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5D204431-5348-D713-C368-98ADB53D8623}"/>
              </a:ext>
            </a:extLst>
          </p:cNvPr>
          <p:cNvCxnSpPr>
            <a:cxnSpLocks/>
          </p:cNvCxnSpPr>
          <p:nvPr/>
        </p:nvCxnSpPr>
        <p:spPr>
          <a:xfrm>
            <a:off x="1403734" y="5877301"/>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6B865CC-F275-5DDA-0A38-CD97258C9314}"/>
              </a:ext>
            </a:extLst>
          </p:cNvPr>
          <p:cNvCxnSpPr>
            <a:cxnSpLocks/>
          </p:cNvCxnSpPr>
          <p:nvPr/>
        </p:nvCxnSpPr>
        <p:spPr>
          <a:xfrm>
            <a:off x="1403734" y="5669016"/>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3B3D3DC-FEE2-2A03-4CF5-ECD5ADC575B1}"/>
              </a:ext>
            </a:extLst>
          </p:cNvPr>
          <p:cNvCxnSpPr>
            <a:cxnSpLocks/>
            <a:stCxn id="50" idx="6"/>
            <a:endCxn id="35" idx="2"/>
          </p:cNvCxnSpPr>
          <p:nvPr/>
        </p:nvCxnSpPr>
        <p:spPr>
          <a:xfrm>
            <a:off x="1675814" y="5774337"/>
            <a:ext cx="296398" cy="5861"/>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A50BED-E3D4-0529-0B95-B7C3740642AE}"/>
              </a:ext>
            </a:extLst>
          </p:cNvPr>
          <p:cNvCxnSpPr>
            <a:cxnSpLocks/>
          </p:cNvCxnSpPr>
          <p:nvPr/>
        </p:nvCxnSpPr>
        <p:spPr>
          <a:xfrm>
            <a:off x="1182327" y="5762477"/>
            <a:ext cx="16220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Freeform 54">
            <a:extLst>
              <a:ext uri="{FF2B5EF4-FFF2-40B4-BE49-F238E27FC236}">
                <a16:creationId xmlns:a16="http://schemas.microsoft.com/office/drawing/2014/main" id="{70580C78-340B-1785-2D1A-01A42932426C}"/>
              </a:ext>
            </a:extLst>
          </p:cNvPr>
          <p:cNvSpPr/>
          <p:nvPr/>
        </p:nvSpPr>
        <p:spPr>
          <a:xfrm>
            <a:off x="3751493" y="5615582"/>
            <a:ext cx="87380" cy="365761"/>
          </a:xfrm>
          <a:custGeom>
            <a:avLst/>
            <a:gdLst>
              <a:gd name="connsiteX0" fmla="*/ 85240 w 85240"/>
              <a:gd name="connsiteY0" fmla="*/ 0 h 402956"/>
              <a:gd name="connsiteX1" fmla="*/ 15498 w 85240"/>
              <a:gd name="connsiteY1" fmla="*/ 131736 h 402956"/>
              <a:gd name="connsiteX2" fmla="*/ 69742 w 85240"/>
              <a:gd name="connsiteY2" fmla="*/ 263471 h 402956"/>
              <a:gd name="connsiteX3" fmla="*/ 0 w 85240"/>
              <a:gd name="connsiteY3" fmla="*/ 402956 h 402956"/>
            </a:gdLst>
            <a:ahLst/>
            <a:cxnLst>
              <a:cxn ang="0">
                <a:pos x="connsiteX0" y="connsiteY0"/>
              </a:cxn>
              <a:cxn ang="0">
                <a:pos x="connsiteX1" y="connsiteY1"/>
              </a:cxn>
              <a:cxn ang="0">
                <a:pos x="connsiteX2" y="connsiteY2"/>
              </a:cxn>
              <a:cxn ang="0">
                <a:pos x="connsiteX3" y="connsiteY3"/>
              </a:cxn>
            </a:cxnLst>
            <a:rect l="l" t="t" r="r" b="b"/>
            <a:pathLst>
              <a:path w="85240" h="402956">
                <a:moveTo>
                  <a:pt x="85240" y="0"/>
                </a:moveTo>
                <a:cubicBezTo>
                  <a:pt x="51660" y="43912"/>
                  <a:pt x="18081" y="87824"/>
                  <a:pt x="15498" y="131736"/>
                </a:cubicBezTo>
                <a:cubicBezTo>
                  <a:pt x="12915" y="175648"/>
                  <a:pt x="72325" y="218268"/>
                  <a:pt x="69742" y="263471"/>
                </a:cubicBezTo>
                <a:cubicBezTo>
                  <a:pt x="67159" y="308674"/>
                  <a:pt x="33579" y="355815"/>
                  <a:pt x="0" y="402956"/>
                </a:cubicBezTo>
              </a:path>
            </a:pathLst>
          </a:cu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55">
            <a:extLst>
              <a:ext uri="{FF2B5EF4-FFF2-40B4-BE49-F238E27FC236}">
                <a16:creationId xmlns:a16="http://schemas.microsoft.com/office/drawing/2014/main" id="{4C50C356-237E-6283-1699-72FBED46E9D9}"/>
              </a:ext>
            </a:extLst>
          </p:cNvPr>
          <p:cNvSpPr/>
          <p:nvPr/>
        </p:nvSpPr>
        <p:spPr>
          <a:xfrm rot="10499922">
            <a:off x="1110444" y="5548513"/>
            <a:ext cx="87380" cy="365761"/>
          </a:xfrm>
          <a:custGeom>
            <a:avLst/>
            <a:gdLst>
              <a:gd name="connsiteX0" fmla="*/ 85240 w 85240"/>
              <a:gd name="connsiteY0" fmla="*/ 0 h 402956"/>
              <a:gd name="connsiteX1" fmla="*/ 15498 w 85240"/>
              <a:gd name="connsiteY1" fmla="*/ 131736 h 402956"/>
              <a:gd name="connsiteX2" fmla="*/ 69742 w 85240"/>
              <a:gd name="connsiteY2" fmla="*/ 263471 h 402956"/>
              <a:gd name="connsiteX3" fmla="*/ 0 w 85240"/>
              <a:gd name="connsiteY3" fmla="*/ 402956 h 402956"/>
            </a:gdLst>
            <a:ahLst/>
            <a:cxnLst>
              <a:cxn ang="0">
                <a:pos x="connsiteX0" y="connsiteY0"/>
              </a:cxn>
              <a:cxn ang="0">
                <a:pos x="connsiteX1" y="connsiteY1"/>
              </a:cxn>
              <a:cxn ang="0">
                <a:pos x="connsiteX2" y="connsiteY2"/>
              </a:cxn>
              <a:cxn ang="0">
                <a:pos x="connsiteX3" y="connsiteY3"/>
              </a:cxn>
            </a:cxnLst>
            <a:rect l="l" t="t" r="r" b="b"/>
            <a:pathLst>
              <a:path w="85240" h="402956">
                <a:moveTo>
                  <a:pt x="85240" y="0"/>
                </a:moveTo>
                <a:cubicBezTo>
                  <a:pt x="51660" y="43912"/>
                  <a:pt x="18081" y="87824"/>
                  <a:pt x="15498" y="131736"/>
                </a:cubicBezTo>
                <a:cubicBezTo>
                  <a:pt x="12915" y="175648"/>
                  <a:pt x="72325" y="218268"/>
                  <a:pt x="69742" y="263471"/>
                </a:cubicBezTo>
                <a:cubicBezTo>
                  <a:pt x="67159" y="308674"/>
                  <a:pt x="33579" y="355815"/>
                  <a:pt x="0" y="402956"/>
                </a:cubicBezTo>
              </a:path>
            </a:pathLst>
          </a:cu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Straight Connector 56">
            <a:extLst>
              <a:ext uri="{FF2B5EF4-FFF2-40B4-BE49-F238E27FC236}">
                <a16:creationId xmlns:a16="http://schemas.microsoft.com/office/drawing/2014/main" id="{3098CF53-7B9E-B5AF-3F6F-52AF2EE701A8}"/>
              </a:ext>
            </a:extLst>
          </p:cNvPr>
          <p:cNvCxnSpPr>
            <a:cxnSpLocks/>
            <a:stCxn id="45" idx="6"/>
          </p:cNvCxnSpPr>
          <p:nvPr/>
        </p:nvCxnSpPr>
        <p:spPr>
          <a:xfrm>
            <a:off x="3644339" y="5798463"/>
            <a:ext cx="151076" cy="4407"/>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68066C1-7897-ABF1-842B-0670D54CE180}"/>
              </a:ext>
            </a:extLst>
          </p:cNvPr>
          <p:cNvCxnSpPr/>
          <p:nvPr/>
        </p:nvCxnSpPr>
        <p:spPr>
          <a:xfrm>
            <a:off x="2308287" y="5787239"/>
            <a:ext cx="2995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AB748B1-5C3D-1C0B-BBF0-11930890E769}"/>
              </a:ext>
            </a:extLst>
          </p:cNvPr>
          <p:cNvCxnSpPr>
            <a:cxnSpLocks/>
            <a:stCxn id="40" idx="6"/>
          </p:cNvCxnSpPr>
          <p:nvPr/>
        </p:nvCxnSpPr>
        <p:spPr>
          <a:xfrm>
            <a:off x="2975133" y="5798463"/>
            <a:ext cx="306280" cy="2533"/>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A0497F9F-CDB1-93CA-3A3D-2C7466F2D5EC}"/>
              </a:ext>
            </a:extLst>
          </p:cNvPr>
          <p:cNvSpPr/>
          <p:nvPr/>
        </p:nvSpPr>
        <p:spPr>
          <a:xfrm>
            <a:off x="1411686" y="2461134"/>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60">
            <a:extLst>
              <a:ext uri="{FF2B5EF4-FFF2-40B4-BE49-F238E27FC236}">
                <a16:creationId xmlns:a16="http://schemas.microsoft.com/office/drawing/2014/main" id="{F1E3DA6C-1CDB-D37E-3268-C1D97A809B61}"/>
              </a:ext>
            </a:extLst>
          </p:cNvPr>
          <p:cNvSpPr/>
          <p:nvPr/>
        </p:nvSpPr>
        <p:spPr>
          <a:xfrm>
            <a:off x="1448298" y="2629688"/>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097392EA-7C92-B642-0D24-AD1D4F51CE98}"/>
              </a:ext>
            </a:extLst>
          </p:cNvPr>
          <p:cNvSpPr>
            <a:spLocks noChangeAspect="1"/>
          </p:cNvSpPr>
          <p:nvPr/>
        </p:nvSpPr>
        <p:spPr>
          <a:xfrm>
            <a:off x="1305649" y="2884642"/>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3" name="Straight Connector 62">
            <a:extLst>
              <a:ext uri="{FF2B5EF4-FFF2-40B4-BE49-F238E27FC236}">
                <a16:creationId xmlns:a16="http://schemas.microsoft.com/office/drawing/2014/main" id="{71F9852C-7EEF-86AD-36A5-BF923CD38E73}"/>
              </a:ext>
            </a:extLst>
          </p:cNvPr>
          <p:cNvCxnSpPr>
            <a:cxnSpLocks/>
          </p:cNvCxnSpPr>
          <p:nvPr/>
        </p:nvCxnSpPr>
        <p:spPr>
          <a:xfrm>
            <a:off x="1395313" y="3173466"/>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5B97FF8-C022-93B4-DCD4-91C2A695FFA8}"/>
              </a:ext>
            </a:extLst>
          </p:cNvPr>
          <p:cNvCxnSpPr>
            <a:cxnSpLocks/>
          </p:cNvCxnSpPr>
          <p:nvPr/>
        </p:nvCxnSpPr>
        <p:spPr>
          <a:xfrm>
            <a:off x="1399028" y="2968282"/>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544189E-7366-1C94-50BC-E42E8B5C7745}"/>
              </a:ext>
            </a:extLst>
          </p:cNvPr>
          <p:cNvCxnSpPr>
            <a:cxnSpLocks/>
          </p:cNvCxnSpPr>
          <p:nvPr/>
        </p:nvCxnSpPr>
        <p:spPr>
          <a:xfrm>
            <a:off x="1209196" y="3072589"/>
            <a:ext cx="14068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455A8D14-8591-D795-C6B3-88D261E8B9DE}"/>
              </a:ext>
            </a:extLst>
          </p:cNvPr>
          <p:cNvSpPr/>
          <p:nvPr/>
        </p:nvSpPr>
        <p:spPr>
          <a:xfrm rot="10499922">
            <a:off x="1138198" y="2854201"/>
            <a:ext cx="87380" cy="365761"/>
          </a:xfrm>
          <a:custGeom>
            <a:avLst/>
            <a:gdLst>
              <a:gd name="connsiteX0" fmla="*/ 85240 w 85240"/>
              <a:gd name="connsiteY0" fmla="*/ 0 h 402956"/>
              <a:gd name="connsiteX1" fmla="*/ 15498 w 85240"/>
              <a:gd name="connsiteY1" fmla="*/ 131736 h 402956"/>
              <a:gd name="connsiteX2" fmla="*/ 69742 w 85240"/>
              <a:gd name="connsiteY2" fmla="*/ 263471 h 402956"/>
              <a:gd name="connsiteX3" fmla="*/ 0 w 85240"/>
              <a:gd name="connsiteY3" fmla="*/ 402956 h 402956"/>
            </a:gdLst>
            <a:ahLst/>
            <a:cxnLst>
              <a:cxn ang="0">
                <a:pos x="connsiteX0" y="connsiteY0"/>
              </a:cxn>
              <a:cxn ang="0">
                <a:pos x="connsiteX1" y="connsiteY1"/>
              </a:cxn>
              <a:cxn ang="0">
                <a:pos x="connsiteX2" y="connsiteY2"/>
              </a:cxn>
              <a:cxn ang="0">
                <a:pos x="connsiteX3" y="connsiteY3"/>
              </a:cxn>
            </a:cxnLst>
            <a:rect l="l" t="t" r="r" b="b"/>
            <a:pathLst>
              <a:path w="85240" h="402956">
                <a:moveTo>
                  <a:pt x="85240" y="0"/>
                </a:moveTo>
                <a:cubicBezTo>
                  <a:pt x="51660" y="43912"/>
                  <a:pt x="18081" y="87824"/>
                  <a:pt x="15498" y="131736"/>
                </a:cubicBezTo>
                <a:cubicBezTo>
                  <a:pt x="12915" y="175648"/>
                  <a:pt x="72325" y="218268"/>
                  <a:pt x="69742" y="263471"/>
                </a:cubicBezTo>
                <a:cubicBezTo>
                  <a:pt x="67159" y="308674"/>
                  <a:pt x="33579" y="355815"/>
                  <a:pt x="0" y="402956"/>
                </a:cubicBezTo>
              </a:path>
            </a:pathLst>
          </a:cu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E99476F9-F519-8F4B-43FB-7E30087B9152}"/>
              </a:ext>
            </a:extLst>
          </p:cNvPr>
          <p:cNvSpPr/>
          <p:nvPr/>
        </p:nvSpPr>
        <p:spPr>
          <a:xfrm>
            <a:off x="2064560" y="2462644"/>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67">
            <a:extLst>
              <a:ext uri="{FF2B5EF4-FFF2-40B4-BE49-F238E27FC236}">
                <a16:creationId xmlns:a16="http://schemas.microsoft.com/office/drawing/2014/main" id="{A9C3CF3C-3AFC-A86B-02E1-E8A111F47207}"/>
              </a:ext>
            </a:extLst>
          </p:cNvPr>
          <p:cNvSpPr/>
          <p:nvPr/>
        </p:nvSpPr>
        <p:spPr>
          <a:xfrm>
            <a:off x="2101172" y="2631198"/>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F3DEB15C-AC3B-BF63-D0B6-6606CCA0ACE0}"/>
              </a:ext>
            </a:extLst>
          </p:cNvPr>
          <p:cNvSpPr>
            <a:spLocks noChangeAspect="1"/>
          </p:cNvSpPr>
          <p:nvPr/>
        </p:nvSpPr>
        <p:spPr>
          <a:xfrm>
            <a:off x="1948117" y="2894751"/>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0" name="Straight Connector 69">
            <a:extLst>
              <a:ext uri="{FF2B5EF4-FFF2-40B4-BE49-F238E27FC236}">
                <a16:creationId xmlns:a16="http://schemas.microsoft.com/office/drawing/2014/main" id="{413BDE5B-69E7-D519-012B-34115B5D2C4F}"/>
              </a:ext>
            </a:extLst>
          </p:cNvPr>
          <p:cNvCxnSpPr>
            <a:cxnSpLocks/>
          </p:cNvCxnSpPr>
          <p:nvPr/>
        </p:nvCxnSpPr>
        <p:spPr>
          <a:xfrm>
            <a:off x="2048985" y="2975680"/>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94A2DF8-4E3C-FEDE-7D04-B0EAEF987056}"/>
              </a:ext>
            </a:extLst>
          </p:cNvPr>
          <p:cNvCxnSpPr>
            <a:cxnSpLocks/>
          </p:cNvCxnSpPr>
          <p:nvPr/>
        </p:nvCxnSpPr>
        <p:spPr>
          <a:xfrm>
            <a:off x="2048985" y="3175245"/>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BF278783-8154-D5B6-D777-E146CDE1B71A}"/>
              </a:ext>
            </a:extLst>
          </p:cNvPr>
          <p:cNvSpPr/>
          <p:nvPr/>
        </p:nvSpPr>
        <p:spPr>
          <a:xfrm>
            <a:off x="2758537" y="2467836"/>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72">
            <a:extLst>
              <a:ext uri="{FF2B5EF4-FFF2-40B4-BE49-F238E27FC236}">
                <a16:creationId xmlns:a16="http://schemas.microsoft.com/office/drawing/2014/main" id="{BD9A9D4C-EF1B-5F1D-7C06-DB6D6488E477}"/>
              </a:ext>
            </a:extLst>
          </p:cNvPr>
          <p:cNvSpPr/>
          <p:nvPr/>
        </p:nvSpPr>
        <p:spPr>
          <a:xfrm>
            <a:off x="2795149" y="2636390"/>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9FDA07B5-0D78-EB61-8F3C-6FCBB0848038}"/>
              </a:ext>
            </a:extLst>
          </p:cNvPr>
          <p:cNvSpPr>
            <a:spLocks noChangeAspect="1"/>
          </p:cNvSpPr>
          <p:nvPr/>
        </p:nvSpPr>
        <p:spPr>
          <a:xfrm>
            <a:off x="2646749" y="2904452"/>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a:extLst>
              <a:ext uri="{FF2B5EF4-FFF2-40B4-BE49-F238E27FC236}">
                <a16:creationId xmlns:a16="http://schemas.microsoft.com/office/drawing/2014/main" id="{4781CE48-C1F6-1029-ADE1-CCE37691F732}"/>
              </a:ext>
            </a:extLst>
          </p:cNvPr>
          <p:cNvCxnSpPr>
            <a:cxnSpLocks/>
          </p:cNvCxnSpPr>
          <p:nvPr/>
        </p:nvCxnSpPr>
        <p:spPr>
          <a:xfrm>
            <a:off x="2738959" y="3197465"/>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5750AAF-ACD5-FDB4-2EBF-DB73CB9698A8}"/>
              </a:ext>
            </a:extLst>
          </p:cNvPr>
          <p:cNvCxnSpPr>
            <a:cxnSpLocks/>
          </p:cNvCxnSpPr>
          <p:nvPr/>
        </p:nvCxnSpPr>
        <p:spPr>
          <a:xfrm>
            <a:off x="2741461" y="2979912"/>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088950F2-3956-6621-EF3F-A57C4964D6E0}"/>
              </a:ext>
            </a:extLst>
          </p:cNvPr>
          <p:cNvSpPr/>
          <p:nvPr/>
        </p:nvSpPr>
        <p:spPr>
          <a:xfrm>
            <a:off x="3413966" y="2470256"/>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77">
            <a:extLst>
              <a:ext uri="{FF2B5EF4-FFF2-40B4-BE49-F238E27FC236}">
                <a16:creationId xmlns:a16="http://schemas.microsoft.com/office/drawing/2014/main" id="{FD16044D-FA53-8BD5-75DC-A34171279D68}"/>
              </a:ext>
            </a:extLst>
          </p:cNvPr>
          <p:cNvSpPr/>
          <p:nvPr/>
        </p:nvSpPr>
        <p:spPr>
          <a:xfrm>
            <a:off x="3450578" y="2638810"/>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6B45498-0546-119F-5BF0-3C5DFC871E01}"/>
              </a:ext>
            </a:extLst>
          </p:cNvPr>
          <p:cNvSpPr>
            <a:spLocks noChangeAspect="1"/>
          </p:cNvSpPr>
          <p:nvPr/>
        </p:nvSpPr>
        <p:spPr>
          <a:xfrm>
            <a:off x="3306833" y="2902363"/>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0" name="Straight Connector 79">
            <a:extLst>
              <a:ext uri="{FF2B5EF4-FFF2-40B4-BE49-F238E27FC236}">
                <a16:creationId xmlns:a16="http://schemas.microsoft.com/office/drawing/2014/main" id="{D749A906-718F-0CA7-8686-FEEEEC52E8C2}"/>
              </a:ext>
            </a:extLst>
          </p:cNvPr>
          <p:cNvCxnSpPr>
            <a:cxnSpLocks/>
          </p:cNvCxnSpPr>
          <p:nvPr/>
        </p:nvCxnSpPr>
        <p:spPr>
          <a:xfrm>
            <a:off x="3392671" y="3195376"/>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1166D63-F388-19DE-2F27-096A1C59A9A8}"/>
              </a:ext>
            </a:extLst>
          </p:cNvPr>
          <p:cNvCxnSpPr>
            <a:cxnSpLocks/>
          </p:cNvCxnSpPr>
          <p:nvPr/>
        </p:nvCxnSpPr>
        <p:spPr>
          <a:xfrm>
            <a:off x="3392671" y="2977823"/>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1F39A230-8F9B-C3C0-473A-188E2C78843D}"/>
              </a:ext>
            </a:extLst>
          </p:cNvPr>
          <p:cNvSpPr/>
          <p:nvPr/>
        </p:nvSpPr>
        <p:spPr>
          <a:xfrm>
            <a:off x="2074296" y="3584214"/>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63FE7F92-3E76-3527-752F-47DE0D05AF85}"/>
              </a:ext>
            </a:extLst>
          </p:cNvPr>
          <p:cNvSpPr/>
          <p:nvPr/>
        </p:nvSpPr>
        <p:spPr>
          <a:xfrm>
            <a:off x="2110908" y="3752768"/>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808A9198-CFB7-B63F-7A64-F1D45A609CA7}"/>
              </a:ext>
            </a:extLst>
          </p:cNvPr>
          <p:cNvSpPr>
            <a:spLocks noChangeAspect="1"/>
          </p:cNvSpPr>
          <p:nvPr/>
        </p:nvSpPr>
        <p:spPr>
          <a:xfrm>
            <a:off x="1967163" y="4016321"/>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5" name="Straight Connector 84">
            <a:extLst>
              <a:ext uri="{FF2B5EF4-FFF2-40B4-BE49-F238E27FC236}">
                <a16:creationId xmlns:a16="http://schemas.microsoft.com/office/drawing/2014/main" id="{27C7996A-5B61-DC46-41FF-A99F39278DA1}"/>
              </a:ext>
            </a:extLst>
          </p:cNvPr>
          <p:cNvCxnSpPr>
            <a:cxnSpLocks/>
          </p:cNvCxnSpPr>
          <p:nvPr/>
        </p:nvCxnSpPr>
        <p:spPr>
          <a:xfrm>
            <a:off x="2053001" y="4309334"/>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44B7F7E-86E9-D7A6-3C3C-5767319966DE}"/>
              </a:ext>
            </a:extLst>
          </p:cNvPr>
          <p:cNvCxnSpPr>
            <a:cxnSpLocks/>
          </p:cNvCxnSpPr>
          <p:nvPr/>
        </p:nvCxnSpPr>
        <p:spPr>
          <a:xfrm>
            <a:off x="2053001" y="4091781"/>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D1577471-2FB8-90F8-A02D-07F2C9B650E9}"/>
              </a:ext>
            </a:extLst>
          </p:cNvPr>
          <p:cNvSpPr/>
          <p:nvPr/>
        </p:nvSpPr>
        <p:spPr>
          <a:xfrm>
            <a:off x="2754206" y="3575555"/>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87">
            <a:extLst>
              <a:ext uri="{FF2B5EF4-FFF2-40B4-BE49-F238E27FC236}">
                <a16:creationId xmlns:a16="http://schemas.microsoft.com/office/drawing/2014/main" id="{07F54273-8CBE-5E90-4C83-8A9289E85446}"/>
              </a:ext>
            </a:extLst>
          </p:cNvPr>
          <p:cNvSpPr/>
          <p:nvPr/>
        </p:nvSpPr>
        <p:spPr>
          <a:xfrm>
            <a:off x="2790818" y="3744109"/>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86003920-2547-F8F9-D927-4A4D20D7F43A}"/>
              </a:ext>
            </a:extLst>
          </p:cNvPr>
          <p:cNvSpPr>
            <a:spLocks noChangeAspect="1"/>
          </p:cNvSpPr>
          <p:nvPr/>
        </p:nvSpPr>
        <p:spPr>
          <a:xfrm>
            <a:off x="2648169" y="3999063"/>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72509C96-3DA7-04D7-AA20-5BF2AF9736C6}"/>
              </a:ext>
            </a:extLst>
          </p:cNvPr>
          <p:cNvCxnSpPr>
            <a:cxnSpLocks/>
          </p:cNvCxnSpPr>
          <p:nvPr/>
        </p:nvCxnSpPr>
        <p:spPr>
          <a:xfrm>
            <a:off x="2737833" y="4287887"/>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2AB79B9-C71B-DB24-BE6A-0C77E2749422}"/>
              </a:ext>
            </a:extLst>
          </p:cNvPr>
          <p:cNvCxnSpPr>
            <a:cxnSpLocks/>
          </p:cNvCxnSpPr>
          <p:nvPr/>
        </p:nvCxnSpPr>
        <p:spPr>
          <a:xfrm>
            <a:off x="2741548" y="4082703"/>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0F969296-9330-1F45-B78B-8BD09034C56E}"/>
              </a:ext>
            </a:extLst>
          </p:cNvPr>
          <p:cNvSpPr/>
          <p:nvPr/>
        </p:nvSpPr>
        <p:spPr>
          <a:xfrm>
            <a:off x="1412782" y="3581621"/>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92">
            <a:extLst>
              <a:ext uri="{FF2B5EF4-FFF2-40B4-BE49-F238E27FC236}">
                <a16:creationId xmlns:a16="http://schemas.microsoft.com/office/drawing/2014/main" id="{EFA44557-EA30-9588-FC29-9ED0C9745C64}"/>
              </a:ext>
            </a:extLst>
          </p:cNvPr>
          <p:cNvSpPr/>
          <p:nvPr/>
        </p:nvSpPr>
        <p:spPr>
          <a:xfrm>
            <a:off x="1449394" y="3750175"/>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E023FAF4-74D9-2129-22EE-6773D45F9AA3}"/>
              </a:ext>
            </a:extLst>
          </p:cNvPr>
          <p:cNvSpPr>
            <a:spLocks noChangeAspect="1"/>
          </p:cNvSpPr>
          <p:nvPr/>
        </p:nvSpPr>
        <p:spPr>
          <a:xfrm>
            <a:off x="1305649" y="4013728"/>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5" name="Straight Connector 94">
            <a:extLst>
              <a:ext uri="{FF2B5EF4-FFF2-40B4-BE49-F238E27FC236}">
                <a16:creationId xmlns:a16="http://schemas.microsoft.com/office/drawing/2014/main" id="{D7C24C1C-E6B2-11D6-5875-D8D099A210BC}"/>
              </a:ext>
            </a:extLst>
          </p:cNvPr>
          <p:cNvCxnSpPr>
            <a:cxnSpLocks/>
          </p:cNvCxnSpPr>
          <p:nvPr/>
        </p:nvCxnSpPr>
        <p:spPr>
          <a:xfrm>
            <a:off x="1391487" y="4306741"/>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3B994B9-9F4C-C1F7-D462-C1026CE91219}"/>
              </a:ext>
            </a:extLst>
          </p:cNvPr>
          <p:cNvCxnSpPr>
            <a:cxnSpLocks/>
          </p:cNvCxnSpPr>
          <p:nvPr/>
        </p:nvCxnSpPr>
        <p:spPr>
          <a:xfrm>
            <a:off x="1391487" y="4089188"/>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75AC2FE3-3634-7DAE-27C8-1AD1CADC5600}"/>
              </a:ext>
            </a:extLst>
          </p:cNvPr>
          <p:cNvSpPr/>
          <p:nvPr/>
        </p:nvSpPr>
        <p:spPr>
          <a:xfrm>
            <a:off x="3423026" y="3566309"/>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Freeform 97">
            <a:extLst>
              <a:ext uri="{FF2B5EF4-FFF2-40B4-BE49-F238E27FC236}">
                <a16:creationId xmlns:a16="http://schemas.microsoft.com/office/drawing/2014/main" id="{CD07281A-CCA6-B042-9C5D-8079318BDDC4}"/>
              </a:ext>
            </a:extLst>
          </p:cNvPr>
          <p:cNvSpPr/>
          <p:nvPr/>
        </p:nvSpPr>
        <p:spPr>
          <a:xfrm>
            <a:off x="3459638" y="3734863"/>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FEA9AD01-2C0C-AD84-A54F-3C502A9B23EC}"/>
              </a:ext>
            </a:extLst>
          </p:cNvPr>
          <p:cNvSpPr>
            <a:spLocks noChangeAspect="1"/>
          </p:cNvSpPr>
          <p:nvPr/>
        </p:nvSpPr>
        <p:spPr>
          <a:xfrm>
            <a:off x="3311238" y="4002925"/>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0" name="Straight Connector 99">
            <a:extLst>
              <a:ext uri="{FF2B5EF4-FFF2-40B4-BE49-F238E27FC236}">
                <a16:creationId xmlns:a16="http://schemas.microsoft.com/office/drawing/2014/main" id="{0BE5BB29-0B8D-1D00-FB54-7FE873D105D7}"/>
              </a:ext>
            </a:extLst>
          </p:cNvPr>
          <p:cNvCxnSpPr>
            <a:cxnSpLocks/>
          </p:cNvCxnSpPr>
          <p:nvPr/>
        </p:nvCxnSpPr>
        <p:spPr>
          <a:xfrm>
            <a:off x="3403448" y="4295938"/>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F4F418B-2EC6-45E8-FDD3-1D90086564E4}"/>
              </a:ext>
            </a:extLst>
          </p:cNvPr>
          <p:cNvCxnSpPr>
            <a:cxnSpLocks/>
          </p:cNvCxnSpPr>
          <p:nvPr/>
        </p:nvCxnSpPr>
        <p:spPr>
          <a:xfrm>
            <a:off x="3405950" y="4078385"/>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ACB48ED-5F29-06E1-7DC6-B21AA4FE91C3}"/>
              </a:ext>
            </a:extLst>
          </p:cNvPr>
          <p:cNvCxnSpPr>
            <a:cxnSpLocks/>
            <a:endCxn id="74" idx="2"/>
          </p:cNvCxnSpPr>
          <p:nvPr/>
        </p:nvCxnSpPr>
        <p:spPr>
          <a:xfrm flipV="1">
            <a:off x="1648580" y="3087332"/>
            <a:ext cx="998169" cy="179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2FCE0C-D289-479E-B2D7-6282E965E412}"/>
              </a:ext>
            </a:extLst>
          </p:cNvPr>
          <p:cNvCxnSpPr>
            <a:cxnSpLocks/>
            <a:endCxn id="74" idx="2"/>
          </p:cNvCxnSpPr>
          <p:nvPr/>
        </p:nvCxnSpPr>
        <p:spPr>
          <a:xfrm flipV="1">
            <a:off x="2313877" y="3087332"/>
            <a:ext cx="332872" cy="179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57F5EA2-F33B-3204-4A76-2E55BDC5FAAF}"/>
              </a:ext>
            </a:extLst>
          </p:cNvPr>
          <p:cNvCxnSpPr/>
          <p:nvPr/>
        </p:nvCxnSpPr>
        <p:spPr>
          <a:xfrm>
            <a:off x="3011701" y="3080711"/>
            <a:ext cx="2995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13E35ED-7737-D7C6-9E68-E35E51627140}"/>
              </a:ext>
            </a:extLst>
          </p:cNvPr>
          <p:cNvCxnSpPr>
            <a:cxnSpLocks/>
          </p:cNvCxnSpPr>
          <p:nvPr/>
        </p:nvCxnSpPr>
        <p:spPr>
          <a:xfrm flipV="1">
            <a:off x="1629959" y="4210504"/>
            <a:ext cx="998169" cy="179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8BC1CA9-BA1D-B0F9-AD1F-3C8570CF18FC}"/>
              </a:ext>
            </a:extLst>
          </p:cNvPr>
          <p:cNvCxnSpPr>
            <a:cxnSpLocks/>
          </p:cNvCxnSpPr>
          <p:nvPr/>
        </p:nvCxnSpPr>
        <p:spPr>
          <a:xfrm>
            <a:off x="2295256" y="4212294"/>
            <a:ext cx="716445"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AB067E9-BF8E-B38B-A5CD-46B3F922202B}"/>
              </a:ext>
            </a:extLst>
          </p:cNvPr>
          <p:cNvCxnSpPr>
            <a:cxnSpLocks/>
          </p:cNvCxnSpPr>
          <p:nvPr/>
        </p:nvCxnSpPr>
        <p:spPr>
          <a:xfrm>
            <a:off x="2824298" y="4219156"/>
            <a:ext cx="52784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56A0F5EC-8FB9-2DCB-6E11-F3F8919EDD97}"/>
              </a:ext>
            </a:extLst>
          </p:cNvPr>
          <p:cNvSpPr/>
          <p:nvPr/>
        </p:nvSpPr>
        <p:spPr>
          <a:xfrm>
            <a:off x="987872" y="5106941"/>
            <a:ext cx="3057452" cy="994837"/>
          </a:xfrm>
          <a:prstGeom prst="rect">
            <a:avLst/>
          </a:prstGeom>
          <a:no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0C4FFC0D-400B-D9AB-8518-B293E2AB2A48}"/>
              </a:ext>
            </a:extLst>
          </p:cNvPr>
          <p:cNvSpPr txBox="1"/>
          <p:nvPr/>
        </p:nvSpPr>
        <p:spPr>
          <a:xfrm>
            <a:off x="380573" y="292394"/>
            <a:ext cx="4649671" cy="400110"/>
          </a:xfrm>
          <a:prstGeom prst="rect">
            <a:avLst/>
          </a:prstGeom>
          <a:noFill/>
        </p:spPr>
        <p:txBody>
          <a:bodyPr wrap="none" rtlCol="0">
            <a:spAutoFit/>
          </a:bodyPr>
          <a:lstStyle/>
          <a:p>
            <a:r>
              <a:rPr lang="en-US" sz="2000" dirty="0">
                <a:latin typeface="Baskerville" panose="02020502070401020303" pitchFamily="18" charset="0"/>
                <a:ea typeface="Baskerville" panose="02020502070401020303" pitchFamily="18" charset="0"/>
              </a:rPr>
              <a:t>Phonon Fluctuation Synchronization Effect</a:t>
            </a:r>
          </a:p>
        </p:txBody>
      </p:sp>
      <p:sp>
        <p:nvSpPr>
          <p:cNvPr id="110" name="TextBox 109">
            <a:extLst>
              <a:ext uri="{FF2B5EF4-FFF2-40B4-BE49-F238E27FC236}">
                <a16:creationId xmlns:a16="http://schemas.microsoft.com/office/drawing/2014/main" id="{E3F3E4AF-E603-60D7-9F05-AA1D4BDCEF25}"/>
              </a:ext>
            </a:extLst>
          </p:cNvPr>
          <p:cNvSpPr txBox="1"/>
          <p:nvPr/>
        </p:nvSpPr>
        <p:spPr>
          <a:xfrm>
            <a:off x="6031589" y="773668"/>
            <a:ext cx="4788811"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Suppression of the effective classical temperature </a:t>
            </a:r>
          </a:p>
        </p:txBody>
      </p:sp>
      <p:pic>
        <p:nvPicPr>
          <p:cNvPr id="112" name="Picture 111" descr="A mathematical equation with a number and a number&#10;&#10;AI-generated content may be incorrect.">
            <a:extLst>
              <a:ext uri="{FF2B5EF4-FFF2-40B4-BE49-F238E27FC236}">
                <a16:creationId xmlns:a16="http://schemas.microsoft.com/office/drawing/2014/main" id="{5B7A722F-82A9-48BC-1480-D00339DE4494}"/>
              </a:ext>
            </a:extLst>
          </p:cNvPr>
          <p:cNvPicPr>
            <a:picLocks noChangeAspect="1"/>
          </p:cNvPicPr>
          <p:nvPr/>
        </p:nvPicPr>
        <p:blipFill>
          <a:blip r:embed="rId2"/>
          <a:stretch>
            <a:fillRect/>
          </a:stretch>
        </p:blipFill>
        <p:spPr>
          <a:xfrm>
            <a:off x="6472566" y="1120998"/>
            <a:ext cx="3797300" cy="838200"/>
          </a:xfrm>
          <a:prstGeom prst="rect">
            <a:avLst/>
          </a:prstGeom>
        </p:spPr>
      </p:pic>
      <p:sp>
        <p:nvSpPr>
          <p:cNvPr id="113" name="TextBox 112">
            <a:extLst>
              <a:ext uri="{FF2B5EF4-FFF2-40B4-BE49-F238E27FC236}">
                <a16:creationId xmlns:a16="http://schemas.microsoft.com/office/drawing/2014/main" id="{FE9E79B2-3D01-2B7B-9055-0BE8021B56B6}"/>
              </a:ext>
            </a:extLst>
          </p:cNvPr>
          <p:cNvSpPr txBox="1"/>
          <p:nvPr/>
        </p:nvSpPr>
        <p:spPr>
          <a:xfrm>
            <a:off x="4533448" y="2173257"/>
            <a:ext cx="4112088" cy="369332"/>
          </a:xfrm>
          <a:prstGeom prst="rect">
            <a:avLst/>
          </a:prstGeom>
          <a:noFill/>
        </p:spPr>
        <p:txBody>
          <a:bodyPr wrap="none" rtlCol="0">
            <a:spAutoFit/>
          </a:bodyPr>
          <a:lstStyle/>
          <a:p>
            <a:r>
              <a:rPr lang="en-US" dirty="0"/>
              <a:t>This opens lot of unanswered Question?</a:t>
            </a:r>
          </a:p>
        </p:txBody>
      </p:sp>
      <p:sp>
        <p:nvSpPr>
          <p:cNvPr id="137" name="Rectangle 136">
            <a:extLst>
              <a:ext uri="{FF2B5EF4-FFF2-40B4-BE49-F238E27FC236}">
                <a16:creationId xmlns:a16="http://schemas.microsoft.com/office/drawing/2014/main" id="{9D24D13D-45A8-41BB-B7FE-4371488FB63D}"/>
              </a:ext>
            </a:extLst>
          </p:cNvPr>
          <p:cNvSpPr/>
          <p:nvPr/>
        </p:nvSpPr>
        <p:spPr>
          <a:xfrm>
            <a:off x="4408251" y="3173465"/>
            <a:ext cx="3322792" cy="30368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3B5AD0EE-1E95-A56A-94CA-E12440B573F0}"/>
              </a:ext>
            </a:extLst>
          </p:cNvPr>
          <p:cNvSpPr/>
          <p:nvPr/>
        </p:nvSpPr>
        <p:spPr>
          <a:xfrm flipV="1">
            <a:off x="5018917" y="4751599"/>
            <a:ext cx="2188746" cy="148398"/>
          </a:xfrm>
          <a:prstGeom prst="rect">
            <a:avLst/>
          </a:prstGeom>
          <a:solidFill>
            <a:srgbClr val="8FB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0BEB1C33-717B-261B-FA5E-62C57C818D12}"/>
              </a:ext>
            </a:extLst>
          </p:cNvPr>
          <p:cNvSpPr/>
          <p:nvPr/>
        </p:nvSpPr>
        <p:spPr>
          <a:xfrm flipV="1">
            <a:off x="5007585" y="5829997"/>
            <a:ext cx="2204763" cy="148398"/>
          </a:xfrm>
          <a:prstGeom prst="rect">
            <a:avLst/>
          </a:prstGeom>
          <a:solidFill>
            <a:srgbClr val="8FB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0CC51F09-256C-5951-1FD3-30F8665F80A1}"/>
              </a:ext>
            </a:extLst>
          </p:cNvPr>
          <p:cNvSpPr/>
          <p:nvPr/>
        </p:nvSpPr>
        <p:spPr>
          <a:xfrm>
            <a:off x="5081248" y="4896148"/>
            <a:ext cx="2091355" cy="940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0F90176D-40DF-2985-4770-CBA40E9EC6E4}"/>
              </a:ext>
            </a:extLst>
          </p:cNvPr>
          <p:cNvSpPr/>
          <p:nvPr/>
        </p:nvSpPr>
        <p:spPr>
          <a:xfrm rot="21216557">
            <a:off x="5137845" y="5334653"/>
            <a:ext cx="2009350" cy="112017"/>
          </a:xfrm>
          <a:prstGeom prst="rect">
            <a:avLst/>
          </a:prstGeom>
          <a:solidFill>
            <a:srgbClr val="00D2D3"/>
          </a:solidFill>
          <a:ln>
            <a:solidFill>
              <a:srgbClr val="2E86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9" name="Group 128">
            <a:extLst>
              <a:ext uri="{FF2B5EF4-FFF2-40B4-BE49-F238E27FC236}">
                <a16:creationId xmlns:a16="http://schemas.microsoft.com/office/drawing/2014/main" id="{AC25AA7F-2562-EAD9-7A29-4F284D87E0A2}"/>
              </a:ext>
            </a:extLst>
          </p:cNvPr>
          <p:cNvGrpSpPr/>
          <p:nvPr/>
        </p:nvGrpSpPr>
        <p:grpSpPr>
          <a:xfrm>
            <a:off x="4891309" y="3408765"/>
            <a:ext cx="1392021" cy="1139032"/>
            <a:chOff x="8783154" y="1448554"/>
            <a:chExt cx="1427406" cy="1311448"/>
          </a:xfrm>
          <a:solidFill>
            <a:schemeClr val="bg1"/>
          </a:solidFill>
        </p:grpSpPr>
        <p:cxnSp>
          <p:nvCxnSpPr>
            <p:cNvPr id="130" name="Straight Arrow Connector 129">
              <a:extLst>
                <a:ext uri="{FF2B5EF4-FFF2-40B4-BE49-F238E27FC236}">
                  <a16:creationId xmlns:a16="http://schemas.microsoft.com/office/drawing/2014/main" id="{7C9ACA28-1FF4-AA64-757D-57E2A9FB3436}"/>
                </a:ext>
              </a:extLst>
            </p:cNvPr>
            <p:cNvCxnSpPr>
              <a:cxnSpLocks/>
            </p:cNvCxnSpPr>
            <p:nvPr/>
          </p:nvCxnSpPr>
          <p:spPr>
            <a:xfrm flipV="1">
              <a:off x="8794040" y="1448554"/>
              <a:ext cx="0" cy="1035329"/>
            </a:xfrm>
            <a:prstGeom prst="straightConnector1">
              <a:avLst/>
            </a:prstGeom>
            <a:grpFill/>
            <a:ln>
              <a:solidFill>
                <a:srgbClr val="2E86DE"/>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94F64B1F-90F9-CA11-3F91-ED3E76ADB9D3}"/>
                </a:ext>
              </a:extLst>
            </p:cNvPr>
            <p:cNvCxnSpPr>
              <a:cxnSpLocks/>
            </p:cNvCxnSpPr>
            <p:nvPr/>
          </p:nvCxnSpPr>
          <p:spPr>
            <a:xfrm>
              <a:off x="8783154" y="2472997"/>
              <a:ext cx="1001485" cy="0"/>
            </a:xfrm>
            <a:prstGeom prst="straightConnector1">
              <a:avLst/>
            </a:prstGeom>
            <a:grpFill/>
            <a:ln>
              <a:solidFill>
                <a:srgbClr val="2E86DE"/>
              </a:solidFill>
              <a:tailEnd type="triangle"/>
            </a:ln>
          </p:spPr>
          <p:style>
            <a:lnRef idx="2">
              <a:schemeClr val="accent1"/>
            </a:lnRef>
            <a:fillRef idx="0">
              <a:schemeClr val="accent1"/>
            </a:fillRef>
            <a:effectRef idx="1">
              <a:schemeClr val="accent1"/>
            </a:effectRef>
            <a:fontRef idx="minor">
              <a:schemeClr val="tx1"/>
            </a:fontRef>
          </p:style>
        </p:cxnSp>
        <p:sp>
          <p:nvSpPr>
            <p:cNvPr id="132" name="TextBox 131">
              <a:extLst>
                <a:ext uri="{FF2B5EF4-FFF2-40B4-BE49-F238E27FC236}">
                  <a16:creationId xmlns:a16="http://schemas.microsoft.com/office/drawing/2014/main" id="{DDA76A3A-BDD2-17AE-33EC-718793AB2A70}"/>
                </a:ext>
              </a:extLst>
            </p:cNvPr>
            <p:cNvSpPr txBox="1"/>
            <p:nvPr/>
          </p:nvSpPr>
          <p:spPr>
            <a:xfrm>
              <a:off x="9084891" y="2441073"/>
              <a:ext cx="536062" cy="318929"/>
            </a:xfrm>
            <a:prstGeom prst="rect">
              <a:avLst/>
            </a:prstGeom>
            <a:noFill/>
          </p:spPr>
          <p:txBody>
            <a:bodyPr wrap="square" rtlCol="0">
              <a:spAutoFit/>
            </a:bodyPr>
            <a:lstStyle/>
            <a:p>
              <a:r>
                <a:rPr lang="en-US" sz="1200" dirty="0">
                  <a:solidFill>
                    <a:srgbClr val="580000"/>
                  </a:solidFill>
                </a:rPr>
                <a:t>k</a:t>
              </a:r>
              <a:r>
                <a:rPr lang="en-US" sz="1200" baseline="-25000" dirty="0">
                  <a:solidFill>
                    <a:srgbClr val="580000"/>
                  </a:solidFill>
                </a:rPr>
                <a:t>x</a:t>
              </a:r>
            </a:p>
          </p:txBody>
        </p:sp>
        <p:cxnSp>
          <p:nvCxnSpPr>
            <p:cNvPr id="133" name="Straight Arrow Connector 132">
              <a:extLst>
                <a:ext uri="{FF2B5EF4-FFF2-40B4-BE49-F238E27FC236}">
                  <a16:creationId xmlns:a16="http://schemas.microsoft.com/office/drawing/2014/main" id="{762C0F02-EF7F-B77F-C902-501D0FACAF73}"/>
                </a:ext>
              </a:extLst>
            </p:cNvPr>
            <p:cNvCxnSpPr>
              <a:cxnSpLocks/>
            </p:cNvCxnSpPr>
            <p:nvPr/>
          </p:nvCxnSpPr>
          <p:spPr>
            <a:xfrm flipV="1">
              <a:off x="10210560" y="1466569"/>
              <a:ext cx="0" cy="1035329"/>
            </a:xfrm>
            <a:prstGeom prst="straightConnector1">
              <a:avLst/>
            </a:prstGeom>
            <a:grpFill/>
            <a:ln>
              <a:solidFill>
                <a:srgbClr val="2E86DE"/>
              </a:solidFill>
              <a:tailEnd type="triangle"/>
            </a:ln>
          </p:spPr>
          <p:style>
            <a:lnRef idx="2">
              <a:schemeClr val="accent1"/>
            </a:lnRef>
            <a:fillRef idx="0">
              <a:schemeClr val="accent1"/>
            </a:fillRef>
            <a:effectRef idx="1">
              <a:schemeClr val="accent1"/>
            </a:effectRef>
            <a:fontRef idx="minor">
              <a:schemeClr val="tx1"/>
            </a:fontRef>
          </p:style>
        </p:cxnSp>
      </p:grpSp>
      <p:sp>
        <p:nvSpPr>
          <p:cNvPr id="118" name="TextBox 117">
            <a:extLst>
              <a:ext uri="{FF2B5EF4-FFF2-40B4-BE49-F238E27FC236}">
                <a16:creationId xmlns:a16="http://schemas.microsoft.com/office/drawing/2014/main" id="{80405CD2-1DF3-E5EA-8818-D4920E1CC193}"/>
              </a:ext>
            </a:extLst>
          </p:cNvPr>
          <p:cNvSpPr txBox="1"/>
          <p:nvPr/>
        </p:nvSpPr>
        <p:spPr>
          <a:xfrm>
            <a:off x="4557709" y="3711624"/>
            <a:ext cx="522773" cy="276999"/>
          </a:xfrm>
          <a:prstGeom prst="rect">
            <a:avLst/>
          </a:prstGeom>
          <a:noFill/>
          <a:ln>
            <a:noFill/>
          </a:ln>
        </p:spPr>
        <p:txBody>
          <a:bodyPr wrap="square" rtlCol="0">
            <a:spAutoFit/>
          </a:bodyPr>
          <a:lstStyle/>
          <a:p>
            <a:r>
              <a:rPr lang="en-US" sz="1200" dirty="0">
                <a:solidFill>
                  <a:srgbClr val="580000"/>
                </a:solidFill>
              </a:rPr>
              <a:t>k</a:t>
            </a:r>
            <a:r>
              <a:rPr lang="en-US" sz="1200" baseline="-25000" dirty="0">
                <a:solidFill>
                  <a:srgbClr val="580000"/>
                </a:solidFill>
              </a:rPr>
              <a:t>y</a:t>
            </a:r>
          </a:p>
        </p:txBody>
      </p:sp>
      <p:sp>
        <p:nvSpPr>
          <p:cNvPr id="119" name="Oval 118">
            <a:extLst>
              <a:ext uri="{FF2B5EF4-FFF2-40B4-BE49-F238E27FC236}">
                <a16:creationId xmlns:a16="http://schemas.microsoft.com/office/drawing/2014/main" id="{139EA3CE-E63F-33DB-C0E0-1458020E5808}"/>
              </a:ext>
            </a:extLst>
          </p:cNvPr>
          <p:cNvSpPr/>
          <p:nvPr/>
        </p:nvSpPr>
        <p:spPr>
          <a:xfrm>
            <a:off x="5054121" y="3604294"/>
            <a:ext cx="625461" cy="557040"/>
          </a:xfrm>
          <a:prstGeom prst="ellipse">
            <a:avLst/>
          </a:prstGeom>
          <a:solidFill>
            <a:schemeClr val="bg1"/>
          </a:solidFill>
          <a:ln>
            <a:solidFill>
              <a:srgbClr val="2E86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Arrow Connector 119">
            <a:extLst>
              <a:ext uri="{FF2B5EF4-FFF2-40B4-BE49-F238E27FC236}">
                <a16:creationId xmlns:a16="http://schemas.microsoft.com/office/drawing/2014/main" id="{4D953828-BB23-8E26-58C0-40CCC66F55F2}"/>
              </a:ext>
            </a:extLst>
          </p:cNvPr>
          <p:cNvCxnSpPr>
            <a:cxnSpLocks/>
          </p:cNvCxnSpPr>
          <p:nvPr/>
        </p:nvCxnSpPr>
        <p:spPr>
          <a:xfrm>
            <a:off x="6283619" y="4309196"/>
            <a:ext cx="976659" cy="0"/>
          </a:xfrm>
          <a:prstGeom prst="straightConnector1">
            <a:avLst/>
          </a:prstGeom>
          <a:ln>
            <a:solidFill>
              <a:srgbClr val="2E86DE"/>
            </a:solidFill>
            <a:tailEnd type="triangle"/>
          </a:ln>
        </p:spPr>
        <p:style>
          <a:lnRef idx="2">
            <a:schemeClr val="accent1"/>
          </a:lnRef>
          <a:fillRef idx="0">
            <a:schemeClr val="accent1"/>
          </a:fillRef>
          <a:effectRef idx="1">
            <a:schemeClr val="accent1"/>
          </a:effectRef>
          <a:fontRef idx="minor">
            <a:schemeClr val="tx1"/>
          </a:fontRef>
        </p:style>
      </p:cxnSp>
      <p:sp>
        <p:nvSpPr>
          <p:cNvPr id="121" name="Rectangle 120">
            <a:extLst>
              <a:ext uri="{FF2B5EF4-FFF2-40B4-BE49-F238E27FC236}">
                <a16:creationId xmlns:a16="http://schemas.microsoft.com/office/drawing/2014/main" id="{0DBC5A39-1BF5-62EE-9A01-B359078DB2DF}"/>
              </a:ext>
            </a:extLst>
          </p:cNvPr>
          <p:cNvSpPr/>
          <p:nvPr/>
        </p:nvSpPr>
        <p:spPr>
          <a:xfrm rot="21216557">
            <a:off x="5106692" y="5185256"/>
            <a:ext cx="2009351" cy="112018"/>
          </a:xfrm>
          <a:prstGeom prst="rect">
            <a:avLst/>
          </a:prstGeom>
          <a:solidFill>
            <a:srgbClr val="00D2D3"/>
          </a:solidFill>
          <a:ln>
            <a:solidFill>
              <a:srgbClr val="2E86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D9C9D621-51DE-FE11-C2D5-D29C0F873690}"/>
              </a:ext>
            </a:extLst>
          </p:cNvPr>
          <p:cNvSpPr/>
          <p:nvPr/>
        </p:nvSpPr>
        <p:spPr>
          <a:xfrm rot="21216557">
            <a:off x="5161810" y="5490454"/>
            <a:ext cx="2009351" cy="112018"/>
          </a:xfrm>
          <a:prstGeom prst="rect">
            <a:avLst/>
          </a:prstGeom>
          <a:solidFill>
            <a:srgbClr val="00D2D3"/>
          </a:solidFill>
          <a:ln>
            <a:solidFill>
              <a:srgbClr val="2E86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A9D99FC9-6303-95F1-AA71-50051529B789}"/>
              </a:ext>
            </a:extLst>
          </p:cNvPr>
          <p:cNvSpPr/>
          <p:nvPr/>
        </p:nvSpPr>
        <p:spPr>
          <a:xfrm>
            <a:off x="6566252" y="3632040"/>
            <a:ext cx="625461" cy="557040"/>
          </a:xfrm>
          <a:prstGeom prst="ellipse">
            <a:avLst/>
          </a:prstGeom>
          <a:solidFill>
            <a:schemeClr val="bg1"/>
          </a:solidFill>
          <a:ln>
            <a:solidFill>
              <a:srgbClr val="2E86DE"/>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A646002C-2812-123C-0B14-2B9F4FACA5BC}"/>
              </a:ext>
            </a:extLst>
          </p:cNvPr>
          <p:cNvSpPr/>
          <p:nvPr/>
        </p:nvSpPr>
        <p:spPr>
          <a:xfrm>
            <a:off x="6354821" y="3619395"/>
            <a:ext cx="625461" cy="557040"/>
          </a:xfrm>
          <a:prstGeom prst="ellipse">
            <a:avLst/>
          </a:prstGeom>
          <a:noFill/>
          <a:ln>
            <a:solidFill>
              <a:srgbClr val="2E86DE"/>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376D8F09-9AA3-44D2-4FAB-902B988749B3}"/>
              </a:ext>
            </a:extLst>
          </p:cNvPr>
          <p:cNvSpPr txBox="1"/>
          <p:nvPr/>
        </p:nvSpPr>
        <p:spPr>
          <a:xfrm>
            <a:off x="6543867" y="4267165"/>
            <a:ext cx="522773" cy="276999"/>
          </a:xfrm>
          <a:prstGeom prst="rect">
            <a:avLst/>
          </a:prstGeom>
          <a:noFill/>
          <a:ln>
            <a:noFill/>
          </a:ln>
        </p:spPr>
        <p:txBody>
          <a:bodyPr wrap="square" rtlCol="0">
            <a:spAutoFit/>
          </a:bodyPr>
          <a:lstStyle/>
          <a:p>
            <a:r>
              <a:rPr lang="en-US" sz="1200" dirty="0">
                <a:solidFill>
                  <a:srgbClr val="580000"/>
                </a:solidFill>
              </a:rPr>
              <a:t>k</a:t>
            </a:r>
            <a:r>
              <a:rPr lang="en-US" sz="1200" baseline="-25000" dirty="0">
                <a:solidFill>
                  <a:srgbClr val="580000"/>
                </a:solidFill>
              </a:rPr>
              <a:t>x</a:t>
            </a:r>
          </a:p>
        </p:txBody>
      </p:sp>
      <p:sp>
        <p:nvSpPr>
          <p:cNvPr id="127" name="TextBox 126">
            <a:extLst>
              <a:ext uri="{FF2B5EF4-FFF2-40B4-BE49-F238E27FC236}">
                <a16:creationId xmlns:a16="http://schemas.microsoft.com/office/drawing/2014/main" id="{04229784-1DD5-519A-1F72-459F50A213C1}"/>
              </a:ext>
            </a:extLst>
          </p:cNvPr>
          <p:cNvSpPr txBox="1"/>
          <p:nvPr/>
        </p:nvSpPr>
        <p:spPr>
          <a:xfrm>
            <a:off x="5919784" y="3704084"/>
            <a:ext cx="522773" cy="276999"/>
          </a:xfrm>
          <a:prstGeom prst="rect">
            <a:avLst/>
          </a:prstGeom>
          <a:noFill/>
          <a:ln>
            <a:noFill/>
          </a:ln>
        </p:spPr>
        <p:txBody>
          <a:bodyPr wrap="square" rtlCol="0">
            <a:spAutoFit/>
          </a:bodyPr>
          <a:lstStyle/>
          <a:p>
            <a:r>
              <a:rPr lang="en-US" sz="1200" dirty="0">
                <a:solidFill>
                  <a:srgbClr val="580000"/>
                </a:solidFill>
              </a:rPr>
              <a:t>k</a:t>
            </a:r>
            <a:r>
              <a:rPr lang="en-US" sz="1200" baseline="-25000" dirty="0">
                <a:solidFill>
                  <a:srgbClr val="580000"/>
                </a:solidFill>
              </a:rPr>
              <a:t>y</a:t>
            </a:r>
          </a:p>
        </p:txBody>
      </p:sp>
      <p:sp>
        <p:nvSpPr>
          <p:cNvPr id="142" name="TextBox 141">
            <a:extLst>
              <a:ext uri="{FF2B5EF4-FFF2-40B4-BE49-F238E27FC236}">
                <a16:creationId xmlns:a16="http://schemas.microsoft.com/office/drawing/2014/main" id="{37063FB6-4740-2BF6-FB40-E0CFB70D69CE}"/>
              </a:ext>
            </a:extLst>
          </p:cNvPr>
          <p:cNvSpPr txBox="1"/>
          <p:nvPr/>
        </p:nvSpPr>
        <p:spPr>
          <a:xfrm>
            <a:off x="4403953" y="2668713"/>
            <a:ext cx="3165803" cy="307777"/>
          </a:xfrm>
          <a:prstGeom prst="rect">
            <a:avLst/>
          </a:prstGeom>
          <a:solidFill>
            <a:schemeClr val="bg1"/>
          </a:solidFill>
          <a:ln>
            <a:solidFill>
              <a:srgbClr val="2E86DE"/>
            </a:solidFill>
          </a:ln>
        </p:spPr>
        <p:txBody>
          <a:bodyPr wrap="none" rtlCol="0">
            <a:spAutoFit/>
          </a:bodyPr>
          <a:lstStyle/>
          <a:p>
            <a:r>
              <a:rPr lang="en-US" sz="1400" dirty="0">
                <a:latin typeface="Baskerville" panose="02020502070401020303" pitchFamily="18" charset="0"/>
                <a:ea typeface="Baskerville" panose="02020502070401020303" pitchFamily="18" charset="0"/>
              </a:rPr>
              <a:t>Changing Cavity-Material Architecture </a:t>
            </a:r>
          </a:p>
        </p:txBody>
      </p:sp>
      <p:sp>
        <p:nvSpPr>
          <p:cNvPr id="175" name="Oval 174">
            <a:extLst>
              <a:ext uri="{FF2B5EF4-FFF2-40B4-BE49-F238E27FC236}">
                <a16:creationId xmlns:a16="http://schemas.microsoft.com/office/drawing/2014/main" id="{2D50F7B9-AAA9-E225-6E5E-9D7B1FB342DF}"/>
              </a:ext>
            </a:extLst>
          </p:cNvPr>
          <p:cNvSpPr/>
          <p:nvPr/>
        </p:nvSpPr>
        <p:spPr>
          <a:xfrm>
            <a:off x="9680222" y="4097867"/>
            <a:ext cx="169333" cy="1693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Graphic 175">
            <a:extLst>
              <a:ext uri="{FF2B5EF4-FFF2-40B4-BE49-F238E27FC236}">
                <a16:creationId xmlns:a16="http://schemas.microsoft.com/office/drawing/2014/main" id="{CFE7DD4A-A22F-7581-62D0-45CB5D021A62}"/>
              </a:ext>
            </a:extLst>
          </p:cNvPr>
          <p:cNvPicPr>
            <a:picLocks noChangeAspect="1"/>
          </p:cNvPicPr>
          <p:nvPr/>
        </p:nvPicPr>
        <p:blipFill>
          <a:blip r:embed="rId3">
            <a:extLst>
              <a:ext uri="{96DAC541-7B7A-43D3-8B79-37D633B846F1}">
                <asvg:svgBlip xmlns:asvg="http://schemas.microsoft.com/office/drawing/2016/SVG/main" r:embed="rId4"/>
              </a:ext>
            </a:extLst>
          </a:blip>
          <a:srcRect l="14719" b="11841"/>
          <a:stretch>
            <a:fillRect/>
          </a:stretch>
        </p:blipFill>
        <p:spPr>
          <a:xfrm>
            <a:off x="8357424" y="2851088"/>
            <a:ext cx="3321960" cy="3434098"/>
          </a:xfrm>
          <a:prstGeom prst="rect">
            <a:avLst/>
          </a:prstGeom>
        </p:spPr>
      </p:pic>
      <p:sp>
        <p:nvSpPr>
          <p:cNvPr id="177" name="TextBox 176">
            <a:extLst>
              <a:ext uri="{FF2B5EF4-FFF2-40B4-BE49-F238E27FC236}">
                <a16:creationId xmlns:a16="http://schemas.microsoft.com/office/drawing/2014/main" id="{F6E19C78-518A-FC4B-7424-D2CE12A30AFC}"/>
              </a:ext>
            </a:extLst>
          </p:cNvPr>
          <p:cNvSpPr txBox="1"/>
          <p:nvPr/>
        </p:nvSpPr>
        <p:spPr>
          <a:xfrm>
            <a:off x="10790774" y="5639328"/>
            <a:ext cx="43633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a:t>
            </a:r>
          </a:p>
        </p:txBody>
      </p:sp>
      <p:sp>
        <p:nvSpPr>
          <p:cNvPr id="178" name="TextBox 177">
            <a:extLst>
              <a:ext uri="{FF2B5EF4-FFF2-40B4-BE49-F238E27FC236}">
                <a16:creationId xmlns:a16="http://schemas.microsoft.com/office/drawing/2014/main" id="{785D5D5E-C95D-8691-1AF2-A564CB54DF21}"/>
              </a:ext>
            </a:extLst>
          </p:cNvPr>
          <p:cNvSpPr txBox="1"/>
          <p:nvPr/>
        </p:nvSpPr>
        <p:spPr>
          <a:xfrm>
            <a:off x="10314045" y="3978001"/>
            <a:ext cx="514885" cy="338554"/>
          </a:xfrm>
          <a:prstGeom prst="rect">
            <a:avLst/>
          </a:prstGeom>
          <a:noFill/>
        </p:spPr>
        <p:txBody>
          <a:bodyPr wrap="square" rtlCol="0">
            <a:spAutoFit/>
          </a:bodyPr>
          <a:lstStyle/>
          <a:p>
            <a:r>
              <a:rPr lang="en-US" sz="1600" b="1" dirty="0">
                <a:gradFill>
                  <a:gsLst>
                    <a:gs pos="100000">
                      <a:srgbClr val="01A3A4"/>
                    </a:gs>
                    <a:gs pos="0">
                      <a:srgbClr val="00B0F0"/>
                    </a:gs>
                  </a:gsLst>
                  <a:lin ang="5400000" scaled="1"/>
                </a:gradFill>
                <a:latin typeface="Arial" panose="020B0604020202020204" pitchFamily="34" charset="0"/>
                <a:cs typeface="Arial" panose="020B0604020202020204" pitchFamily="34" charset="0"/>
              </a:rPr>
              <a:t>K</a:t>
            </a:r>
            <a:r>
              <a:rPr lang="en-US" sz="1600" b="1" baseline="-25000" dirty="0">
                <a:gradFill>
                  <a:gsLst>
                    <a:gs pos="100000">
                      <a:srgbClr val="01A3A4"/>
                    </a:gs>
                    <a:gs pos="0">
                      <a:srgbClr val="00B0F0"/>
                    </a:gs>
                  </a:gsLst>
                  <a:lin ang="5400000" scaled="1"/>
                </a:gradFill>
                <a:latin typeface="Arial" panose="020B0604020202020204" pitchFamily="34" charset="0"/>
                <a:cs typeface="Arial" panose="020B0604020202020204" pitchFamily="34" charset="0"/>
              </a:rPr>
              <a:t>UL</a:t>
            </a:r>
          </a:p>
        </p:txBody>
      </p:sp>
      <p:sp>
        <p:nvSpPr>
          <p:cNvPr id="179" name="TextBox 178">
            <a:extLst>
              <a:ext uri="{FF2B5EF4-FFF2-40B4-BE49-F238E27FC236}">
                <a16:creationId xmlns:a16="http://schemas.microsoft.com/office/drawing/2014/main" id="{EA5F87A4-E253-0BE9-2862-3EA52881EBFA}"/>
              </a:ext>
            </a:extLst>
          </p:cNvPr>
          <p:cNvSpPr txBox="1"/>
          <p:nvPr/>
        </p:nvSpPr>
        <p:spPr>
          <a:xfrm>
            <a:off x="9390586" y="4161896"/>
            <a:ext cx="530915" cy="338554"/>
          </a:xfrm>
          <a:prstGeom prst="rect">
            <a:avLst/>
          </a:prstGeom>
          <a:noFill/>
        </p:spPr>
        <p:txBody>
          <a:bodyPr wrap="square" rtlCol="0">
            <a:spAutoFit/>
          </a:bodyPr>
          <a:lstStyle/>
          <a:p>
            <a:r>
              <a:rPr lang="en-US" sz="1600" b="1" dirty="0">
                <a:gradFill>
                  <a:gsLst>
                    <a:gs pos="51000">
                      <a:srgbClr val="404040"/>
                    </a:gs>
                    <a:gs pos="0">
                      <a:srgbClr val="00B0F0"/>
                    </a:gs>
                  </a:gsLst>
                  <a:lin ang="5400000" scaled="1"/>
                </a:gradFill>
                <a:latin typeface="Arial" panose="020B0604020202020204" pitchFamily="34" charset="0"/>
                <a:cs typeface="Arial" panose="020B0604020202020204" pitchFamily="34" charset="0"/>
              </a:rPr>
              <a:t>K</a:t>
            </a:r>
            <a:r>
              <a:rPr lang="en-US" sz="1600" b="1" baseline="-25000" dirty="0">
                <a:gradFill>
                  <a:gsLst>
                    <a:gs pos="51000">
                      <a:srgbClr val="404040"/>
                    </a:gs>
                    <a:gs pos="0">
                      <a:srgbClr val="00B0F0"/>
                    </a:gs>
                  </a:gsLst>
                  <a:lin ang="5400000" scaled="1"/>
                </a:gradFill>
                <a:latin typeface="Arial" panose="020B0604020202020204" pitchFamily="34" charset="0"/>
                <a:cs typeface="Arial" panose="020B0604020202020204" pitchFamily="34" charset="0"/>
              </a:rPr>
              <a:t>UD</a:t>
            </a:r>
          </a:p>
        </p:txBody>
      </p:sp>
      <p:sp>
        <p:nvSpPr>
          <p:cNvPr id="180" name="TextBox 179">
            <a:extLst>
              <a:ext uri="{FF2B5EF4-FFF2-40B4-BE49-F238E27FC236}">
                <a16:creationId xmlns:a16="http://schemas.microsoft.com/office/drawing/2014/main" id="{C2C7CFD8-1FB0-A0BA-F4F9-F3A0E7DE4134}"/>
              </a:ext>
            </a:extLst>
          </p:cNvPr>
          <p:cNvSpPr txBox="1"/>
          <p:nvPr/>
        </p:nvSpPr>
        <p:spPr>
          <a:xfrm>
            <a:off x="9526861" y="4697459"/>
            <a:ext cx="514885" cy="338554"/>
          </a:xfrm>
          <a:prstGeom prst="rect">
            <a:avLst/>
          </a:prstGeom>
          <a:noFill/>
        </p:spPr>
        <p:txBody>
          <a:bodyPr wrap="square" rtlCol="0">
            <a:spAutoFit/>
          </a:bodyPr>
          <a:lstStyle/>
          <a:p>
            <a:r>
              <a:rPr lang="en-US" sz="1600" b="1" dirty="0">
                <a:gradFill>
                  <a:gsLst>
                    <a:gs pos="16000">
                      <a:srgbClr val="404040"/>
                    </a:gs>
                    <a:gs pos="100000">
                      <a:srgbClr val="01A3A4"/>
                    </a:gs>
                  </a:gsLst>
                  <a:lin ang="5400000" scaled="1"/>
                </a:gradFill>
                <a:latin typeface="Arial" panose="020B0604020202020204" pitchFamily="34" charset="0"/>
                <a:cs typeface="Arial" panose="020B0604020202020204" pitchFamily="34" charset="0"/>
              </a:rPr>
              <a:t>K</a:t>
            </a:r>
            <a:r>
              <a:rPr lang="en-US" sz="1600" b="1" baseline="-25000" dirty="0">
                <a:gradFill>
                  <a:gsLst>
                    <a:gs pos="16000">
                      <a:srgbClr val="404040"/>
                    </a:gs>
                    <a:gs pos="100000">
                      <a:srgbClr val="01A3A4"/>
                    </a:gs>
                  </a:gsLst>
                  <a:lin ang="5400000" scaled="1"/>
                </a:gradFill>
                <a:latin typeface="Arial" panose="020B0604020202020204" pitchFamily="34" charset="0"/>
                <a:cs typeface="Arial" panose="020B0604020202020204" pitchFamily="34" charset="0"/>
              </a:rPr>
              <a:t>DL</a:t>
            </a:r>
          </a:p>
        </p:txBody>
      </p:sp>
      <p:cxnSp>
        <p:nvCxnSpPr>
          <p:cNvPr id="181" name="Straight Arrow Connector 180">
            <a:extLst>
              <a:ext uri="{FF2B5EF4-FFF2-40B4-BE49-F238E27FC236}">
                <a16:creationId xmlns:a16="http://schemas.microsoft.com/office/drawing/2014/main" id="{2E754676-D900-CA1B-63CC-1F049A1695A1}"/>
              </a:ext>
            </a:extLst>
          </p:cNvPr>
          <p:cNvCxnSpPr>
            <a:cxnSpLocks/>
          </p:cNvCxnSpPr>
          <p:nvPr/>
        </p:nvCxnSpPr>
        <p:spPr>
          <a:xfrm flipH="1">
            <a:off x="9862085" y="3524211"/>
            <a:ext cx="421517" cy="925778"/>
          </a:xfrm>
          <a:prstGeom prst="straightConnector1">
            <a:avLst/>
          </a:prstGeom>
          <a:ln w="38100">
            <a:gradFill>
              <a:gsLst>
                <a:gs pos="81000">
                  <a:schemeClr val="tx1">
                    <a:lumMod val="65000"/>
                    <a:lumOff val="35000"/>
                    <a:alpha val="54000"/>
                  </a:schemeClr>
                </a:gs>
                <a:gs pos="26000">
                  <a:schemeClr val="accent1">
                    <a:lumMod val="30000"/>
                    <a:lumOff val="70000"/>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id="{A7866DB9-E8D6-DAF6-E061-F17132F4A7C5}"/>
              </a:ext>
            </a:extLst>
          </p:cNvPr>
          <p:cNvCxnSpPr>
            <a:cxnSpLocks/>
          </p:cNvCxnSpPr>
          <p:nvPr/>
        </p:nvCxnSpPr>
        <p:spPr>
          <a:xfrm>
            <a:off x="9891205" y="4575978"/>
            <a:ext cx="181634" cy="418429"/>
          </a:xfrm>
          <a:prstGeom prst="straightConnector1">
            <a:avLst/>
          </a:prstGeom>
          <a:ln w="38100">
            <a:gradFill>
              <a:gsLst>
                <a:gs pos="0">
                  <a:schemeClr val="tx1">
                    <a:lumMod val="65000"/>
                    <a:lumOff val="35000"/>
                    <a:alpha val="54000"/>
                  </a:schemeClr>
                </a:gs>
                <a:gs pos="60000">
                  <a:srgbClr val="01A3A4">
                    <a:alpha val="46000"/>
                  </a:srgb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sp>
        <p:nvSpPr>
          <p:cNvPr id="183" name="Freeform: Shape 57">
            <a:extLst>
              <a:ext uri="{FF2B5EF4-FFF2-40B4-BE49-F238E27FC236}">
                <a16:creationId xmlns:a16="http://schemas.microsoft.com/office/drawing/2014/main" id="{DF3836DE-0731-0895-02C1-C66978557741}"/>
              </a:ext>
            </a:extLst>
          </p:cNvPr>
          <p:cNvSpPr/>
          <p:nvPr/>
        </p:nvSpPr>
        <p:spPr>
          <a:xfrm rot="9715903">
            <a:off x="10399643" y="4959531"/>
            <a:ext cx="400791" cy="180969"/>
          </a:xfrm>
          <a:custGeom>
            <a:avLst/>
            <a:gdLst>
              <a:gd name="connsiteX0" fmla="*/ 0 w 1686560"/>
              <a:gd name="connsiteY0" fmla="*/ 985537 h 1005857"/>
              <a:gd name="connsiteX1" fmla="*/ 812800 w 1686560"/>
              <a:gd name="connsiteY1" fmla="*/ 17 h 1005857"/>
              <a:gd name="connsiteX2" fmla="*/ 1686560 w 1686560"/>
              <a:gd name="connsiteY2" fmla="*/ 1005857 h 1005857"/>
              <a:gd name="connsiteX3" fmla="*/ 1686560 w 1686560"/>
              <a:gd name="connsiteY3" fmla="*/ 1005857 h 1005857"/>
            </a:gdLst>
            <a:ahLst/>
            <a:cxnLst>
              <a:cxn ang="0">
                <a:pos x="connsiteX0" y="connsiteY0"/>
              </a:cxn>
              <a:cxn ang="0">
                <a:pos x="connsiteX1" y="connsiteY1"/>
              </a:cxn>
              <a:cxn ang="0">
                <a:pos x="connsiteX2" y="connsiteY2"/>
              </a:cxn>
              <a:cxn ang="0">
                <a:pos x="connsiteX3" y="connsiteY3"/>
              </a:cxn>
            </a:cxnLst>
            <a:rect l="l" t="t" r="r" b="b"/>
            <a:pathLst>
              <a:path w="1686560" h="1005857">
                <a:moveTo>
                  <a:pt x="0" y="985537"/>
                </a:moveTo>
                <a:cubicBezTo>
                  <a:pt x="265853" y="491083"/>
                  <a:pt x="531707" y="-3370"/>
                  <a:pt x="812800" y="17"/>
                </a:cubicBezTo>
                <a:cubicBezTo>
                  <a:pt x="1093893" y="3404"/>
                  <a:pt x="1686560" y="1005857"/>
                  <a:pt x="1686560" y="1005857"/>
                </a:cubicBezTo>
                <a:lnTo>
                  <a:pt x="1686560" y="1005857"/>
                </a:lnTo>
              </a:path>
            </a:pathLst>
          </a:custGeom>
          <a:noFill/>
          <a:ln w="44450">
            <a:solidFill>
              <a:srgbClr val="01A3A4">
                <a:alpha val="31932"/>
              </a:srgbClr>
            </a:solidFill>
            <a:head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Shape 58">
            <a:extLst>
              <a:ext uri="{FF2B5EF4-FFF2-40B4-BE49-F238E27FC236}">
                <a16:creationId xmlns:a16="http://schemas.microsoft.com/office/drawing/2014/main" id="{9636A5C2-57EB-8FAF-DAB2-B000C940B10A}"/>
              </a:ext>
            </a:extLst>
          </p:cNvPr>
          <p:cNvSpPr/>
          <p:nvPr/>
        </p:nvSpPr>
        <p:spPr>
          <a:xfrm rot="19741871" flipV="1">
            <a:off x="9998049" y="5129342"/>
            <a:ext cx="400791" cy="112491"/>
          </a:xfrm>
          <a:custGeom>
            <a:avLst/>
            <a:gdLst>
              <a:gd name="connsiteX0" fmla="*/ 0 w 1686560"/>
              <a:gd name="connsiteY0" fmla="*/ 985537 h 1005857"/>
              <a:gd name="connsiteX1" fmla="*/ 812800 w 1686560"/>
              <a:gd name="connsiteY1" fmla="*/ 17 h 1005857"/>
              <a:gd name="connsiteX2" fmla="*/ 1686560 w 1686560"/>
              <a:gd name="connsiteY2" fmla="*/ 1005857 h 1005857"/>
              <a:gd name="connsiteX3" fmla="*/ 1686560 w 1686560"/>
              <a:gd name="connsiteY3" fmla="*/ 1005857 h 1005857"/>
            </a:gdLst>
            <a:ahLst/>
            <a:cxnLst>
              <a:cxn ang="0">
                <a:pos x="connsiteX0" y="connsiteY0"/>
              </a:cxn>
              <a:cxn ang="0">
                <a:pos x="connsiteX1" y="connsiteY1"/>
              </a:cxn>
              <a:cxn ang="0">
                <a:pos x="connsiteX2" y="connsiteY2"/>
              </a:cxn>
              <a:cxn ang="0">
                <a:pos x="connsiteX3" y="connsiteY3"/>
              </a:cxn>
            </a:cxnLst>
            <a:rect l="l" t="t" r="r" b="b"/>
            <a:pathLst>
              <a:path w="1686560" h="1005857">
                <a:moveTo>
                  <a:pt x="0" y="985537"/>
                </a:moveTo>
                <a:cubicBezTo>
                  <a:pt x="265853" y="491083"/>
                  <a:pt x="531707" y="-3370"/>
                  <a:pt x="812800" y="17"/>
                </a:cubicBezTo>
                <a:cubicBezTo>
                  <a:pt x="1093893" y="3404"/>
                  <a:pt x="1686560" y="1005857"/>
                  <a:pt x="1686560" y="1005857"/>
                </a:cubicBezTo>
                <a:lnTo>
                  <a:pt x="1686560" y="1005857"/>
                </a:lnTo>
              </a:path>
            </a:pathLst>
          </a:custGeom>
          <a:noFill/>
          <a:ln w="44450">
            <a:solidFill>
              <a:srgbClr val="01A3A4">
                <a:alpha val="31932"/>
              </a:srgbClr>
            </a:solidFill>
            <a:head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xtBox 184">
            <a:extLst>
              <a:ext uri="{FF2B5EF4-FFF2-40B4-BE49-F238E27FC236}">
                <a16:creationId xmlns:a16="http://schemas.microsoft.com/office/drawing/2014/main" id="{BCE6A177-3617-115C-8E7B-26377267CF65}"/>
              </a:ext>
            </a:extLst>
          </p:cNvPr>
          <p:cNvSpPr txBox="1"/>
          <p:nvPr/>
        </p:nvSpPr>
        <p:spPr>
          <a:xfrm>
            <a:off x="8459467" y="3615453"/>
            <a:ext cx="1273183" cy="584775"/>
          </a:xfrm>
          <a:prstGeom prst="rect">
            <a:avLst/>
          </a:prstGeom>
          <a:noFill/>
        </p:spPr>
        <p:txBody>
          <a:bodyPr wrap="square" rtlCol="0">
            <a:spAutoFit/>
          </a:bodyPr>
          <a:lstStyle/>
          <a:p>
            <a:r>
              <a:rPr lang="en-US" sz="1600" dirty="0">
                <a:solidFill>
                  <a:srgbClr val="3399FF"/>
                </a:solidFill>
              </a:rPr>
              <a:t>Upper</a:t>
            </a:r>
          </a:p>
          <a:p>
            <a:r>
              <a:rPr lang="en-US" sz="1600" dirty="0">
                <a:solidFill>
                  <a:srgbClr val="3399FF"/>
                </a:solidFill>
              </a:rPr>
              <a:t>Polariton</a:t>
            </a:r>
          </a:p>
        </p:txBody>
      </p:sp>
      <p:sp>
        <p:nvSpPr>
          <p:cNvPr id="186" name="TextBox 185">
            <a:extLst>
              <a:ext uri="{FF2B5EF4-FFF2-40B4-BE49-F238E27FC236}">
                <a16:creationId xmlns:a16="http://schemas.microsoft.com/office/drawing/2014/main" id="{6ADE1327-25BA-67D8-8D3D-BB6A1A152785}"/>
              </a:ext>
            </a:extLst>
          </p:cNvPr>
          <p:cNvSpPr txBox="1"/>
          <p:nvPr/>
        </p:nvSpPr>
        <p:spPr>
          <a:xfrm>
            <a:off x="8232518" y="5067556"/>
            <a:ext cx="1273183" cy="584775"/>
          </a:xfrm>
          <a:prstGeom prst="rect">
            <a:avLst/>
          </a:prstGeom>
          <a:noFill/>
        </p:spPr>
        <p:txBody>
          <a:bodyPr wrap="square" rtlCol="0">
            <a:spAutoFit/>
          </a:bodyPr>
          <a:lstStyle/>
          <a:p>
            <a:pPr algn="r"/>
            <a:r>
              <a:rPr lang="en-US" sz="1600" dirty="0">
                <a:solidFill>
                  <a:srgbClr val="01A3A4"/>
                </a:solidFill>
              </a:rPr>
              <a:t>Lower</a:t>
            </a:r>
          </a:p>
          <a:p>
            <a:pPr algn="r"/>
            <a:r>
              <a:rPr lang="en-US" sz="1600" dirty="0">
                <a:solidFill>
                  <a:srgbClr val="01A3A4"/>
                </a:solidFill>
              </a:rPr>
              <a:t>Polariton</a:t>
            </a:r>
          </a:p>
        </p:txBody>
      </p:sp>
      <p:sp>
        <p:nvSpPr>
          <p:cNvPr id="187" name="TextBox 186">
            <a:extLst>
              <a:ext uri="{FF2B5EF4-FFF2-40B4-BE49-F238E27FC236}">
                <a16:creationId xmlns:a16="http://schemas.microsoft.com/office/drawing/2014/main" id="{AD53B4C4-0F8D-EBF8-9136-45702A95C1E8}"/>
              </a:ext>
            </a:extLst>
          </p:cNvPr>
          <p:cNvSpPr txBox="1"/>
          <p:nvPr/>
        </p:nvSpPr>
        <p:spPr>
          <a:xfrm>
            <a:off x="8478286" y="4528182"/>
            <a:ext cx="1273182" cy="338554"/>
          </a:xfrm>
          <a:prstGeom prst="rect">
            <a:avLst/>
          </a:prstGeom>
          <a:noFill/>
        </p:spPr>
        <p:txBody>
          <a:bodyPr wrap="square" rtlCol="0">
            <a:spAutoFit/>
          </a:bodyPr>
          <a:lstStyle/>
          <a:p>
            <a:r>
              <a:rPr lang="en-US" sz="1600" dirty="0"/>
              <a:t>Dark Bands</a:t>
            </a:r>
          </a:p>
        </p:txBody>
      </p:sp>
      <p:cxnSp>
        <p:nvCxnSpPr>
          <p:cNvPr id="188" name="Straight Arrow Connector 187">
            <a:extLst>
              <a:ext uri="{FF2B5EF4-FFF2-40B4-BE49-F238E27FC236}">
                <a16:creationId xmlns:a16="http://schemas.microsoft.com/office/drawing/2014/main" id="{6D46810E-D366-7033-DED6-A8E631A318C8}"/>
              </a:ext>
            </a:extLst>
          </p:cNvPr>
          <p:cNvCxnSpPr>
            <a:cxnSpLocks/>
          </p:cNvCxnSpPr>
          <p:nvPr/>
        </p:nvCxnSpPr>
        <p:spPr>
          <a:xfrm flipH="1">
            <a:off x="10165770" y="3537925"/>
            <a:ext cx="155707" cy="1330234"/>
          </a:xfrm>
          <a:prstGeom prst="straightConnector1">
            <a:avLst/>
          </a:prstGeom>
          <a:ln w="38100">
            <a:gradFill>
              <a:gsLst>
                <a:gs pos="100000">
                  <a:srgbClr val="01A3A4">
                    <a:alpha val="23480"/>
                  </a:srgbClr>
                </a:gs>
                <a:gs pos="0">
                  <a:schemeClr val="accent1">
                    <a:lumMod val="30000"/>
                    <a:lumOff val="70000"/>
                    <a:alpha val="40103"/>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cxnSp>
        <p:nvCxnSpPr>
          <p:cNvPr id="189" name="Straight Arrow Connector 188">
            <a:extLst>
              <a:ext uri="{FF2B5EF4-FFF2-40B4-BE49-F238E27FC236}">
                <a16:creationId xmlns:a16="http://schemas.microsoft.com/office/drawing/2014/main" id="{DBD2ABBB-F0D7-E3E8-2F49-35C6039FEC45}"/>
              </a:ext>
            </a:extLst>
          </p:cNvPr>
          <p:cNvCxnSpPr>
            <a:cxnSpLocks/>
          </p:cNvCxnSpPr>
          <p:nvPr/>
        </p:nvCxnSpPr>
        <p:spPr>
          <a:xfrm>
            <a:off x="10321475" y="3608047"/>
            <a:ext cx="168809" cy="1244699"/>
          </a:xfrm>
          <a:prstGeom prst="straightConnector1">
            <a:avLst/>
          </a:prstGeom>
          <a:ln w="38100">
            <a:gradFill>
              <a:gsLst>
                <a:gs pos="100000">
                  <a:srgbClr val="01A3A4">
                    <a:alpha val="23480"/>
                  </a:srgbClr>
                </a:gs>
                <a:gs pos="0">
                  <a:schemeClr val="accent1">
                    <a:lumMod val="30000"/>
                    <a:lumOff val="70000"/>
                    <a:alpha val="40103"/>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cxnSp>
        <p:nvCxnSpPr>
          <p:cNvPr id="190" name="Straight Arrow Connector 189">
            <a:extLst>
              <a:ext uri="{FF2B5EF4-FFF2-40B4-BE49-F238E27FC236}">
                <a16:creationId xmlns:a16="http://schemas.microsoft.com/office/drawing/2014/main" id="{E20B6FBE-5F96-8440-FBE7-CFCFF994A571}"/>
              </a:ext>
            </a:extLst>
          </p:cNvPr>
          <p:cNvCxnSpPr>
            <a:cxnSpLocks/>
          </p:cNvCxnSpPr>
          <p:nvPr/>
        </p:nvCxnSpPr>
        <p:spPr>
          <a:xfrm flipH="1">
            <a:off x="10003718" y="3608561"/>
            <a:ext cx="316301" cy="1312723"/>
          </a:xfrm>
          <a:prstGeom prst="straightConnector1">
            <a:avLst/>
          </a:prstGeom>
          <a:ln w="38100">
            <a:gradFill>
              <a:gsLst>
                <a:gs pos="100000">
                  <a:srgbClr val="01A3A4">
                    <a:alpha val="7865"/>
                  </a:srgbClr>
                </a:gs>
                <a:gs pos="0">
                  <a:schemeClr val="accent1">
                    <a:lumMod val="30000"/>
                    <a:lumOff val="70000"/>
                    <a:alpha val="40103"/>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cxnSp>
        <p:nvCxnSpPr>
          <p:cNvPr id="191" name="Straight Arrow Connector 190">
            <a:extLst>
              <a:ext uri="{FF2B5EF4-FFF2-40B4-BE49-F238E27FC236}">
                <a16:creationId xmlns:a16="http://schemas.microsoft.com/office/drawing/2014/main" id="{B3FF19E1-5FDF-22A3-888E-4D41170F0623}"/>
              </a:ext>
            </a:extLst>
          </p:cNvPr>
          <p:cNvCxnSpPr>
            <a:cxnSpLocks/>
          </p:cNvCxnSpPr>
          <p:nvPr/>
        </p:nvCxnSpPr>
        <p:spPr>
          <a:xfrm>
            <a:off x="10336756" y="3595083"/>
            <a:ext cx="306996" cy="1193674"/>
          </a:xfrm>
          <a:prstGeom prst="straightConnector1">
            <a:avLst/>
          </a:prstGeom>
          <a:ln w="38100">
            <a:gradFill>
              <a:gsLst>
                <a:gs pos="100000">
                  <a:srgbClr val="01A3A4">
                    <a:alpha val="14083"/>
                  </a:srgbClr>
                </a:gs>
                <a:gs pos="0">
                  <a:schemeClr val="accent1">
                    <a:lumMod val="30000"/>
                    <a:lumOff val="70000"/>
                    <a:alpha val="40103"/>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sp>
        <p:nvSpPr>
          <p:cNvPr id="192" name="TextBox 191">
            <a:extLst>
              <a:ext uri="{FF2B5EF4-FFF2-40B4-BE49-F238E27FC236}">
                <a16:creationId xmlns:a16="http://schemas.microsoft.com/office/drawing/2014/main" id="{6E9B77AE-0061-E994-DE57-CD2B44AFF2F9}"/>
              </a:ext>
            </a:extLst>
          </p:cNvPr>
          <p:cNvSpPr txBox="1"/>
          <p:nvPr/>
        </p:nvSpPr>
        <p:spPr>
          <a:xfrm rot="20246616">
            <a:off x="9810913" y="5083909"/>
            <a:ext cx="2236526" cy="584775"/>
          </a:xfrm>
          <a:prstGeom prst="rect">
            <a:avLst/>
          </a:prstGeom>
          <a:noFill/>
        </p:spPr>
        <p:txBody>
          <a:bodyPr wrap="square" rtlCol="0">
            <a:spAutoFit/>
          </a:bodyPr>
          <a:lstStyle/>
          <a:p>
            <a:r>
              <a:rPr lang="en-US" sz="1600" i="1" dirty="0">
                <a:solidFill>
                  <a:srgbClr val="01A3A4"/>
                </a:solidFill>
              </a:rPr>
              <a:t>weak</a:t>
            </a:r>
            <a:r>
              <a:rPr lang="en-US" sz="1600" dirty="0">
                <a:solidFill>
                  <a:srgbClr val="01A3A4"/>
                </a:solidFill>
              </a:rPr>
              <a:t> Fröhlich Scattering</a:t>
            </a:r>
          </a:p>
        </p:txBody>
      </p:sp>
      <p:sp>
        <p:nvSpPr>
          <p:cNvPr id="193" name="Oval 192">
            <a:extLst>
              <a:ext uri="{FF2B5EF4-FFF2-40B4-BE49-F238E27FC236}">
                <a16:creationId xmlns:a16="http://schemas.microsoft.com/office/drawing/2014/main" id="{A08F4AA5-5169-1EDC-C86E-22E963C326BB}"/>
              </a:ext>
            </a:extLst>
          </p:cNvPr>
          <p:cNvSpPr/>
          <p:nvPr/>
        </p:nvSpPr>
        <p:spPr>
          <a:xfrm>
            <a:off x="10205875" y="4823452"/>
            <a:ext cx="231196" cy="228600"/>
          </a:xfrm>
          <a:prstGeom prst="ellipse">
            <a:avLst/>
          </a:prstGeom>
          <a:solidFill>
            <a:srgbClr val="FFC000">
              <a:alpha val="24231"/>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 name="Straight Arrow Connector 193">
            <a:extLst>
              <a:ext uri="{FF2B5EF4-FFF2-40B4-BE49-F238E27FC236}">
                <a16:creationId xmlns:a16="http://schemas.microsoft.com/office/drawing/2014/main" id="{FFEA160B-5738-7226-6A34-7379D95DD230}"/>
              </a:ext>
            </a:extLst>
          </p:cNvPr>
          <p:cNvCxnSpPr>
            <a:cxnSpLocks/>
          </p:cNvCxnSpPr>
          <p:nvPr/>
        </p:nvCxnSpPr>
        <p:spPr>
          <a:xfrm>
            <a:off x="10319463" y="3519637"/>
            <a:ext cx="0" cy="1385098"/>
          </a:xfrm>
          <a:prstGeom prst="straightConnector1">
            <a:avLst/>
          </a:prstGeom>
          <a:ln w="69850">
            <a:gradFill>
              <a:gsLst>
                <a:gs pos="100000">
                  <a:srgbClr val="01A3A4"/>
                </a:gs>
                <a:gs pos="0">
                  <a:schemeClr val="accent1">
                    <a:lumMod val="30000"/>
                    <a:lumOff val="70000"/>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sp>
        <p:nvSpPr>
          <p:cNvPr id="195" name="Oval 194">
            <a:extLst>
              <a:ext uri="{FF2B5EF4-FFF2-40B4-BE49-F238E27FC236}">
                <a16:creationId xmlns:a16="http://schemas.microsoft.com/office/drawing/2014/main" id="{2BDA3E8B-89F4-7EAF-C361-68D259515C15}"/>
              </a:ext>
            </a:extLst>
          </p:cNvPr>
          <p:cNvSpPr/>
          <p:nvPr/>
        </p:nvSpPr>
        <p:spPr>
          <a:xfrm>
            <a:off x="10205875" y="3349136"/>
            <a:ext cx="231196" cy="228600"/>
          </a:xfrm>
          <a:prstGeom prst="ellipse">
            <a:avLst/>
          </a:prstGeom>
          <a:solidFill>
            <a:schemeClr val="accent4">
              <a:lumMod val="40000"/>
              <a:lumOff val="60000"/>
            </a:schemeClr>
          </a:solidFill>
          <a:ln>
            <a:solidFill>
              <a:srgbClr val="33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13F47E99-2217-63F7-6229-7988D724F181}"/>
              </a:ext>
            </a:extLst>
          </p:cNvPr>
          <p:cNvSpPr/>
          <p:nvPr/>
        </p:nvSpPr>
        <p:spPr>
          <a:xfrm>
            <a:off x="6475690" y="3624649"/>
            <a:ext cx="625461" cy="557040"/>
          </a:xfrm>
          <a:prstGeom prst="ellipse">
            <a:avLst/>
          </a:prstGeom>
          <a:noFill/>
          <a:ln>
            <a:solidFill>
              <a:srgbClr val="2E86DE"/>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a:extLst>
              <a:ext uri="{FF2B5EF4-FFF2-40B4-BE49-F238E27FC236}">
                <a16:creationId xmlns:a16="http://schemas.microsoft.com/office/drawing/2014/main" id="{BB67CFA0-A1FF-2F41-24F9-56C5144F5455}"/>
              </a:ext>
            </a:extLst>
          </p:cNvPr>
          <p:cNvSpPr txBox="1"/>
          <p:nvPr/>
        </p:nvSpPr>
        <p:spPr>
          <a:xfrm>
            <a:off x="8553126" y="2660505"/>
            <a:ext cx="1687450" cy="307777"/>
          </a:xfrm>
          <a:prstGeom prst="rect">
            <a:avLst/>
          </a:prstGeom>
          <a:solidFill>
            <a:schemeClr val="bg1"/>
          </a:solidFill>
          <a:ln>
            <a:solidFill>
              <a:srgbClr val="2E86DE"/>
            </a:solidFill>
          </a:ln>
        </p:spPr>
        <p:txBody>
          <a:bodyPr wrap="none" rtlCol="0">
            <a:spAutoFit/>
          </a:bodyPr>
          <a:lstStyle/>
          <a:p>
            <a:r>
              <a:rPr lang="en-US" sz="1400" dirty="0">
                <a:latin typeface="Baskerville" panose="02020502070401020303" pitchFamily="18" charset="0"/>
                <a:ea typeface="Baskerville" panose="02020502070401020303" pitchFamily="18" charset="0"/>
              </a:rPr>
              <a:t>Relaxation Pathways</a:t>
            </a:r>
          </a:p>
        </p:txBody>
      </p:sp>
      <p:sp>
        <p:nvSpPr>
          <p:cNvPr id="205" name="TextBox 204">
            <a:extLst>
              <a:ext uri="{FF2B5EF4-FFF2-40B4-BE49-F238E27FC236}">
                <a16:creationId xmlns:a16="http://schemas.microsoft.com/office/drawing/2014/main" id="{6B38E9B3-4C1D-FBCA-0974-827A68914788}"/>
              </a:ext>
            </a:extLst>
          </p:cNvPr>
          <p:cNvSpPr txBox="1"/>
          <p:nvPr/>
        </p:nvSpPr>
        <p:spPr>
          <a:xfrm rot="16200000">
            <a:off x="7771613" y="4494028"/>
            <a:ext cx="928075" cy="400110"/>
          </a:xfrm>
          <a:prstGeom prst="rect">
            <a:avLst/>
          </a:prstGeom>
          <a:noFill/>
        </p:spPr>
        <p:txBody>
          <a:bodyPr wrap="square" rtlCol="0">
            <a:spAutoFit/>
          </a:bodyPr>
          <a:lstStyle/>
          <a:p>
            <a:r>
              <a:rPr lang="en-US" sz="2000" dirty="0"/>
              <a:t>Energy</a:t>
            </a:r>
          </a:p>
        </p:txBody>
      </p:sp>
      <mc:AlternateContent xmlns:mc="http://schemas.openxmlformats.org/markup-compatibility/2006">
        <mc:Choice xmlns:a14="http://schemas.microsoft.com/office/drawing/2010/main" Requires="a14">
          <p:sp>
            <p:nvSpPr>
              <p:cNvPr id="206" name="TextBox 205">
                <a:extLst>
                  <a:ext uri="{FF2B5EF4-FFF2-40B4-BE49-F238E27FC236}">
                    <a16:creationId xmlns:a16="http://schemas.microsoft.com/office/drawing/2014/main" id="{335AAF44-4A38-7731-9C93-E6D2848FDD00}"/>
                  </a:ext>
                </a:extLst>
              </p:cNvPr>
              <p:cNvSpPr txBox="1"/>
              <p:nvPr/>
            </p:nvSpPr>
            <p:spPr>
              <a:xfrm>
                <a:off x="9764111" y="6290954"/>
                <a:ext cx="315310"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𝑘</m:t>
                      </m:r>
                    </m:oMath>
                  </m:oMathPara>
                </a14:m>
              </a:p>
            </p:txBody>
          </p:sp>
        </mc:Choice>
        <mc:Fallback>
          <p:sp>
            <p:nvSpPr>
              <p:cNvPr id="206" name="TextBox 205">
                <a:extLst>
                  <a:ext uri="{FF2B5EF4-FFF2-40B4-BE49-F238E27FC236}">
                    <a16:creationId xmlns:a16="http://schemas.microsoft.com/office/drawing/2014/main" id="{335AAF44-4A38-7731-9C93-E6D2848FDD00}"/>
                  </a:ext>
                </a:extLst>
              </p:cNvPr>
              <p:cNvSpPr txBox="1">
                <a:spLocks noRot="1" noChangeAspect="1" noMove="1" noResize="1" noEditPoints="1" noAdjustHandles="1" noChangeArrowheads="1" noChangeShapeType="1" noTextEdit="1"/>
              </p:cNvSpPr>
              <p:nvPr/>
            </p:nvSpPr>
            <p:spPr>
              <a:xfrm>
                <a:off x="9764111" y="6290954"/>
                <a:ext cx="315310" cy="369332"/>
              </a:xfrm>
              <a:prstGeom prst="rect">
                <a:avLst/>
              </a:prstGeom>
              <a:blipFill>
                <a:blip r:embed="rId5"/>
                <a:stretch>
                  <a:fillRect t="-6667" r="-30769" b="-26667"/>
                </a:stretch>
              </a:blipFill>
            </p:spPr>
            <p:txBody>
              <a:bodyPr/>
              <a:lstStyle/>
              <a:p>
                <a:r>
                  <a:rPr lang="en-US">
                    <a:noFill/>
                  </a:rPr>
                  <a:t> </a:t>
                </a:r>
              </a:p>
            </p:txBody>
          </p:sp>
        </mc:Fallback>
      </mc:AlternateContent>
    </p:spTree>
    <p:extLst>
      <p:ext uri="{BB962C8B-B14F-4D97-AF65-F5344CB8AC3E}">
        <p14:creationId xmlns:p14="http://schemas.microsoft.com/office/powerpoint/2010/main" val="32799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0" presetClass="path" presetSubtype="0" repeatCount="indefinite" accel="50000" decel="50000" autoRev="1" fill="hold" grpId="0" nodeType="withEffect">
                                  <p:stCondLst>
                                    <p:cond delay="0"/>
                                  </p:stCondLst>
                                  <p:childTnLst>
                                    <p:animMotion origin="layout" path="M 2.5E-6 -3.33333E-6 L 2.5E-6 0.00023 C -0.00039 0.00602 -0.00052 0.01227 -0.0013 0.01829 C -0.0013 0.01922 -0.00156 0.01991 -0.00156 0.02084 C -0.00156 0.02153 -0.0017 0.02292 -0.0013 0.02292 C -0.00078 0.02292 -0.00078 0.01875 -0.00078 0.02223 L 2.5E-6 -3.33333E-6 Z " pathEditMode="relative" rAng="0" ptsTypes="AAAAAAA">
                                      <p:cBhvr>
                                        <p:cTn id="52" dur="760" fill="hold"/>
                                        <p:tgtEl>
                                          <p:spTgt spid="4"/>
                                        </p:tgtEl>
                                        <p:attrNameLst>
                                          <p:attrName>ppt_x</p:attrName>
                                          <p:attrName>ppt_y</p:attrName>
                                        </p:attrNameLst>
                                      </p:cBhvr>
                                      <p:rCtr x="-91" y="1134"/>
                                    </p:animMotion>
                                  </p:childTnLst>
                                </p:cTn>
                              </p:par>
                              <p:par>
                                <p:cTn id="53" presetID="0" presetClass="path" presetSubtype="0" repeatCount="indefinite" accel="50000" decel="50000" autoRev="1" fill="hold" grpId="0" nodeType="withEffect">
                                  <p:stCondLst>
                                    <p:cond delay="0"/>
                                  </p:stCondLst>
                                  <p:childTnLst>
                                    <p:animMotion origin="layout" path="M 4.58333E-6 1.11111E-6 L 4.58333E-6 0.00023 C -0.0004 0.00602 -0.00053 0.01227 -0.00131 0.01829 C -0.00131 0.01921 -0.00157 0.01991 -0.00157 0.02083 C -0.00157 0.02153 -0.0017 0.02292 -0.00131 0.02292 C -0.00079 0.02292 -0.00079 0.01875 -0.00079 0.02222 L 4.58333E-6 1.11111E-6 Z " pathEditMode="relative" rAng="0" ptsTypes="AAAAAAA">
                                      <p:cBhvr>
                                        <p:cTn id="54" dur="700" fill="hold"/>
                                        <p:tgtEl>
                                          <p:spTgt spid="6"/>
                                        </p:tgtEl>
                                        <p:attrNameLst>
                                          <p:attrName>ppt_x</p:attrName>
                                          <p:attrName>ppt_y</p:attrName>
                                        </p:attrNameLst>
                                      </p:cBhvr>
                                      <p:rCtr x="-91" y="1134"/>
                                    </p:animMotion>
                                  </p:childTnLst>
                                </p:cTn>
                              </p:par>
                              <p:par>
                                <p:cTn id="55" presetID="0" presetClass="path" presetSubtype="0" repeatCount="indefinite" accel="50000" decel="50000" autoRev="1" fill="hold" grpId="0" nodeType="withEffect">
                                  <p:stCondLst>
                                    <p:cond delay="0"/>
                                  </p:stCondLst>
                                  <p:childTnLst>
                                    <p:animMotion origin="layout" path="M -3.33333E-6 -3.33333E-6 L -3.33333E-6 0.00023 C -0.00039 0.00602 -0.00052 0.01227 -0.0013 0.01829 C -0.0013 0.01922 -0.00156 0.01991 -0.00156 0.02084 C -0.00156 0.02153 -0.00169 0.02292 -0.0013 0.02292 C -0.00078 0.02292 -0.00078 0.01875 -0.00078 0.02223 L -3.33333E-6 -3.33333E-6 Z " pathEditMode="relative" rAng="0" ptsTypes="AAAAAAA">
                                      <p:cBhvr>
                                        <p:cTn id="56" dur="800" fill="hold"/>
                                        <p:tgtEl>
                                          <p:spTgt spid="8"/>
                                        </p:tgtEl>
                                        <p:attrNameLst>
                                          <p:attrName>ppt_x</p:attrName>
                                          <p:attrName>ppt_y</p:attrName>
                                        </p:attrNameLst>
                                      </p:cBhvr>
                                      <p:rCtr x="-91" y="1134"/>
                                    </p:animMotion>
                                  </p:childTnLst>
                                </p:cTn>
                              </p:par>
                              <p:par>
                                <p:cTn id="57" presetID="0" presetClass="path" presetSubtype="0" repeatCount="indefinite" accel="50000" decel="50000" autoRev="1" fill="hold" grpId="0" nodeType="withEffect">
                                  <p:stCondLst>
                                    <p:cond delay="0"/>
                                  </p:stCondLst>
                                  <p:childTnLst>
                                    <p:animMotion origin="layout" path="M 6.25E-7 -7.40741E-7 L 6.25E-7 0.00023 C -0.00039 0.00602 -0.00052 0.01227 -0.0013 0.01829 C -0.0013 0.01921 -0.00156 0.01991 -0.00156 0.02083 C -0.00156 0.02153 -0.00169 0.02292 -0.0013 0.02292 C -0.00078 0.02292 -0.00078 0.01875 -0.00078 0.02222 L 6.25E-7 -7.40741E-7 Z " pathEditMode="relative" rAng="0" ptsTypes="AAAAAAA">
                                      <p:cBhvr>
                                        <p:cTn id="58" dur="840" fill="hold"/>
                                        <p:tgtEl>
                                          <p:spTgt spid="10"/>
                                        </p:tgtEl>
                                        <p:attrNameLst>
                                          <p:attrName>ppt_x</p:attrName>
                                          <p:attrName>ppt_y</p:attrName>
                                        </p:attrNameLst>
                                      </p:cBhvr>
                                      <p:rCtr x="-91" y="1134"/>
                                    </p:animMotion>
                                  </p:childTnLst>
                                </p:cTn>
                              </p:par>
                              <p:par>
                                <p:cTn id="59" presetID="1"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0" presetClass="path" presetSubtype="0" repeatCount="indefinite" accel="50000" decel="50000" autoRev="1" fill="hold" grpId="0" nodeType="withEffect">
                                  <p:stCondLst>
                                    <p:cond delay="0"/>
                                  </p:stCondLst>
                                  <p:childTnLst>
                                    <p:animMotion origin="layout" path="M -0.00026 -3.7037E-6 L -0.00026 0.00024 C -0.00065 0.00533 0.00079 -0.00115 -3.75E-6 0.00533 C -3.75E-6 0.00486 -0.00039 0.00278 -0.00026 -3.7037E-6 Z " pathEditMode="relative" rAng="0" ptsTypes="AAAA">
                                      <p:cBhvr>
                                        <p:cTn id="70" dur="840" fill="hold"/>
                                        <p:tgtEl>
                                          <p:spTgt spid="33"/>
                                        </p:tgtEl>
                                        <p:attrNameLst>
                                          <p:attrName>ppt_x</p:attrName>
                                          <p:attrName>ppt_y</p:attrName>
                                        </p:attrNameLst>
                                      </p:cBhvr>
                                      <p:rCtr x="13" y="255"/>
                                    </p:animMotion>
                                  </p:childTnLst>
                                </p:cTn>
                              </p:par>
                              <p:par>
                                <p:cTn id="71" presetID="1" presetClass="entr" presetSubtype="0" fill="hold" grpId="1"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0" presetClass="path" presetSubtype="0" repeatCount="indefinite" accel="50000" decel="50000" autoRev="1" fill="hold" grpId="0" nodeType="withEffect">
                                  <p:stCondLst>
                                    <p:cond delay="0"/>
                                  </p:stCondLst>
                                  <p:childTnLst>
                                    <p:animMotion origin="layout" path="M -0.00026 -2.59259E-6 L -0.00026 0.00023 C -0.00091 0.0051 0.00026 -0.00069 -0.00078 0.00579 C -0.00078 0.00533 -0.00065 0.00278 -0.00026 -2.59259E-6 Z " pathEditMode="relative" rAng="0" ptsTypes="AAAA">
                                      <p:cBhvr>
                                        <p:cTn id="78" dur="800" fill="hold"/>
                                        <p:tgtEl>
                                          <p:spTgt spid="38"/>
                                        </p:tgtEl>
                                        <p:attrNameLst>
                                          <p:attrName>ppt_x</p:attrName>
                                          <p:attrName>ppt_y</p:attrName>
                                        </p:attrNameLst>
                                      </p:cBhvr>
                                      <p:rCtr x="-26" y="278"/>
                                    </p:animMotion>
                                  </p:childTnLst>
                                </p:cTn>
                              </p:par>
                              <p:par>
                                <p:cTn id="79" presetID="1" presetClass="entr" presetSubtype="0" fill="hold" grpId="1"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par>
                                <p:cTn id="87" presetID="0" presetClass="path" presetSubtype="0" repeatCount="indefinite" accel="50000" decel="50000" autoRev="1" fill="hold" grpId="0" nodeType="withEffect">
                                  <p:stCondLst>
                                    <p:cond delay="0"/>
                                  </p:stCondLst>
                                  <p:childTnLst>
                                    <p:animMotion origin="layout" path="M -0.00026 1.85185E-6 L -0.00026 0.00023 C -0.00039 0.0037 -0.00026 0.00532 -0.00026 0.00555 C -0.00013 0.00116 -0.00052 0.00347 -0.00026 1.85185E-6 Z " pathEditMode="relative" rAng="0" ptsTypes="AAAA">
                                      <p:cBhvr>
                                        <p:cTn id="88" dur="700" fill="hold"/>
                                        <p:tgtEl>
                                          <p:spTgt spid="43"/>
                                        </p:tgtEl>
                                        <p:attrNameLst>
                                          <p:attrName>ppt_x</p:attrName>
                                          <p:attrName>ppt_y</p:attrName>
                                        </p:attrNameLst>
                                      </p:cBhvr>
                                      <p:rCtr x="-13" y="278"/>
                                    </p:animMotion>
                                  </p:childTnLst>
                                </p:cTn>
                              </p:par>
                              <p:par>
                                <p:cTn id="89" presetID="1" presetClass="entr" presetSubtype="0" fill="hold" grpId="1"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par>
                                <p:cTn id="97" presetID="0" presetClass="path" presetSubtype="0" repeatCount="indefinite" accel="50000" decel="50000" autoRev="1" fill="hold" grpId="0" nodeType="withEffect">
                                  <p:stCondLst>
                                    <p:cond delay="0"/>
                                  </p:stCondLst>
                                  <p:childTnLst>
                                    <p:animMotion origin="layout" path="M 0.00013 -3.7037E-7 L 0.00013 0.00023 C 0.00039 0.00116 0.00013 0.00232 3.125E-6 0.00463 C 3.125E-6 0.00417 0.00013 0.00069 0.00013 -3.7037E-7 Z " pathEditMode="relative" rAng="0" ptsTypes="AAAA">
                                      <p:cBhvr>
                                        <p:cTn id="98" dur="760" fill="hold"/>
                                        <p:tgtEl>
                                          <p:spTgt spid="48"/>
                                        </p:tgtEl>
                                        <p:attrNameLst>
                                          <p:attrName>ppt_x</p:attrName>
                                          <p:attrName>ppt_y</p:attrName>
                                        </p:attrNameLst>
                                      </p:cBhvr>
                                      <p:rCtr x="-13" y="231"/>
                                    </p:animMotion>
                                  </p:childTnLst>
                                </p:cTn>
                              </p:par>
                              <p:par>
                                <p:cTn id="99" presetID="1" presetClass="entr" presetSubtype="0" fill="hold" nodeType="withEffect">
                                  <p:stCondLst>
                                    <p:cond delay="0"/>
                                  </p:stCondLst>
                                  <p:childTnLst>
                                    <p:set>
                                      <p:cBhvr>
                                        <p:cTn id="100" dur="1" fill="hold">
                                          <p:stCondLst>
                                            <p:cond delay="0"/>
                                          </p:stCondLst>
                                        </p:cTn>
                                        <p:tgtEl>
                                          <p:spTgt spid="5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9"/>
                                        </p:tgtEl>
                                        <p:attrNameLst>
                                          <p:attrName>style.visibility</p:attrName>
                                        </p:attrNameLst>
                                      </p:cBhvr>
                                      <p:to>
                                        <p:strVal val="visible"/>
                                      </p:to>
                                    </p:set>
                                  </p:childTnLst>
                                </p:cTn>
                              </p:par>
                              <p:par>
                                <p:cTn id="117" presetID="0" presetClass="path" presetSubtype="0" repeatCount="indefinite" accel="50000" decel="50000" autoRev="1" fill="hold" nodeType="withEffect">
                                  <p:stCondLst>
                                    <p:cond delay="0"/>
                                  </p:stCondLst>
                                  <p:childTnLst>
                                    <p:animMotion origin="layout" path="M 4.16667E-6 -1.85185E-6 C -0.00013 -0.00069 -0.00092 0.00857 -0.00105 0.01088 C -0.00105 0.01181 -0.00131 0.0125 -0.00131 0.01343 C -0.00131 0.01412 -0.00144 0.01551 -0.00105 0.01551 C -0.00052 0.01551 -0.00052 0.01134 -0.00052 0.01482 L 4.16667E-6 -1.85185E-6 Z " pathEditMode="relative" rAng="0" ptsTypes="AAAAAA">
                                      <p:cBhvr>
                                        <p:cTn id="118" dur="760" fill="hold"/>
                                        <p:tgtEl>
                                          <p:spTgt spid="19"/>
                                        </p:tgtEl>
                                        <p:attrNameLst>
                                          <p:attrName>ppt_x</p:attrName>
                                          <p:attrName>ppt_y</p:attrName>
                                        </p:attrNameLst>
                                      </p:cBhvr>
                                      <p:rCtr x="-78" y="764"/>
                                    </p:animMotion>
                                  </p:childTnLst>
                                </p:cTn>
                              </p:par>
                              <p:par>
                                <p:cTn id="119" presetID="1" presetClass="entr" presetSubtype="0" fill="hold" nodeType="withEffect">
                                  <p:stCondLst>
                                    <p:cond delay="0"/>
                                  </p:stCondLst>
                                  <p:childTnLst>
                                    <p:set>
                                      <p:cBhvr>
                                        <p:cTn id="120" dur="1" fill="hold">
                                          <p:stCondLst>
                                            <p:cond delay="0"/>
                                          </p:stCondLst>
                                        </p:cTn>
                                        <p:tgtEl>
                                          <p:spTgt spid="17"/>
                                        </p:tgtEl>
                                        <p:attrNameLst>
                                          <p:attrName>style.visibility</p:attrName>
                                        </p:attrNameLst>
                                      </p:cBhvr>
                                      <p:to>
                                        <p:strVal val="visible"/>
                                      </p:to>
                                    </p:set>
                                  </p:childTnLst>
                                </p:cTn>
                              </p:par>
                              <p:par>
                                <p:cTn id="121" presetID="0" presetClass="path" presetSubtype="0" repeatCount="indefinite" accel="50000" decel="50000" autoRev="1" fill="hold" nodeType="withEffect">
                                  <p:stCondLst>
                                    <p:cond delay="0"/>
                                  </p:stCondLst>
                                  <p:childTnLst>
                                    <p:animMotion origin="layout" path="M -4.375E-6 -1.85185E-6 C -0.00026 -0.00069 -0.00078 0.00834 -0.00091 0.01088 C -0.00091 0.01181 -0.00091 0.0125 -0.00091 0.01343 L -0.00091 0.01551 C -0.00026 0.01551 -0.00026 0.01134 -0.00026 0.01482 C -0.00013 0.00926 -0.00026 0.00533 -4.375E-6 -1.85185E-6 Z " pathEditMode="relative" rAng="0" ptsTypes="AAAAAA">
                                      <p:cBhvr>
                                        <p:cTn id="122" dur="700" fill="hold"/>
                                        <p:tgtEl>
                                          <p:spTgt spid="17"/>
                                        </p:tgtEl>
                                        <p:attrNameLst>
                                          <p:attrName>ppt_x</p:attrName>
                                          <p:attrName>ppt_y</p:attrName>
                                        </p:attrNameLst>
                                      </p:cBhvr>
                                      <p:rCtr x="-52" y="764"/>
                                    </p:animMotion>
                                  </p:childTnLst>
                                </p:cTn>
                              </p:par>
                              <p:par>
                                <p:cTn id="123" presetID="1" presetClass="entr" presetSubtype="0" fill="hold" nodeType="withEffect">
                                  <p:stCondLst>
                                    <p:cond delay="0"/>
                                  </p:stCondLst>
                                  <p:childTnLst>
                                    <p:set>
                                      <p:cBhvr>
                                        <p:cTn id="124" dur="1" fill="hold">
                                          <p:stCondLst>
                                            <p:cond delay="0"/>
                                          </p:stCondLst>
                                        </p:cTn>
                                        <p:tgtEl>
                                          <p:spTgt spid="20"/>
                                        </p:tgtEl>
                                        <p:attrNameLst>
                                          <p:attrName>style.visibility</p:attrName>
                                        </p:attrNameLst>
                                      </p:cBhvr>
                                      <p:to>
                                        <p:strVal val="visible"/>
                                      </p:to>
                                    </p:set>
                                  </p:childTnLst>
                                </p:cTn>
                              </p:par>
                              <p:par>
                                <p:cTn id="125" presetID="0" presetClass="path" presetSubtype="0" repeatCount="indefinite" accel="50000" decel="50000" autoRev="1" fill="hold" nodeType="withEffect">
                                  <p:stCondLst>
                                    <p:cond delay="0"/>
                                  </p:stCondLst>
                                  <p:childTnLst>
                                    <p:animMotion origin="layout" path="M -0.00013 3.7037E-6 C -0.00039 -0.0007 -0.00078 0.00995 -0.00065 0.01134 C -0.00078 0.01342 -0.00104 0.01273 -0.00091 0.0125 C -0.00039 0.0125 -0.00052 0.00578 -0.00052 0.00949 C -0.00052 0.00231 -0.00013 0.00717 -0.00013 3.7037E-6 Z " pathEditMode="relative" rAng="0" ptsTypes="AAAAA">
                                      <p:cBhvr>
                                        <p:cTn id="126" dur="800" fill="hold"/>
                                        <p:tgtEl>
                                          <p:spTgt spid="20"/>
                                        </p:tgtEl>
                                        <p:attrNameLst>
                                          <p:attrName>ppt_x</p:attrName>
                                          <p:attrName>ppt_y</p:attrName>
                                        </p:attrNameLst>
                                      </p:cBhvr>
                                      <p:rCtr x="-52" y="625"/>
                                    </p:animMotion>
                                  </p:childTnLst>
                                </p:cTn>
                              </p:par>
                              <p:par>
                                <p:cTn id="127" presetID="1" presetClass="entr" presetSubtype="0" fill="hold" nodeType="withEffect">
                                  <p:stCondLst>
                                    <p:cond delay="0"/>
                                  </p:stCondLst>
                                  <p:childTnLst>
                                    <p:set>
                                      <p:cBhvr>
                                        <p:cTn id="128" dur="1" fill="hold">
                                          <p:stCondLst>
                                            <p:cond delay="0"/>
                                          </p:stCondLst>
                                        </p:cTn>
                                        <p:tgtEl>
                                          <p:spTgt spid="22"/>
                                        </p:tgtEl>
                                        <p:attrNameLst>
                                          <p:attrName>style.visibility</p:attrName>
                                        </p:attrNameLst>
                                      </p:cBhvr>
                                      <p:to>
                                        <p:strVal val="visible"/>
                                      </p:to>
                                    </p:set>
                                  </p:childTnLst>
                                </p:cTn>
                              </p:par>
                              <p:par>
                                <p:cTn id="129" presetID="0" presetClass="path" presetSubtype="0" repeatCount="indefinite" accel="50000" decel="50000" autoRev="1" fill="hold" nodeType="withEffect">
                                  <p:stCondLst>
                                    <p:cond delay="0"/>
                                  </p:stCondLst>
                                  <p:childTnLst>
                                    <p:animMotion origin="layout" path="M 1.25E-6 7.40741E-7 C -0.00013 -0.0007 -0.00091 0.00787 -0.00104 0.00995 C -0.00104 0.01088 -0.0013 0.01157 -0.0013 0.0125 C -0.0013 0.01319 -0.00143 0.01458 -0.00104 0.01458 C -0.00052 0.01458 -0.00052 0.01042 -0.00052 0.01389 L 1.25E-6 7.40741E-7 Z " pathEditMode="relative" rAng="0" ptsTypes="AAAAAA">
                                      <p:cBhvr>
                                        <p:cTn id="130" dur="840" fill="hold"/>
                                        <p:tgtEl>
                                          <p:spTgt spid="22"/>
                                        </p:tgtEl>
                                        <p:attrNameLst>
                                          <p:attrName>ppt_x</p:attrName>
                                          <p:attrName>ppt_y</p:attrName>
                                        </p:attrNameLst>
                                      </p:cBhvr>
                                      <p:rCtr x="-78" y="718"/>
                                    </p:animMotion>
                                  </p:childTnLst>
                                </p:cTn>
                              </p:par>
                              <p:par>
                                <p:cTn id="131" presetID="1" presetClass="entr" presetSubtype="0" fill="hold" grpId="1" nodeType="withEffect">
                                  <p:stCondLst>
                                    <p:cond delay="0"/>
                                  </p:stCondLst>
                                  <p:childTnLst>
                                    <p:set>
                                      <p:cBhvr>
                                        <p:cTn id="132" dur="1" fill="hold">
                                          <p:stCondLst>
                                            <p:cond delay="0"/>
                                          </p:stCondLst>
                                        </p:cTn>
                                        <p:tgtEl>
                                          <p:spTgt spid="6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63"/>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6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6"/>
                                        </p:tgtEl>
                                        <p:attrNameLst>
                                          <p:attrName>style.visibility</p:attrName>
                                        </p:attrNameLst>
                                      </p:cBhvr>
                                      <p:to>
                                        <p:strVal val="visible"/>
                                      </p:to>
                                    </p:set>
                                  </p:childTnLst>
                                </p:cTn>
                              </p:par>
                              <p:par>
                                <p:cTn id="143" presetID="0" presetClass="path" presetSubtype="0" repeatCount="indefinite" accel="50000" decel="50000" autoRev="1" fill="hold" grpId="0" nodeType="withEffect">
                                  <p:stCondLst>
                                    <p:cond delay="0"/>
                                  </p:stCondLst>
                                  <p:childTnLst>
                                    <p:animMotion origin="layout" path="M 3.75E-6 -1.85185E-6 L 3.75E-6 0.00023 C -0.00039 0.00602 -0.00052 0.01227 -0.00131 0.01829 C -0.00131 0.01921 -0.00157 0.01991 -0.00157 0.02084 C -0.00157 0.02153 -0.0017 0.02292 -0.00131 0.02292 C -0.00078 0.02292 -0.00078 0.01875 -0.00078 0.02222 L 3.75E-6 -1.85185E-6 Z " pathEditMode="relative" rAng="0" ptsTypes="AAAAAAA">
                                      <p:cBhvr>
                                        <p:cTn id="144" dur="840" fill="hold"/>
                                        <p:tgtEl>
                                          <p:spTgt spid="60"/>
                                        </p:tgtEl>
                                        <p:attrNameLst>
                                          <p:attrName>ppt_x</p:attrName>
                                          <p:attrName>ppt_y</p:attrName>
                                        </p:attrNameLst>
                                      </p:cBhvr>
                                      <p:rCtr x="-91" y="1134"/>
                                    </p:animMotion>
                                  </p:childTnLst>
                                </p:cTn>
                              </p:par>
                              <p:par>
                                <p:cTn id="145" presetID="1" presetClass="entr" presetSubtype="0" fill="hold" nodeType="withEffect">
                                  <p:stCondLst>
                                    <p:cond delay="0"/>
                                  </p:stCondLst>
                                  <p:childTnLst>
                                    <p:set>
                                      <p:cBhvr>
                                        <p:cTn id="146" dur="1" fill="hold">
                                          <p:stCondLst>
                                            <p:cond delay="0"/>
                                          </p:stCondLst>
                                        </p:cTn>
                                        <p:tgtEl>
                                          <p:spTgt spid="64"/>
                                        </p:tgtEl>
                                        <p:attrNameLst>
                                          <p:attrName>style.visibility</p:attrName>
                                        </p:attrNameLst>
                                      </p:cBhvr>
                                      <p:to>
                                        <p:strVal val="visible"/>
                                      </p:to>
                                    </p:set>
                                  </p:childTnLst>
                                </p:cTn>
                              </p:par>
                              <p:par>
                                <p:cTn id="147" presetID="0" presetClass="path" presetSubtype="0" repeatCount="indefinite" accel="50000" decel="50000" autoRev="1" fill="hold" nodeType="withEffect">
                                  <p:stCondLst>
                                    <p:cond delay="0"/>
                                  </p:stCondLst>
                                  <p:childTnLst>
                                    <p:animMotion origin="layout" path="M 4.58333E-6 -3.7037E-7 C -0.00013 -0.00069 -0.00092 0.00787 -0.00105 0.00995 C -0.00105 0.01088 -0.00131 0.01157 -0.00131 0.0125 C -0.00131 0.01319 -0.00144 0.01458 -0.00105 0.01458 C -0.00053 0.01458 -0.00053 0.01042 -0.00053 0.01389 L 4.58333E-6 -3.7037E-7 Z " pathEditMode="relative" rAng="0" ptsTypes="AAAAAA">
                                      <p:cBhvr>
                                        <p:cTn id="148" dur="840" fill="hold"/>
                                        <p:tgtEl>
                                          <p:spTgt spid="64"/>
                                        </p:tgtEl>
                                        <p:attrNameLst>
                                          <p:attrName>ppt_x</p:attrName>
                                          <p:attrName>ppt_y</p:attrName>
                                        </p:attrNameLst>
                                      </p:cBhvr>
                                      <p:rCtr x="-78" y="718"/>
                                    </p:animMotion>
                                  </p:childTnLst>
                                </p:cTn>
                              </p:par>
                              <p:par>
                                <p:cTn id="149" presetID="1" presetClass="entr" presetSubtype="0" fill="hold" grpId="1" nodeType="withEffect">
                                  <p:stCondLst>
                                    <p:cond delay="0"/>
                                  </p:stCondLst>
                                  <p:childTnLst>
                                    <p:set>
                                      <p:cBhvr>
                                        <p:cTn id="150" dur="1" fill="hold">
                                          <p:stCondLst>
                                            <p:cond delay="0"/>
                                          </p:stCondLst>
                                        </p:cTn>
                                        <p:tgtEl>
                                          <p:spTgt spid="67"/>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6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69"/>
                                        </p:tgtEl>
                                        <p:attrNameLst>
                                          <p:attrName>style.visibility</p:attrName>
                                        </p:attrNameLst>
                                      </p:cBhvr>
                                      <p:to>
                                        <p:strVal val="visible"/>
                                      </p:to>
                                    </p:set>
                                  </p:childTnLst>
                                </p:cTn>
                              </p:par>
                              <p:par>
                                <p:cTn id="155" presetID="0" presetClass="path" presetSubtype="0" repeatCount="indefinite" accel="50000" decel="50000" autoRev="1" fill="hold" grpId="0" nodeType="withEffect">
                                  <p:stCondLst>
                                    <p:cond delay="0"/>
                                  </p:stCondLst>
                                  <p:childTnLst>
                                    <p:animMotion origin="layout" path="M -1.875E-6 -3.33333E-6 L -1.875E-6 0.00023 C -0.00039 0.00602 -0.00052 0.01227 -0.0013 0.01829 C -0.0013 0.01922 -0.00156 0.01991 -0.00156 0.02084 C -0.00156 0.02153 -0.00169 0.02292 -0.0013 0.02292 C -0.00078 0.02292 -0.00078 0.01875 -0.00078 0.02223 L -1.875E-6 -3.33333E-6 Z " pathEditMode="relative" rAng="0" ptsTypes="AAAAAAA">
                                      <p:cBhvr>
                                        <p:cTn id="156" dur="800" fill="hold"/>
                                        <p:tgtEl>
                                          <p:spTgt spid="67"/>
                                        </p:tgtEl>
                                        <p:attrNameLst>
                                          <p:attrName>ppt_x</p:attrName>
                                          <p:attrName>ppt_y</p:attrName>
                                        </p:attrNameLst>
                                      </p:cBhvr>
                                      <p:rCtr x="-91" y="1134"/>
                                    </p:animMotion>
                                  </p:childTnLst>
                                </p:cTn>
                              </p:par>
                              <p:par>
                                <p:cTn id="157" presetID="1" presetClass="entr" presetSubtype="0" fill="hold" nodeType="withEffect">
                                  <p:stCondLst>
                                    <p:cond delay="0"/>
                                  </p:stCondLst>
                                  <p:childTnLst>
                                    <p:set>
                                      <p:cBhvr>
                                        <p:cTn id="158" dur="1" fill="hold">
                                          <p:stCondLst>
                                            <p:cond delay="0"/>
                                          </p:stCondLst>
                                        </p:cTn>
                                        <p:tgtEl>
                                          <p:spTgt spid="71"/>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70"/>
                                        </p:tgtEl>
                                        <p:attrNameLst>
                                          <p:attrName>style.visibility</p:attrName>
                                        </p:attrNameLst>
                                      </p:cBhvr>
                                      <p:to>
                                        <p:strVal val="visible"/>
                                      </p:to>
                                    </p:set>
                                  </p:childTnLst>
                                </p:cTn>
                              </p:par>
                              <p:par>
                                <p:cTn id="161" presetID="0" presetClass="path" presetSubtype="0" repeatCount="indefinite" accel="50000" decel="50000" autoRev="1" fill="hold" nodeType="withEffect">
                                  <p:stCondLst>
                                    <p:cond delay="0"/>
                                  </p:stCondLst>
                                  <p:childTnLst>
                                    <p:animMotion origin="layout" path="M -0.00013 3.7037E-6 C -0.00039 -0.0007 -0.00078 0.00995 -0.00065 0.01134 C -0.00078 0.01342 -0.00104 0.01273 -0.00091 0.0125 C -0.00039 0.0125 -0.00052 0.00578 -0.00052 0.00949 C -0.00052 0.00231 -0.00013 0.00717 -0.00013 3.7037E-6 Z " pathEditMode="relative" rAng="0" ptsTypes="AAAAA">
                                      <p:cBhvr>
                                        <p:cTn id="162" dur="800" fill="hold"/>
                                        <p:tgtEl>
                                          <p:spTgt spid="70"/>
                                        </p:tgtEl>
                                        <p:attrNameLst>
                                          <p:attrName>ppt_x</p:attrName>
                                          <p:attrName>ppt_y</p:attrName>
                                        </p:attrNameLst>
                                      </p:cBhvr>
                                      <p:rCtr x="-52" y="625"/>
                                    </p:animMotion>
                                  </p:childTnLst>
                                </p:cTn>
                              </p:par>
                              <p:par>
                                <p:cTn id="163" presetID="1" presetClass="entr" presetSubtype="0" fill="hold" grpId="1" nodeType="withEffect">
                                  <p:stCondLst>
                                    <p:cond delay="0"/>
                                  </p:stCondLst>
                                  <p:childTnLst>
                                    <p:set>
                                      <p:cBhvr>
                                        <p:cTn id="164" dur="1" fill="hold">
                                          <p:stCondLst>
                                            <p:cond delay="0"/>
                                          </p:stCondLst>
                                        </p:cTn>
                                        <p:tgtEl>
                                          <p:spTgt spid="72"/>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3"/>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74"/>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75"/>
                                        </p:tgtEl>
                                        <p:attrNameLst>
                                          <p:attrName>style.visibility</p:attrName>
                                        </p:attrNameLst>
                                      </p:cBhvr>
                                      <p:to>
                                        <p:strVal val="visible"/>
                                      </p:to>
                                    </p:set>
                                  </p:childTnLst>
                                </p:cTn>
                              </p:par>
                              <p:par>
                                <p:cTn id="171" presetID="0" presetClass="path" presetSubtype="0" repeatCount="indefinite" accel="50000" decel="50000" autoRev="1" fill="hold" grpId="0" nodeType="withEffect">
                                  <p:stCondLst>
                                    <p:cond delay="0"/>
                                  </p:stCondLst>
                                  <p:childTnLst>
                                    <p:animMotion origin="layout" path="M -2.91667E-6 7.40741E-7 L -2.91667E-6 0.00023 C -0.00039 0.00602 -0.00052 0.01227 -0.0013 0.01829 C -0.0013 0.01921 -0.00156 0.01991 -0.00156 0.02083 C -0.00156 0.02153 -0.00169 0.02292 -0.0013 0.02292 C -0.00078 0.02292 -0.00078 0.01875 -0.00078 0.02222 L -2.91667E-6 7.40741E-7 Z " pathEditMode="relative" rAng="0" ptsTypes="AAAAAAA">
                                      <p:cBhvr>
                                        <p:cTn id="172" dur="700" fill="hold"/>
                                        <p:tgtEl>
                                          <p:spTgt spid="72"/>
                                        </p:tgtEl>
                                        <p:attrNameLst>
                                          <p:attrName>ppt_x</p:attrName>
                                          <p:attrName>ppt_y</p:attrName>
                                        </p:attrNameLst>
                                      </p:cBhvr>
                                      <p:rCtr x="-91" y="1134"/>
                                    </p:animMotion>
                                  </p:childTnLst>
                                </p:cTn>
                              </p:par>
                              <p:par>
                                <p:cTn id="173" presetID="1" presetClass="entr" presetSubtype="0" fill="hold" nodeType="withEffect">
                                  <p:stCondLst>
                                    <p:cond delay="0"/>
                                  </p:stCondLst>
                                  <p:childTnLst>
                                    <p:set>
                                      <p:cBhvr>
                                        <p:cTn id="174" dur="1" fill="hold">
                                          <p:stCondLst>
                                            <p:cond delay="0"/>
                                          </p:stCondLst>
                                        </p:cTn>
                                        <p:tgtEl>
                                          <p:spTgt spid="76"/>
                                        </p:tgtEl>
                                        <p:attrNameLst>
                                          <p:attrName>style.visibility</p:attrName>
                                        </p:attrNameLst>
                                      </p:cBhvr>
                                      <p:to>
                                        <p:strVal val="visible"/>
                                      </p:to>
                                    </p:set>
                                  </p:childTnLst>
                                </p:cTn>
                              </p:par>
                              <p:par>
                                <p:cTn id="175" presetID="0" presetClass="path" presetSubtype="0" repeatCount="indefinite" accel="50000" decel="50000" autoRev="1" fill="hold" nodeType="withEffect">
                                  <p:stCondLst>
                                    <p:cond delay="0"/>
                                  </p:stCondLst>
                                  <p:childTnLst>
                                    <p:animMotion origin="layout" path="M -1.66667E-6 -7.40741E-7 C -0.00026 -0.00069 -0.00078 0.00833 -0.00091 0.01088 C -0.00091 0.01181 -0.00091 0.0125 -0.00091 0.01343 L -0.00091 0.01551 C -0.00026 0.01551 -0.00026 0.01134 -0.00026 0.01482 C -0.00013 0.00926 -0.00026 0.00532 -1.66667E-6 -7.40741E-7 Z " pathEditMode="relative" rAng="0" ptsTypes="AAAAAA">
                                      <p:cBhvr>
                                        <p:cTn id="176" dur="700" fill="hold"/>
                                        <p:tgtEl>
                                          <p:spTgt spid="76"/>
                                        </p:tgtEl>
                                        <p:attrNameLst>
                                          <p:attrName>ppt_x</p:attrName>
                                          <p:attrName>ppt_y</p:attrName>
                                        </p:attrNameLst>
                                      </p:cBhvr>
                                      <p:rCtr x="-52" y="764"/>
                                    </p:animMotion>
                                  </p:childTnLst>
                                </p:cTn>
                              </p:par>
                              <p:par>
                                <p:cTn id="177" presetID="1" presetClass="entr" presetSubtype="0" fill="hold" grpId="1" nodeType="withEffect">
                                  <p:stCondLst>
                                    <p:cond delay="0"/>
                                  </p:stCondLst>
                                  <p:childTnLst>
                                    <p:set>
                                      <p:cBhvr>
                                        <p:cTn id="178" dur="1" fill="hold">
                                          <p:stCondLst>
                                            <p:cond delay="0"/>
                                          </p:stCondLst>
                                        </p:cTn>
                                        <p:tgtEl>
                                          <p:spTgt spid="77"/>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78"/>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79"/>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80"/>
                                        </p:tgtEl>
                                        <p:attrNameLst>
                                          <p:attrName>style.visibility</p:attrName>
                                        </p:attrNameLst>
                                      </p:cBhvr>
                                      <p:to>
                                        <p:strVal val="visible"/>
                                      </p:to>
                                    </p:set>
                                  </p:childTnLst>
                                </p:cTn>
                              </p:par>
                              <p:par>
                                <p:cTn id="185" presetID="0" presetClass="path" presetSubtype="0" repeatCount="indefinite" accel="50000" decel="50000" autoRev="1" fill="hold" grpId="0" nodeType="withEffect">
                                  <p:stCondLst>
                                    <p:cond delay="0"/>
                                  </p:stCondLst>
                                  <p:childTnLst>
                                    <p:animMotion origin="layout" path="M 1.04167E-6 -7.40741E-7 L 1.04167E-6 0.00023 C -0.00039 0.00602 -0.00052 0.01227 -0.0013 0.01829 C -0.0013 0.01921 -0.00156 0.01991 -0.00156 0.02083 C -0.00156 0.02153 -0.00169 0.02292 -0.0013 0.02292 C -0.00078 0.02292 -0.00078 0.01875 -0.00078 0.02222 L 1.04167E-6 -7.40741E-7 Z " pathEditMode="relative" rAng="0" ptsTypes="AAAAAAA">
                                      <p:cBhvr>
                                        <p:cTn id="186" dur="760" fill="hold"/>
                                        <p:tgtEl>
                                          <p:spTgt spid="77"/>
                                        </p:tgtEl>
                                        <p:attrNameLst>
                                          <p:attrName>ppt_x</p:attrName>
                                          <p:attrName>ppt_y</p:attrName>
                                        </p:attrNameLst>
                                      </p:cBhvr>
                                      <p:rCtr x="-91" y="1134"/>
                                    </p:animMotion>
                                  </p:childTnLst>
                                </p:cTn>
                              </p:par>
                              <p:par>
                                <p:cTn id="187" presetID="1" presetClass="entr" presetSubtype="0" fill="hold" nodeType="withEffect">
                                  <p:stCondLst>
                                    <p:cond delay="0"/>
                                  </p:stCondLst>
                                  <p:childTnLst>
                                    <p:set>
                                      <p:cBhvr>
                                        <p:cTn id="188" dur="1" fill="hold">
                                          <p:stCondLst>
                                            <p:cond delay="0"/>
                                          </p:stCondLst>
                                        </p:cTn>
                                        <p:tgtEl>
                                          <p:spTgt spid="81"/>
                                        </p:tgtEl>
                                        <p:attrNameLst>
                                          <p:attrName>style.visibility</p:attrName>
                                        </p:attrNameLst>
                                      </p:cBhvr>
                                      <p:to>
                                        <p:strVal val="visible"/>
                                      </p:to>
                                    </p:set>
                                  </p:childTnLst>
                                </p:cTn>
                              </p:par>
                              <p:par>
                                <p:cTn id="189" presetID="0" presetClass="path" presetSubtype="0" repeatCount="indefinite" accel="50000" decel="50000" autoRev="1" fill="hold" nodeType="withEffect">
                                  <p:stCondLst>
                                    <p:cond delay="0"/>
                                  </p:stCondLst>
                                  <p:childTnLst>
                                    <p:animMotion origin="layout" path="M 2.91667E-6 7.40741E-7 C -0.00013 -0.0007 -0.00091 0.00856 -0.00104 0.01088 C -0.00104 0.0118 -0.0013 0.0125 -0.0013 0.01343 C -0.0013 0.01412 -0.00144 0.01551 -0.00104 0.01551 C -0.00052 0.01551 -0.00052 0.01134 -0.00052 0.01481 L 2.91667E-6 7.40741E-7 Z " pathEditMode="relative" rAng="0" ptsTypes="AAAAAA">
                                      <p:cBhvr>
                                        <p:cTn id="190" dur="760" fill="hold"/>
                                        <p:tgtEl>
                                          <p:spTgt spid="81"/>
                                        </p:tgtEl>
                                        <p:attrNameLst>
                                          <p:attrName>ppt_x</p:attrName>
                                          <p:attrName>ppt_y</p:attrName>
                                        </p:attrNameLst>
                                      </p:cBhvr>
                                      <p:rCtr x="-78" y="764"/>
                                    </p:animMotion>
                                  </p:childTnLst>
                                </p:cTn>
                              </p:par>
                              <p:par>
                                <p:cTn id="191" presetID="1" presetClass="entr" presetSubtype="0" fill="hold" grpId="1" nodeType="withEffect">
                                  <p:stCondLst>
                                    <p:cond delay="0"/>
                                  </p:stCondLst>
                                  <p:childTnLst>
                                    <p:set>
                                      <p:cBhvr>
                                        <p:cTn id="192" dur="1" fill="hold">
                                          <p:stCondLst>
                                            <p:cond delay="0"/>
                                          </p:stCondLst>
                                        </p:cTn>
                                        <p:tgtEl>
                                          <p:spTgt spid="82"/>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83"/>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84"/>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85"/>
                                        </p:tgtEl>
                                        <p:attrNameLst>
                                          <p:attrName>style.visibility</p:attrName>
                                        </p:attrNameLst>
                                      </p:cBhvr>
                                      <p:to>
                                        <p:strVal val="visible"/>
                                      </p:to>
                                    </p:set>
                                  </p:childTnLst>
                                </p:cTn>
                              </p:par>
                              <p:par>
                                <p:cTn id="199" presetID="0" presetClass="path" presetSubtype="0" repeatCount="indefinite" accel="50000" decel="50000" autoRev="1" fill="hold" grpId="0" nodeType="withEffect">
                                  <p:stCondLst>
                                    <p:cond delay="0"/>
                                  </p:stCondLst>
                                  <p:childTnLst>
                                    <p:animMotion origin="layout" path="M -3.125E-6 -7.40741E-7 L -3.125E-6 0.00023 C -0.00039 0.00602 -0.00052 0.01227 -0.0013 0.01829 C -0.0013 0.01921 -0.00156 0.01991 -0.00156 0.02083 C -0.00156 0.02153 -0.00169 0.02292 -0.0013 0.02292 C -0.00078 0.02292 -0.00078 0.01875 -0.00078 0.02222 L -3.125E-6 -7.40741E-7 Z " pathEditMode="relative" rAng="0" ptsTypes="AAAAAAA">
                                      <p:cBhvr>
                                        <p:cTn id="200" dur="760" fill="hold"/>
                                        <p:tgtEl>
                                          <p:spTgt spid="82"/>
                                        </p:tgtEl>
                                        <p:attrNameLst>
                                          <p:attrName>ppt_x</p:attrName>
                                          <p:attrName>ppt_y</p:attrName>
                                        </p:attrNameLst>
                                      </p:cBhvr>
                                      <p:rCtr x="-91" y="1134"/>
                                    </p:animMotion>
                                  </p:childTnLst>
                                </p:cTn>
                              </p:par>
                              <p:par>
                                <p:cTn id="201" presetID="1" presetClass="entr" presetSubtype="0" fill="hold" nodeType="withEffect">
                                  <p:stCondLst>
                                    <p:cond delay="0"/>
                                  </p:stCondLst>
                                  <p:childTnLst>
                                    <p:set>
                                      <p:cBhvr>
                                        <p:cTn id="202" dur="1" fill="hold">
                                          <p:stCondLst>
                                            <p:cond delay="0"/>
                                          </p:stCondLst>
                                        </p:cTn>
                                        <p:tgtEl>
                                          <p:spTgt spid="86"/>
                                        </p:tgtEl>
                                        <p:attrNameLst>
                                          <p:attrName>style.visibility</p:attrName>
                                        </p:attrNameLst>
                                      </p:cBhvr>
                                      <p:to>
                                        <p:strVal val="visible"/>
                                      </p:to>
                                    </p:set>
                                  </p:childTnLst>
                                </p:cTn>
                              </p:par>
                              <p:par>
                                <p:cTn id="203" presetID="0" presetClass="path" presetSubtype="0" repeatCount="indefinite" accel="50000" decel="50000" autoRev="1" fill="hold" nodeType="withEffect">
                                  <p:stCondLst>
                                    <p:cond delay="0"/>
                                  </p:stCondLst>
                                  <p:childTnLst>
                                    <p:animMotion origin="layout" path="M -1.25E-6 2.22222E-6 C -0.00013 -0.0007 -0.00091 0.00856 -0.00104 0.01088 C -0.00104 0.0118 -0.0013 0.0125 -0.0013 0.01342 C -0.0013 0.01412 -0.00143 0.01551 -0.00104 0.01551 C -0.00052 0.01551 -0.00052 0.01134 -0.00052 0.01481 L -1.25E-6 2.22222E-6 Z " pathEditMode="relative" rAng="0" ptsTypes="AAAAAA">
                                      <p:cBhvr>
                                        <p:cTn id="204" dur="760" fill="hold"/>
                                        <p:tgtEl>
                                          <p:spTgt spid="86"/>
                                        </p:tgtEl>
                                        <p:attrNameLst>
                                          <p:attrName>ppt_x</p:attrName>
                                          <p:attrName>ppt_y</p:attrName>
                                        </p:attrNameLst>
                                      </p:cBhvr>
                                      <p:rCtr x="-78" y="764"/>
                                    </p:animMotion>
                                  </p:childTnLst>
                                </p:cTn>
                              </p:par>
                              <p:par>
                                <p:cTn id="205" presetID="1" presetClass="entr" presetSubtype="0" fill="hold" grpId="1" nodeType="withEffect">
                                  <p:stCondLst>
                                    <p:cond delay="0"/>
                                  </p:stCondLst>
                                  <p:childTnLst>
                                    <p:set>
                                      <p:cBhvr>
                                        <p:cTn id="206" dur="1" fill="hold">
                                          <p:stCondLst>
                                            <p:cond delay="0"/>
                                          </p:stCondLst>
                                        </p:cTn>
                                        <p:tgtEl>
                                          <p:spTgt spid="87"/>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88"/>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89"/>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90"/>
                                        </p:tgtEl>
                                        <p:attrNameLst>
                                          <p:attrName>style.visibility</p:attrName>
                                        </p:attrNameLst>
                                      </p:cBhvr>
                                      <p:to>
                                        <p:strVal val="visible"/>
                                      </p:to>
                                    </p:set>
                                  </p:childTnLst>
                                </p:cTn>
                              </p:par>
                              <p:par>
                                <p:cTn id="213" presetID="0" presetClass="path" presetSubtype="0" repeatCount="indefinite" accel="50000" decel="50000" autoRev="1" fill="hold" grpId="0" nodeType="withEffect">
                                  <p:stCondLst>
                                    <p:cond delay="0"/>
                                  </p:stCondLst>
                                  <p:childTnLst>
                                    <p:animMotion origin="layout" path="M -2.29167E-6 -1.85185E-6 L -2.29167E-6 0.00023 C -0.00039 0.00602 -0.00052 0.01227 -0.0013 0.01829 C -0.0013 0.01921 -0.00156 0.01991 -0.00156 0.02084 C -0.00156 0.02153 -0.00169 0.02292 -0.0013 0.02292 C -0.00078 0.02292 -0.00078 0.01875 -0.00078 0.02222 L -2.29167E-6 -1.85185E-6 Z " pathEditMode="relative" rAng="0" ptsTypes="AAAAAAA">
                                      <p:cBhvr>
                                        <p:cTn id="214" dur="840" fill="hold"/>
                                        <p:tgtEl>
                                          <p:spTgt spid="87"/>
                                        </p:tgtEl>
                                        <p:attrNameLst>
                                          <p:attrName>ppt_x</p:attrName>
                                          <p:attrName>ppt_y</p:attrName>
                                        </p:attrNameLst>
                                      </p:cBhvr>
                                      <p:rCtr x="-91" y="1134"/>
                                    </p:animMotion>
                                  </p:childTnLst>
                                </p:cTn>
                              </p:par>
                              <p:par>
                                <p:cTn id="215" presetID="1" presetClass="entr" presetSubtype="0" fill="hold" nodeType="withEffect">
                                  <p:stCondLst>
                                    <p:cond delay="0"/>
                                  </p:stCondLst>
                                  <p:childTnLst>
                                    <p:set>
                                      <p:cBhvr>
                                        <p:cTn id="216" dur="1" fill="hold">
                                          <p:stCondLst>
                                            <p:cond delay="0"/>
                                          </p:stCondLst>
                                        </p:cTn>
                                        <p:tgtEl>
                                          <p:spTgt spid="91"/>
                                        </p:tgtEl>
                                        <p:attrNameLst>
                                          <p:attrName>style.visibility</p:attrName>
                                        </p:attrNameLst>
                                      </p:cBhvr>
                                      <p:to>
                                        <p:strVal val="visible"/>
                                      </p:to>
                                    </p:set>
                                  </p:childTnLst>
                                </p:cTn>
                              </p:par>
                              <p:par>
                                <p:cTn id="217" presetID="0" presetClass="path" presetSubtype="0" repeatCount="indefinite" accel="50000" decel="50000" autoRev="1" fill="hold" nodeType="withEffect">
                                  <p:stCondLst>
                                    <p:cond delay="0"/>
                                  </p:stCondLst>
                                  <p:childTnLst>
                                    <p:animMotion origin="layout" path="M -1.66667E-6 -3.7037E-7 C -0.00013 -0.00069 -0.00091 0.00787 -0.00104 0.00995 C -0.00104 0.01088 -0.0013 0.01157 -0.0013 0.0125 C -0.0013 0.01319 -0.00143 0.01458 -0.00104 0.01458 C -0.00052 0.01458 -0.00052 0.01042 -0.00052 0.01389 L -1.66667E-6 -3.7037E-7 Z " pathEditMode="relative" rAng="0" ptsTypes="AAAAAA">
                                      <p:cBhvr>
                                        <p:cTn id="218" dur="840" fill="hold"/>
                                        <p:tgtEl>
                                          <p:spTgt spid="91"/>
                                        </p:tgtEl>
                                        <p:attrNameLst>
                                          <p:attrName>ppt_x</p:attrName>
                                          <p:attrName>ppt_y</p:attrName>
                                        </p:attrNameLst>
                                      </p:cBhvr>
                                      <p:rCtr x="-78" y="718"/>
                                    </p:animMotion>
                                  </p:childTnLst>
                                </p:cTn>
                              </p:par>
                              <p:par>
                                <p:cTn id="219" presetID="1" presetClass="entr" presetSubtype="0" fill="hold" grpId="1" nodeType="withEffect">
                                  <p:stCondLst>
                                    <p:cond delay="0"/>
                                  </p:stCondLst>
                                  <p:childTnLst>
                                    <p:set>
                                      <p:cBhvr>
                                        <p:cTn id="220" dur="1" fill="hold">
                                          <p:stCondLst>
                                            <p:cond delay="0"/>
                                          </p:stCondLst>
                                        </p:cTn>
                                        <p:tgtEl>
                                          <p:spTgt spid="92"/>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93"/>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94"/>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95"/>
                                        </p:tgtEl>
                                        <p:attrNameLst>
                                          <p:attrName>style.visibility</p:attrName>
                                        </p:attrNameLst>
                                      </p:cBhvr>
                                      <p:to>
                                        <p:strVal val="visible"/>
                                      </p:to>
                                    </p:set>
                                  </p:childTnLst>
                                </p:cTn>
                              </p:par>
                              <p:par>
                                <p:cTn id="227" presetID="0" presetClass="path" presetSubtype="0" repeatCount="indefinite" accel="50000" decel="50000" autoRev="1" fill="hold" grpId="0" nodeType="withEffect">
                                  <p:stCondLst>
                                    <p:cond delay="0"/>
                                  </p:stCondLst>
                                  <p:childTnLst>
                                    <p:animMotion origin="layout" path="M 3.75E-6 2.22222E-6 L 3.75E-6 0.00023 C -0.00039 0.00602 -0.00052 0.01227 -0.00131 0.01828 C -0.00131 0.01921 -0.00157 0.01991 -0.00157 0.02083 C -0.00157 0.02153 -0.0017 0.02291 -0.00131 0.02291 C -0.00078 0.02291 -0.00078 0.01875 -0.00078 0.02222 L 3.75E-6 2.22222E-6 Z " pathEditMode="relative" rAng="0" ptsTypes="AAAAAAA">
                                      <p:cBhvr>
                                        <p:cTn id="228" dur="760" fill="hold"/>
                                        <p:tgtEl>
                                          <p:spTgt spid="92"/>
                                        </p:tgtEl>
                                        <p:attrNameLst>
                                          <p:attrName>ppt_x</p:attrName>
                                          <p:attrName>ppt_y</p:attrName>
                                        </p:attrNameLst>
                                      </p:cBhvr>
                                      <p:rCtr x="-91" y="1134"/>
                                    </p:animMotion>
                                  </p:childTnLst>
                                </p:cTn>
                              </p:par>
                              <p:par>
                                <p:cTn id="229" presetID="1" presetClass="entr" presetSubtype="0" fill="hold" nodeType="withEffect">
                                  <p:stCondLst>
                                    <p:cond delay="0"/>
                                  </p:stCondLst>
                                  <p:childTnLst>
                                    <p:set>
                                      <p:cBhvr>
                                        <p:cTn id="230" dur="1" fill="hold">
                                          <p:stCondLst>
                                            <p:cond delay="0"/>
                                          </p:stCondLst>
                                        </p:cTn>
                                        <p:tgtEl>
                                          <p:spTgt spid="96"/>
                                        </p:tgtEl>
                                        <p:attrNameLst>
                                          <p:attrName>style.visibility</p:attrName>
                                        </p:attrNameLst>
                                      </p:cBhvr>
                                      <p:to>
                                        <p:strVal val="visible"/>
                                      </p:to>
                                    </p:set>
                                  </p:childTnLst>
                                </p:cTn>
                              </p:par>
                              <p:par>
                                <p:cTn id="231" presetID="0" presetClass="path" presetSubtype="0" repeatCount="indefinite" accel="50000" decel="50000" autoRev="1" fill="hold" nodeType="withEffect">
                                  <p:stCondLst>
                                    <p:cond delay="0"/>
                                  </p:stCondLst>
                                  <p:childTnLst>
                                    <p:animMotion origin="layout" path="M -4.58333E-6 3.7037E-6 C -0.00013 -0.0007 -0.00091 0.00856 -0.00104 0.01088 C -0.00104 0.0118 -0.0013 0.0125 -0.0013 0.01342 C -0.0013 0.01412 -0.00143 0.01551 -0.00104 0.01551 C -0.00052 0.01551 -0.00052 0.01134 -0.00052 0.01481 L -4.58333E-6 3.7037E-6 Z " pathEditMode="relative" rAng="0" ptsTypes="AAAAAA">
                                      <p:cBhvr>
                                        <p:cTn id="232" dur="760" fill="hold"/>
                                        <p:tgtEl>
                                          <p:spTgt spid="96"/>
                                        </p:tgtEl>
                                        <p:attrNameLst>
                                          <p:attrName>ppt_x</p:attrName>
                                          <p:attrName>ppt_y</p:attrName>
                                        </p:attrNameLst>
                                      </p:cBhvr>
                                      <p:rCtr x="-78" y="764"/>
                                    </p:animMotion>
                                  </p:childTnLst>
                                </p:cTn>
                              </p:par>
                              <p:par>
                                <p:cTn id="233" presetID="1" presetClass="entr" presetSubtype="0" fill="hold" grpId="1" nodeType="withEffect">
                                  <p:stCondLst>
                                    <p:cond delay="0"/>
                                  </p:stCondLst>
                                  <p:childTnLst>
                                    <p:set>
                                      <p:cBhvr>
                                        <p:cTn id="234" dur="1" fill="hold">
                                          <p:stCondLst>
                                            <p:cond delay="0"/>
                                          </p:stCondLst>
                                        </p:cTn>
                                        <p:tgtEl>
                                          <p:spTgt spid="97"/>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98"/>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99"/>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100"/>
                                        </p:tgtEl>
                                        <p:attrNameLst>
                                          <p:attrName>style.visibility</p:attrName>
                                        </p:attrNameLst>
                                      </p:cBhvr>
                                      <p:to>
                                        <p:strVal val="visible"/>
                                      </p:to>
                                    </p:set>
                                  </p:childTnLst>
                                </p:cTn>
                              </p:par>
                              <p:par>
                                <p:cTn id="241" presetID="0" presetClass="path" presetSubtype="0" repeatCount="indefinite" accel="50000" decel="50000" autoRev="1" fill="hold" grpId="0" nodeType="withEffect">
                                  <p:stCondLst>
                                    <p:cond delay="0"/>
                                  </p:stCondLst>
                                  <p:childTnLst>
                                    <p:animMotion origin="layout" path="M -2.08333E-7 -2.96296E-6 L -2.08333E-7 0.00023 C -0.00039 0.00602 -0.00052 0.01227 -0.0013 0.01829 C -0.0013 0.01922 -0.00156 0.01991 -0.00156 0.02084 C -0.00156 0.02153 -0.00169 0.02292 -0.0013 0.02292 C -0.00078 0.02292 -0.00078 0.01875 -0.00078 0.02223 L -2.08333E-7 -2.96296E-6 Z " pathEditMode="relative" rAng="0" ptsTypes="AAAAAAA">
                                      <p:cBhvr>
                                        <p:cTn id="242" dur="700" fill="hold"/>
                                        <p:tgtEl>
                                          <p:spTgt spid="97"/>
                                        </p:tgtEl>
                                        <p:attrNameLst>
                                          <p:attrName>ppt_x</p:attrName>
                                          <p:attrName>ppt_y</p:attrName>
                                        </p:attrNameLst>
                                      </p:cBhvr>
                                      <p:rCtr x="-91" y="1134"/>
                                    </p:animMotion>
                                  </p:childTnLst>
                                </p:cTn>
                              </p:par>
                              <p:par>
                                <p:cTn id="243" presetID="1" presetClass="entr" presetSubtype="0" fill="hold" nodeType="withEffect">
                                  <p:stCondLst>
                                    <p:cond delay="0"/>
                                  </p:stCondLst>
                                  <p:childTnLst>
                                    <p:set>
                                      <p:cBhvr>
                                        <p:cTn id="244" dur="1" fill="hold">
                                          <p:stCondLst>
                                            <p:cond delay="0"/>
                                          </p:stCondLst>
                                        </p:cTn>
                                        <p:tgtEl>
                                          <p:spTgt spid="101"/>
                                        </p:tgtEl>
                                        <p:attrNameLst>
                                          <p:attrName>style.visibility</p:attrName>
                                        </p:attrNameLst>
                                      </p:cBhvr>
                                      <p:to>
                                        <p:strVal val="visible"/>
                                      </p:to>
                                    </p:set>
                                  </p:childTnLst>
                                </p:cTn>
                              </p:par>
                              <p:par>
                                <p:cTn id="245" presetID="0" presetClass="path" presetSubtype="0" repeatCount="indefinite" accel="50000" decel="50000" autoRev="1" fill="hold" nodeType="withEffect">
                                  <p:stCondLst>
                                    <p:cond delay="0"/>
                                  </p:stCondLst>
                                  <p:childTnLst>
                                    <p:animMotion origin="layout" path="M 1.04167E-6 4.07407E-6 C -0.00026 -0.0007 -0.00078 0.00833 -0.00091 0.01088 C -0.00091 0.0118 -0.00091 0.0125 -0.00091 0.01342 L -0.00091 0.01551 C -0.00026 0.01551 -0.00026 0.01134 -0.00026 0.01481 C -0.00013 0.00926 -0.00026 0.00532 1.04167E-6 4.07407E-6 Z " pathEditMode="relative" rAng="0" ptsTypes="AAAAAA">
                                      <p:cBhvr>
                                        <p:cTn id="246" dur="700" fill="hold"/>
                                        <p:tgtEl>
                                          <p:spTgt spid="101"/>
                                        </p:tgtEl>
                                        <p:attrNameLst>
                                          <p:attrName>ppt_x</p:attrName>
                                          <p:attrName>ppt_y</p:attrName>
                                        </p:attrNameLst>
                                      </p:cBhvr>
                                      <p:rCtr x="-52" y="764"/>
                                    </p:animMotion>
                                  </p:childTnLst>
                                </p:cTn>
                              </p:par>
                              <p:par>
                                <p:cTn id="247" presetID="1" presetClass="entr" presetSubtype="0" fill="hold" nodeType="withEffect">
                                  <p:stCondLst>
                                    <p:cond delay="0"/>
                                  </p:stCondLst>
                                  <p:childTnLst>
                                    <p:set>
                                      <p:cBhvr>
                                        <p:cTn id="248" dur="1" fill="hold">
                                          <p:stCondLst>
                                            <p:cond delay="0"/>
                                          </p:stCondLst>
                                        </p:cTn>
                                        <p:tgtEl>
                                          <p:spTgt spid="102"/>
                                        </p:tgtEl>
                                        <p:attrNameLst>
                                          <p:attrName>style.visibility</p:attrName>
                                        </p:attrNameLst>
                                      </p:cBhvr>
                                      <p:to>
                                        <p:strVal val="visible"/>
                                      </p:to>
                                    </p:set>
                                  </p:childTnLst>
                                </p:cTn>
                              </p:par>
                              <p:par>
                                <p:cTn id="249" presetID="1" presetClass="entr" presetSubtype="0" fill="hold" nodeType="withEffect">
                                  <p:stCondLst>
                                    <p:cond delay="0"/>
                                  </p:stCondLst>
                                  <p:childTnLst>
                                    <p:set>
                                      <p:cBhvr>
                                        <p:cTn id="250" dur="1" fill="hold">
                                          <p:stCondLst>
                                            <p:cond delay="0"/>
                                          </p:stCondLst>
                                        </p:cTn>
                                        <p:tgtEl>
                                          <p:spTgt spid="103"/>
                                        </p:tgtEl>
                                        <p:attrNameLst>
                                          <p:attrName>style.visibility</p:attrName>
                                        </p:attrNameLst>
                                      </p:cBhvr>
                                      <p:to>
                                        <p:strVal val="visible"/>
                                      </p:to>
                                    </p:set>
                                  </p:childTnLst>
                                </p:cTn>
                              </p:par>
                              <p:par>
                                <p:cTn id="251" presetID="1" presetClass="entr" presetSubtype="0" fill="hold" nodeType="withEffect">
                                  <p:stCondLst>
                                    <p:cond delay="0"/>
                                  </p:stCondLst>
                                  <p:childTnLst>
                                    <p:set>
                                      <p:cBhvr>
                                        <p:cTn id="252" dur="1" fill="hold">
                                          <p:stCondLst>
                                            <p:cond delay="0"/>
                                          </p:stCondLst>
                                        </p:cTn>
                                        <p:tgtEl>
                                          <p:spTgt spid="104"/>
                                        </p:tgtEl>
                                        <p:attrNameLst>
                                          <p:attrName>style.visibility</p:attrName>
                                        </p:attrNameLst>
                                      </p:cBhvr>
                                      <p:to>
                                        <p:strVal val="visible"/>
                                      </p:to>
                                    </p:set>
                                  </p:childTnLst>
                                </p:cTn>
                              </p:par>
                              <p:par>
                                <p:cTn id="253" presetID="1" presetClass="entr" presetSubtype="0" fill="hold" nodeType="withEffect">
                                  <p:stCondLst>
                                    <p:cond delay="0"/>
                                  </p:stCondLst>
                                  <p:childTnLst>
                                    <p:set>
                                      <p:cBhvr>
                                        <p:cTn id="254" dur="1" fill="hold">
                                          <p:stCondLst>
                                            <p:cond delay="0"/>
                                          </p:stCondLst>
                                        </p:cTn>
                                        <p:tgtEl>
                                          <p:spTgt spid="105"/>
                                        </p:tgtEl>
                                        <p:attrNameLst>
                                          <p:attrName>style.visibility</p:attrName>
                                        </p:attrNameLst>
                                      </p:cBhvr>
                                      <p:to>
                                        <p:strVal val="visible"/>
                                      </p:to>
                                    </p:set>
                                  </p:childTnLst>
                                </p:cTn>
                              </p:par>
                              <p:par>
                                <p:cTn id="255" presetID="1" presetClass="entr" presetSubtype="0" fill="hold" nodeType="withEffect">
                                  <p:stCondLst>
                                    <p:cond delay="0"/>
                                  </p:stCondLst>
                                  <p:childTnLst>
                                    <p:set>
                                      <p:cBhvr>
                                        <p:cTn id="256" dur="1" fill="hold">
                                          <p:stCondLst>
                                            <p:cond delay="0"/>
                                          </p:stCondLst>
                                        </p:cTn>
                                        <p:tgtEl>
                                          <p:spTgt spid="106"/>
                                        </p:tgtEl>
                                        <p:attrNameLst>
                                          <p:attrName>style.visibility</p:attrName>
                                        </p:attrNameLst>
                                      </p:cBhvr>
                                      <p:to>
                                        <p:strVal val="visible"/>
                                      </p:to>
                                    </p:set>
                                  </p:childTnLst>
                                </p:cTn>
                              </p:par>
                              <p:par>
                                <p:cTn id="257" presetID="1" presetClass="entr" presetSubtype="0" fill="hold" nodeType="withEffect">
                                  <p:stCondLst>
                                    <p:cond delay="0"/>
                                  </p:stCondLst>
                                  <p:childTnLst>
                                    <p:set>
                                      <p:cBhvr>
                                        <p:cTn id="258" dur="1" fill="hold">
                                          <p:stCondLst>
                                            <p:cond delay="0"/>
                                          </p:stCondLst>
                                        </p:cTn>
                                        <p:tgtEl>
                                          <p:spTgt spid="107"/>
                                        </p:tgtEl>
                                        <p:attrNameLst>
                                          <p:attrName>style.visibility</p:attrName>
                                        </p:attrNameLst>
                                      </p:cBhvr>
                                      <p:to>
                                        <p:strVal val="visible"/>
                                      </p:to>
                                    </p:set>
                                  </p:childTnLst>
                                </p:cTn>
                              </p:par>
                              <p:par>
                                <p:cTn id="259" presetID="1" presetClass="entr" presetSubtype="0" fill="hold" nodeType="withEffect">
                                  <p:stCondLst>
                                    <p:cond delay="0"/>
                                  </p:stCondLst>
                                  <p:childTnLst>
                                    <p:set>
                                      <p:cBhvr>
                                        <p:cTn id="260" dur="1" fill="hold">
                                          <p:stCondLst>
                                            <p:cond delay="0"/>
                                          </p:stCondLst>
                                        </p:cTn>
                                        <p:tgtEl>
                                          <p:spTgt spid="41"/>
                                        </p:tgtEl>
                                        <p:attrNameLst>
                                          <p:attrName>style.visibility</p:attrName>
                                        </p:attrNameLst>
                                      </p:cBhvr>
                                      <p:to>
                                        <p:strVal val="visible"/>
                                      </p:to>
                                    </p:set>
                                  </p:childTnLst>
                                </p:cTn>
                              </p:par>
                              <p:par>
                                <p:cTn id="261" presetID="0" presetClass="path" presetSubtype="0" repeatCount="indefinite" accel="50000" decel="50000" autoRev="1" fill="hold" nodeType="withEffect">
                                  <p:stCondLst>
                                    <p:cond delay="0"/>
                                  </p:stCondLst>
                                  <p:childTnLst>
                                    <p:animMotion origin="layout" path="M -0.00026 4.44444E-6 L -0.00026 0.00023 C -0.00091 0.00509 0.00039 -0.00255 -0.00052 0.00393 C -0.00052 0.00347 -0.00065 0.00277 -0.00026 4.44444E-6 Z " pathEditMode="relative" rAng="0" ptsTypes="AAAA">
                                      <p:cBhvr>
                                        <p:cTn id="262" dur="800" fill="hold"/>
                                        <p:tgtEl>
                                          <p:spTgt spid="41"/>
                                        </p:tgtEl>
                                        <p:attrNameLst>
                                          <p:attrName>ppt_x</p:attrName>
                                          <p:attrName>ppt_y</p:attrName>
                                        </p:attrNameLst>
                                      </p:cBhvr>
                                      <p:rCtr x="-26" y="185"/>
                                    </p:animMotion>
                                  </p:childTnLst>
                                </p:cTn>
                              </p:par>
                              <p:par>
                                <p:cTn id="263" presetID="1" presetClass="entr" presetSubtype="0" fill="hold" nodeType="withEffect">
                                  <p:stCondLst>
                                    <p:cond delay="0"/>
                                  </p:stCondLst>
                                  <p:childTnLst>
                                    <p:set>
                                      <p:cBhvr>
                                        <p:cTn id="264" dur="1" fill="hold">
                                          <p:stCondLst>
                                            <p:cond delay="0"/>
                                          </p:stCondLst>
                                        </p:cTn>
                                        <p:tgtEl>
                                          <p:spTgt spid="37"/>
                                        </p:tgtEl>
                                        <p:attrNameLst>
                                          <p:attrName>style.visibility</p:attrName>
                                        </p:attrNameLst>
                                      </p:cBhvr>
                                      <p:to>
                                        <p:strVal val="visible"/>
                                      </p:to>
                                    </p:set>
                                  </p:childTnLst>
                                </p:cTn>
                              </p:par>
                              <p:par>
                                <p:cTn id="265" presetID="0" presetClass="path" presetSubtype="0" repeatCount="indefinite" accel="50000" decel="50000" autoRev="1" fill="hold" nodeType="withEffect">
                                  <p:stCondLst>
                                    <p:cond delay="0"/>
                                  </p:stCondLst>
                                  <p:childTnLst>
                                    <p:animMotion origin="layout" path="M -4.16667E-6 4.81481E-6 C -0.00013 0.00185 -0.00013 0.00254 -0.00013 0.00462 C -0.00013 0.00416 -0.00013 0.003 -4.16667E-6 4.81481E-6 Z " pathEditMode="relative" rAng="0" ptsTypes="AAA">
                                      <p:cBhvr>
                                        <p:cTn id="266" dur="840" fill="hold"/>
                                        <p:tgtEl>
                                          <p:spTgt spid="37"/>
                                        </p:tgtEl>
                                        <p:attrNameLst>
                                          <p:attrName>ppt_x</p:attrName>
                                          <p:attrName>ppt_y</p:attrName>
                                        </p:attrNameLst>
                                      </p:cBhvr>
                                      <p:rCtr x="-13" y="231"/>
                                    </p:animMotion>
                                  </p:childTnLst>
                                </p:cTn>
                              </p:par>
                              <p:par>
                                <p:cTn id="267" presetID="1" presetClass="entr" presetSubtype="0" fill="hold" nodeType="withEffect">
                                  <p:stCondLst>
                                    <p:cond delay="0"/>
                                  </p:stCondLst>
                                  <p:childTnLst>
                                    <p:set>
                                      <p:cBhvr>
                                        <p:cTn id="268" dur="1" fill="hold">
                                          <p:stCondLst>
                                            <p:cond delay="0"/>
                                          </p:stCondLst>
                                        </p:cTn>
                                        <p:tgtEl>
                                          <p:spTgt spid="52"/>
                                        </p:tgtEl>
                                        <p:attrNameLst>
                                          <p:attrName>style.visibility</p:attrName>
                                        </p:attrNameLst>
                                      </p:cBhvr>
                                      <p:to>
                                        <p:strVal val="visible"/>
                                      </p:to>
                                    </p:set>
                                  </p:childTnLst>
                                </p:cTn>
                              </p:par>
                              <p:par>
                                <p:cTn id="269" presetID="0" presetClass="path" presetSubtype="0" repeatCount="indefinite" accel="50000" decel="50000" autoRev="1" fill="hold" nodeType="withEffect">
                                  <p:stCondLst>
                                    <p:cond delay="0"/>
                                  </p:stCondLst>
                                  <p:childTnLst>
                                    <p:animMotion origin="layout" path="M 3.95833E-6 -3.7037E-7 L -0.00013 0.00394 C -0.00013 0.00347 3.95833E-6 0.00069 3.95833E-6 -3.7037E-7 Z " pathEditMode="relative" rAng="0" ptsTypes="AAA">
                                      <p:cBhvr>
                                        <p:cTn id="270" dur="760" fill="hold"/>
                                        <p:tgtEl>
                                          <p:spTgt spid="52"/>
                                        </p:tgtEl>
                                        <p:attrNameLst>
                                          <p:attrName>ppt_x</p:attrName>
                                          <p:attrName>ppt_y</p:attrName>
                                        </p:attrNameLst>
                                      </p:cBhvr>
                                      <p:rCtr x="-13" y="185"/>
                                    </p:animMotion>
                                  </p:childTnLst>
                                </p:cTn>
                              </p:par>
                              <p:par>
                                <p:cTn id="271" presetID="1" presetClass="entr" presetSubtype="0" fill="hold" nodeType="withEffect">
                                  <p:stCondLst>
                                    <p:cond delay="0"/>
                                  </p:stCondLst>
                                  <p:childTnLst>
                                    <p:set>
                                      <p:cBhvr>
                                        <p:cTn id="272" dur="1" fill="hold">
                                          <p:stCondLst>
                                            <p:cond delay="0"/>
                                          </p:stCondLst>
                                        </p:cTn>
                                        <p:tgtEl>
                                          <p:spTgt spid="47"/>
                                        </p:tgtEl>
                                        <p:attrNameLst>
                                          <p:attrName>style.visibility</p:attrName>
                                        </p:attrNameLst>
                                      </p:cBhvr>
                                      <p:to>
                                        <p:strVal val="visible"/>
                                      </p:to>
                                    </p:set>
                                  </p:childTnLst>
                                </p:cTn>
                              </p:par>
                              <p:par>
                                <p:cTn id="273" presetID="0" presetClass="path" presetSubtype="0" repeatCount="indefinite" accel="50000" decel="50000" autoRev="1" fill="hold" nodeType="withEffect">
                                  <p:stCondLst>
                                    <p:cond delay="0"/>
                                  </p:stCondLst>
                                  <p:childTnLst>
                                    <p:animMotion origin="layout" path="M -4.79167E-6 -1.48148E-6 L -0.00026 0.00417 C -0.00013 -1.48148E-6 -0.00026 0.00301 -4.79167E-6 -1.48148E-6 Z " pathEditMode="relative" rAng="0" ptsTypes="AAA">
                                      <p:cBhvr>
                                        <p:cTn id="274" dur="700" fill="hold"/>
                                        <p:tgtEl>
                                          <p:spTgt spid="47"/>
                                        </p:tgtEl>
                                        <p:attrNameLst>
                                          <p:attrName>ppt_x</p:attrName>
                                          <p:attrName>ppt_y</p:attrName>
                                        </p:attrNameLst>
                                      </p:cBhvr>
                                      <p:rCtr x="-13"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6" grpId="0" animBg="1"/>
      <p:bldP spid="6" grpId="1" animBg="1"/>
      <p:bldP spid="7" grpId="0" animBg="1"/>
      <p:bldP spid="8" grpId="0" animBg="1"/>
      <p:bldP spid="8" grpId="1" animBg="1"/>
      <p:bldP spid="9" grpId="0" animBg="1"/>
      <p:bldP spid="10" grpId="0" animBg="1"/>
      <p:bldP spid="10" grpId="1" animBg="1"/>
      <p:bldP spid="11" grpId="0" animBg="1"/>
      <p:bldP spid="12" grpId="0" animBg="1"/>
      <p:bldP spid="13" grpId="0" animBg="1"/>
      <p:bldP spid="14" grpId="0" animBg="1"/>
      <p:bldP spid="15" grpId="0" animBg="1"/>
      <p:bldP spid="28" grpId="0" animBg="1"/>
      <p:bldP spid="29" grpId="0" animBg="1"/>
      <p:bldP spid="33" grpId="0" animBg="1"/>
      <p:bldP spid="33" grpId="1" animBg="1"/>
      <p:bldP spid="34" grpId="0" animBg="1"/>
      <p:bldP spid="35" grpId="0" animBg="1"/>
      <p:bldP spid="38" grpId="0" animBg="1"/>
      <p:bldP spid="38" grpId="1" animBg="1"/>
      <p:bldP spid="39" grpId="0" animBg="1"/>
      <p:bldP spid="40" grpId="0" animBg="1"/>
      <p:bldP spid="43" grpId="0" animBg="1"/>
      <p:bldP spid="43" grpId="1" animBg="1"/>
      <p:bldP spid="44" grpId="0" animBg="1"/>
      <p:bldP spid="45" grpId="0" animBg="1"/>
      <p:bldP spid="48" grpId="0" animBg="1"/>
      <p:bldP spid="48" grpId="1" animBg="1"/>
      <p:bldP spid="49" grpId="0" animBg="1"/>
      <p:bldP spid="50" grpId="0" animBg="1"/>
      <p:bldP spid="55" grpId="0" animBg="1"/>
      <p:bldP spid="56" grpId="0" animBg="1"/>
      <p:bldP spid="60" grpId="0" animBg="1"/>
      <p:bldP spid="60" grpId="1" animBg="1"/>
      <p:bldP spid="61" grpId="0" animBg="1"/>
      <p:bldP spid="62" grpId="0" animBg="1"/>
      <p:bldP spid="66" grpId="0" animBg="1"/>
      <p:bldP spid="67" grpId="0" animBg="1"/>
      <p:bldP spid="67" grpId="1" animBg="1"/>
      <p:bldP spid="68" grpId="0" animBg="1"/>
      <p:bldP spid="69" grpId="0" animBg="1"/>
      <p:bldP spid="72" grpId="0" animBg="1"/>
      <p:bldP spid="72" grpId="1" animBg="1"/>
      <p:bldP spid="73" grpId="0" animBg="1"/>
      <p:bldP spid="74" grpId="0" animBg="1"/>
      <p:bldP spid="77" grpId="0" animBg="1"/>
      <p:bldP spid="77" grpId="1" animBg="1"/>
      <p:bldP spid="78" grpId="0" animBg="1"/>
      <p:bldP spid="79" grpId="0" animBg="1"/>
      <p:bldP spid="82" grpId="0" animBg="1"/>
      <p:bldP spid="82" grpId="1" animBg="1"/>
      <p:bldP spid="83" grpId="0" animBg="1"/>
      <p:bldP spid="84" grpId="0" animBg="1"/>
      <p:bldP spid="87" grpId="0" animBg="1"/>
      <p:bldP spid="87" grpId="1" animBg="1"/>
      <p:bldP spid="88" grpId="0" animBg="1"/>
      <p:bldP spid="89" grpId="0" animBg="1"/>
      <p:bldP spid="92" grpId="0" animBg="1"/>
      <p:bldP spid="92" grpId="1" animBg="1"/>
      <p:bldP spid="93" grpId="0" animBg="1"/>
      <p:bldP spid="94" grpId="0" animBg="1"/>
      <p:bldP spid="97" grpId="0" animBg="1"/>
      <p:bldP spid="97" grpId="1" animBg="1"/>
      <p:bldP spid="98" grpId="0" animBg="1"/>
      <p:bldP spid="9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D7710E-2780-8C19-90FC-CC3787170A57}"/>
              </a:ext>
            </a:extLst>
          </p:cNvPr>
          <p:cNvSpPr>
            <a:spLocks noGrp="1"/>
          </p:cNvSpPr>
          <p:nvPr>
            <p:ph type="sldNum" sz="quarter" idx="12"/>
          </p:nvPr>
        </p:nvSpPr>
        <p:spPr/>
        <p:txBody>
          <a:bodyPr/>
          <a:lstStyle/>
          <a:p>
            <a:fld id="{2519C00E-2C2C-A546-B149-044A63D2EBB9}" type="slidenum">
              <a:rPr lang="en-US" smtClean="0"/>
              <a:pPr/>
              <a:t>26</a:t>
            </a:fld>
            <a:endParaRPr lang="en-US" dirty="0"/>
          </a:p>
        </p:txBody>
      </p:sp>
      <p:pic>
        <p:nvPicPr>
          <p:cNvPr id="3" name="Picture 2">
            <a:extLst>
              <a:ext uri="{FF2B5EF4-FFF2-40B4-BE49-F238E27FC236}">
                <a16:creationId xmlns:a16="http://schemas.microsoft.com/office/drawing/2014/main" id="{CC93371B-6854-5D05-A763-3B352ABF60FE}"/>
              </a:ext>
            </a:extLst>
          </p:cNvPr>
          <p:cNvPicPr>
            <a:picLocks noChangeAspect="1"/>
          </p:cNvPicPr>
          <p:nvPr/>
        </p:nvPicPr>
        <p:blipFill>
          <a:blip r:embed="rId2"/>
          <a:stretch>
            <a:fillRect/>
          </a:stretch>
        </p:blipFill>
        <p:spPr>
          <a:xfrm>
            <a:off x="4522909" y="694838"/>
            <a:ext cx="3302000" cy="609600"/>
          </a:xfrm>
          <a:prstGeom prst="rect">
            <a:avLst/>
          </a:prstGeom>
          <a:ln>
            <a:solidFill>
              <a:srgbClr val="C00000"/>
            </a:solidFill>
          </a:ln>
        </p:spPr>
      </p:pic>
      <p:pic>
        <p:nvPicPr>
          <p:cNvPr id="4" name="Picture 3">
            <a:extLst>
              <a:ext uri="{FF2B5EF4-FFF2-40B4-BE49-F238E27FC236}">
                <a16:creationId xmlns:a16="http://schemas.microsoft.com/office/drawing/2014/main" id="{F203C551-FD38-8CDA-BEC8-2B945C52E74F}"/>
              </a:ext>
            </a:extLst>
          </p:cNvPr>
          <p:cNvPicPr>
            <a:picLocks noChangeAspect="1"/>
          </p:cNvPicPr>
          <p:nvPr/>
        </p:nvPicPr>
        <p:blipFill>
          <a:blip r:embed="rId3"/>
          <a:stretch>
            <a:fillRect/>
          </a:stretch>
        </p:blipFill>
        <p:spPr>
          <a:xfrm>
            <a:off x="628650" y="1765252"/>
            <a:ext cx="5448300" cy="812800"/>
          </a:xfrm>
          <a:prstGeom prst="rect">
            <a:avLst/>
          </a:prstGeom>
          <a:ln>
            <a:solidFill>
              <a:schemeClr val="accent1"/>
            </a:solidFill>
          </a:ln>
        </p:spPr>
      </p:pic>
      <p:pic>
        <p:nvPicPr>
          <p:cNvPr id="5" name="Picture 4">
            <a:extLst>
              <a:ext uri="{FF2B5EF4-FFF2-40B4-BE49-F238E27FC236}">
                <a16:creationId xmlns:a16="http://schemas.microsoft.com/office/drawing/2014/main" id="{9F4176E8-D610-A7C2-DCF4-658008BD5FF2}"/>
              </a:ext>
            </a:extLst>
          </p:cNvPr>
          <p:cNvPicPr>
            <a:picLocks noChangeAspect="1"/>
          </p:cNvPicPr>
          <p:nvPr/>
        </p:nvPicPr>
        <p:blipFill>
          <a:blip r:embed="rId4"/>
          <a:stretch>
            <a:fillRect/>
          </a:stretch>
        </p:blipFill>
        <p:spPr>
          <a:xfrm>
            <a:off x="3005015" y="2807938"/>
            <a:ext cx="3937000" cy="889000"/>
          </a:xfrm>
          <a:prstGeom prst="rect">
            <a:avLst/>
          </a:prstGeom>
          <a:ln>
            <a:solidFill>
              <a:schemeClr val="accent1"/>
            </a:solidFill>
          </a:ln>
        </p:spPr>
      </p:pic>
      <p:pic>
        <p:nvPicPr>
          <p:cNvPr id="6" name="Picture 5">
            <a:extLst>
              <a:ext uri="{FF2B5EF4-FFF2-40B4-BE49-F238E27FC236}">
                <a16:creationId xmlns:a16="http://schemas.microsoft.com/office/drawing/2014/main" id="{F5A66C1A-3619-6975-69D6-06FBAA5284A3}"/>
              </a:ext>
            </a:extLst>
          </p:cNvPr>
          <p:cNvPicPr>
            <a:picLocks noChangeAspect="1"/>
          </p:cNvPicPr>
          <p:nvPr/>
        </p:nvPicPr>
        <p:blipFill>
          <a:blip r:embed="rId5"/>
          <a:stretch>
            <a:fillRect/>
          </a:stretch>
        </p:blipFill>
        <p:spPr>
          <a:xfrm>
            <a:off x="5728921" y="3889857"/>
            <a:ext cx="6182458" cy="995958"/>
          </a:xfrm>
          <a:prstGeom prst="rect">
            <a:avLst/>
          </a:prstGeom>
          <a:ln>
            <a:solidFill>
              <a:schemeClr val="accent1"/>
            </a:solidFill>
          </a:ln>
        </p:spPr>
      </p:pic>
      <p:pic>
        <p:nvPicPr>
          <p:cNvPr id="7" name="Picture 6">
            <a:extLst>
              <a:ext uri="{FF2B5EF4-FFF2-40B4-BE49-F238E27FC236}">
                <a16:creationId xmlns:a16="http://schemas.microsoft.com/office/drawing/2014/main" id="{A9D3F524-87D2-664F-ADD3-BF406C4DB561}"/>
              </a:ext>
            </a:extLst>
          </p:cNvPr>
          <p:cNvPicPr>
            <a:picLocks noChangeAspect="1"/>
          </p:cNvPicPr>
          <p:nvPr/>
        </p:nvPicPr>
        <p:blipFill>
          <a:blip r:embed="rId6"/>
          <a:stretch>
            <a:fillRect/>
          </a:stretch>
        </p:blipFill>
        <p:spPr>
          <a:xfrm>
            <a:off x="394188" y="5174473"/>
            <a:ext cx="6362700" cy="1358900"/>
          </a:xfrm>
          <a:prstGeom prst="rect">
            <a:avLst/>
          </a:prstGeom>
        </p:spPr>
      </p:pic>
      <p:sp>
        <p:nvSpPr>
          <p:cNvPr id="8" name="TextBox 7">
            <a:extLst>
              <a:ext uri="{FF2B5EF4-FFF2-40B4-BE49-F238E27FC236}">
                <a16:creationId xmlns:a16="http://schemas.microsoft.com/office/drawing/2014/main" id="{F0C2E109-3A48-7B50-3871-3DBD635E276C}"/>
              </a:ext>
            </a:extLst>
          </p:cNvPr>
          <p:cNvSpPr txBox="1"/>
          <p:nvPr/>
        </p:nvSpPr>
        <p:spPr>
          <a:xfrm>
            <a:off x="589687" y="4841631"/>
            <a:ext cx="892680"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Where</a:t>
            </a:r>
            <a:r>
              <a:rPr lang="en-US" dirty="0"/>
              <a:t>,</a:t>
            </a:r>
          </a:p>
        </p:txBody>
      </p:sp>
      <p:cxnSp>
        <p:nvCxnSpPr>
          <p:cNvPr id="10" name="Straight Arrow Connector 9">
            <a:extLst>
              <a:ext uri="{FF2B5EF4-FFF2-40B4-BE49-F238E27FC236}">
                <a16:creationId xmlns:a16="http://schemas.microsoft.com/office/drawing/2014/main" id="{6792DEE8-F069-7FAC-38C0-F191D8AD5AA3}"/>
              </a:ext>
            </a:extLst>
          </p:cNvPr>
          <p:cNvCxnSpPr>
            <a:cxnSpLocks/>
            <a:endCxn id="4" idx="0"/>
          </p:cNvCxnSpPr>
          <p:nvPr/>
        </p:nvCxnSpPr>
        <p:spPr>
          <a:xfrm flipH="1">
            <a:off x="3352800" y="1166059"/>
            <a:ext cx="2302119" cy="599193"/>
          </a:xfrm>
          <a:prstGeom prst="straightConnector1">
            <a:avLst/>
          </a:prstGeom>
          <a:ln>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F1016A0-9BB3-F074-7EAB-F9B7562C8286}"/>
              </a:ext>
            </a:extLst>
          </p:cNvPr>
          <p:cNvCxnSpPr>
            <a:cxnSpLocks/>
            <a:endCxn id="5" idx="0"/>
          </p:cNvCxnSpPr>
          <p:nvPr/>
        </p:nvCxnSpPr>
        <p:spPr>
          <a:xfrm flipH="1">
            <a:off x="4973515" y="1166059"/>
            <a:ext cx="1544518" cy="1641879"/>
          </a:xfrm>
          <a:prstGeom prst="straightConnector1">
            <a:avLst/>
          </a:prstGeom>
          <a:ln>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22EC11A-1EF7-8E14-F246-2C0466122135}"/>
              </a:ext>
            </a:extLst>
          </p:cNvPr>
          <p:cNvCxnSpPr>
            <a:cxnSpLocks/>
            <a:endCxn id="6" idx="0"/>
          </p:cNvCxnSpPr>
          <p:nvPr/>
        </p:nvCxnSpPr>
        <p:spPr>
          <a:xfrm>
            <a:off x="7397018" y="1208926"/>
            <a:ext cx="1423132" cy="2680931"/>
          </a:xfrm>
          <a:prstGeom prst="straightConnector1">
            <a:avLst/>
          </a:prstGeom>
          <a:ln>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AB6E4E6-5718-6A1F-DD80-1C05ED8E0431}"/>
              </a:ext>
            </a:extLst>
          </p:cNvPr>
          <p:cNvSpPr txBox="1"/>
          <p:nvPr/>
        </p:nvSpPr>
        <p:spPr>
          <a:xfrm>
            <a:off x="589687" y="1380104"/>
            <a:ext cx="1539396"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Excitonic Part</a:t>
            </a:r>
          </a:p>
        </p:txBody>
      </p:sp>
      <p:sp>
        <p:nvSpPr>
          <p:cNvPr id="21" name="TextBox 20">
            <a:extLst>
              <a:ext uri="{FF2B5EF4-FFF2-40B4-BE49-F238E27FC236}">
                <a16:creationId xmlns:a16="http://schemas.microsoft.com/office/drawing/2014/main" id="{551A701D-4A6E-623A-BA08-D369EC7E9C78}"/>
              </a:ext>
            </a:extLst>
          </p:cNvPr>
          <p:cNvSpPr txBox="1"/>
          <p:nvPr/>
        </p:nvSpPr>
        <p:spPr>
          <a:xfrm>
            <a:off x="1482739" y="3424066"/>
            <a:ext cx="1459054"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Photonic Part</a:t>
            </a:r>
          </a:p>
        </p:txBody>
      </p:sp>
      <p:sp>
        <p:nvSpPr>
          <p:cNvPr id="22" name="TextBox 21">
            <a:extLst>
              <a:ext uri="{FF2B5EF4-FFF2-40B4-BE49-F238E27FC236}">
                <a16:creationId xmlns:a16="http://schemas.microsoft.com/office/drawing/2014/main" id="{5ADCC0C3-928C-356A-28EA-CDA9179F6BD2}"/>
              </a:ext>
            </a:extLst>
          </p:cNvPr>
          <p:cNvSpPr txBox="1"/>
          <p:nvPr/>
        </p:nvSpPr>
        <p:spPr>
          <a:xfrm>
            <a:off x="3260415" y="4595642"/>
            <a:ext cx="2524987"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Light-Matter Interaction</a:t>
            </a:r>
          </a:p>
        </p:txBody>
      </p:sp>
      <p:sp>
        <p:nvSpPr>
          <p:cNvPr id="9" name="TextBox 8">
            <a:extLst>
              <a:ext uri="{FF2B5EF4-FFF2-40B4-BE49-F238E27FC236}">
                <a16:creationId xmlns:a16="http://schemas.microsoft.com/office/drawing/2014/main" id="{12B4860B-1BA8-7847-A46C-65F2DDA46FF1}"/>
              </a:ext>
            </a:extLst>
          </p:cNvPr>
          <p:cNvSpPr txBox="1"/>
          <p:nvPr/>
        </p:nvSpPr>
        <p:spPr>
          <a:xfrm>
            <a:off x="589687" y="135569"/>
            <a:ext cx="2291012" cy="584775"/>
          </a:xfrm>
          <a:prstGeom prst="rect">
            <a:avLst/>
          </a:prstGeom>
          <a:noFill/>
        </p:spPr>
        <p:txBody>
          <a:bodyPr wrap="none" rtlCol="0">
            <a:spAutoFit/>
          </a:bodyPr>
          <a:lstStyle/>
          <a:p>
            <a:r>
              <a:rPr lang="en-US" sz="3200" dirty="0">
                <a:solidFill>
                  <a:srgbClr val="C00000"/>
                </a:solidFill>
                <a:latin typeface="Baskerville" panose="02020502070401020303" pitchFamily="18" charset="0"/>
                <a:ea typeface="Baskerville" panose="02020502070401020303" pitchFamily="18" charset="0"/>
              </a:rPr>
              <a:t>Hamiltonian</a:t>
            </a:r>
          </a:p>
        </p:txBody>
      </p:sp>
    </p:spTree>
    <p:extLst>
      <p:ext uri="{BB962C8B-B14F-4D97-AF65-F5344CB8AC3E}">
        <p14:creationId xmlns:p14="http://schemas.microsoft.com/office/powerpoint/2010/main" val="348014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0014E6-C895-5447-3ABA-634BD575551D}"/>
              </a:ext>
            </a:extLst>
          </p:cNvPr>
          <p:cNvSpPr>
            <a:spLocks noGrp="1"/>
          </p:cNvSpPr>
          <p:nvPr>
            <p:ph type="sldNum" sz="quarter" idx="12"/>
          </p:nvPr>
        </p:nvSpPr>
        <p:spPr/>
        <p:txBody>
          <a:bodyPr/>
          <a:lstStyle/>
          <a:p>
            <a:fld id="{2519C00E-2C2C-A546-B149-044A63D2EBB9}" type="slidenum">
              <a:rPr lang="en-US" smtClean="0"/>
              <a:pPr/>
              <a:t>27</a:t>
            </a:fld>
            <a:endParaRPr lang="en-US" dirty="0"/>
          </a:p>
        </p:txBody>
      </p:sp>
      <p:sp>
        <p:nvSpPr>
          <p:cNvPr id="3" name="TextBox 2">
            <a:extLst>
              <a:ext uri="{FF2B5EF4-FFF2-40B4-BE49-F238E27FC236}">
                <a16:creationId xmlns:a16="http://schemas.microsoft.com/office/drawing/2014/main" id="{5EF4B15B-34B3-801C-DE25-5B4F20C9E1F5}"/>
              </a:ext>
            </a:extLst>
          </p:cNvPr>
          <p:cNvSpPr txBox="1"/>
          <p:nvPr/>
        </p:nvSpPr>
        <p:spPr>
          <a:xfrm>
            <a:off x="235613" y="392668"/>
            <a:ext cx="1508555" cy="369332"/>
          </a:xfrm>
          <a:prstGeom prst="rect">
            <a:avLst/>
          </a:prstGeom>
          <a:noFill/>
        </p:spPr>
        <p:txBody>
          <a:bodyPr wrap="none" rtlCol="0">
            <a:spAutoFit/>
          </a:bodyPr>
          <a:lstStyle/>
          <a:p>
            <a:r>
              <a:rPr lang="en-US" dirty="0"/>
              <a:t>Relaxation in </a:t>
            </a:r>
          </a:p>
        </p:txBody>
      </p:sp>
      <p:pic>
        <p:nvPicPr>
          <p:cNvPr id="5" name="Picture 4">
            <a:extLst>
              <a:ext uri="{FF2B5EF4-FFF2-40B4-BE49-F238E27FC236}">
                <a16:creationId xmlns:a16="http://schemas.microsoft.com/office/drawing/2014/main" id="{95FAECA0-5CE7-9C7D-DFE8-7ED82A3F5FF9}"/>
              </a:ext>
            </a:extLst>
          </p:cNvPr>
          <p:cNvPicPr>
            <a:picLocks noChangeAspect="1"/>
          </p:cNvPicPr>
          <p:nvPr/>
        </p:nvPicPr>
        <p:blipFill>
          <a:blip r:embed="rId2"/>
          <a:stretch>
            <a:fillRect/>
          </a:stretch>
        </p:blipFill>
        <p:spPr>
          <a:xfrm>
            <a:off x="235613" y="768344"/>
            <a:ext cx="10422250" cy="5696988"/>
          </a:xfrm>
          <a:prstGeom prst="rect">
            <a:avLst/>
          </a:prstGeom>
        </p:spPr>
      </p:pic>
    </p:spTree>
    <p:extLst>
      <p:ext uri="{BB962C8B-B14F-4D97-AF65-F5344CB8AC3E}">
        <p14:creationId xmlns:p14="http://schemas.microsoft.com/office/powerpoint/2010/main" val="3712253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567B01-2C30-5FDE-D92F-5D87395E27E1}"/>
              </a:ext>
            </a:extLst>
          </p:cNvPr>
          <p:cNvSpPr>
            <a:spLocks noGrp="1"/>
          </p:cNvSpPr>
          <p:nvPr>
            <p:ph type="sldNum" sz="quarter" idx="12"/>
          </p:nvPr>
        </p:nvSpPr>
        <p:spPr/>
        <p:txBody>
          <a:bodyPr/>
          <a:lstStyle/>
          <a:p>
            <a:fld id="{2519C00E-2C2C-A546-B149-044A63D2EBB9}" type="slidenum">
              <a:rPr lang="en-US" smtClean="0"/>
              <a:pPr/>
              <a:t>28</a:t>
            </a:fld>
            <a:endParaRPr lang="en-US" dirty="0"/>
          </a:p>
        </p:txBody>
      </p:sp>
      <p:pic>
        <p:nvPicPr>
          <p:cNvPr id="4" name="Picture 3">
            <a:extLst>
              <a:ext uri="{FF2B5EF4-FFF2-40B4-BE49-F238E27FC236}">
                <a16:creationId xmlns:a16="http://schemas.microsoft.com/office/drawing/2014/main" id="{53734628-B66B-FAD3-CCE9-E800C67089A2}"/>
              </a:ext>
            </a:extLst>
          </p:cNvPr>
          <p:cNvPicPr>
            <a:picLocks noChangeAspect="1"/>
          </p:cNvPicPr>
          <p:nvPr/>
        </p:nvPicPr>
        <p:blipFill>
          <a:blip r:embed="rId2"/>
          <a:stretch>
            <a:fillRect/>
          </a:stretch>
        </p:blipFill>
        <p:spPr>
          <a:xfrm>
            <a:off x="206216" y="1185040"/>
            <a:ext cx="11363295" cy="4707478"/>
          </a:xfrm>
          <a:prstGeom prst="rect">
            <a:avLst/>
          </a:prstGeom>
        </p:spPr>
      </p:pic>
      <p:sp>
        <p:nvSpPr>
          <p:cNvPr id="5" name="TextBox 4">
            <a:extLst>
              <a:ext uri="{FF2B5EF4-FFF2-40B4-BE49-F238E27FC236}">
                <a16:creationId xmlns:a16="http://schemas.microsoft.com/office/drawing/2014/main" id="{8748FA61-1FD3-A89F-C46F-1A621DB59573}"/>
              </a:ext>
            </a:extLst>
          </p:cNvPr>
          <p:cNvSpPr txBox="1"/>
          <p:nvPr/>
        </p:nvSpPr>
        <p:spPr>
          <a:xfrm>
            <a:off x="320778" y="175049"/>
            <a:ext cx="2667974" cy="523220"/>
          </a:xfrm>
          <a:prstGeom prst="rect">
            <a:avLst/>
          </a:prstGeom>
          <a:noFill/>
        </p:spPr>
        <p:txBody>
          <a:bodyPr wrap="none" rtlCol="0">
            <a:spAutoFit/>
          </a:bodyPr>
          <a:lstStyle/>
          <a:p>
            <a:r>
              <a:rPr lang="en-US" sz="2800" dirty="0">
                <a:latin typeface="Baskerville" panose="02020502070401020303" pitchFamily="18" charset="0"/>
                <a:ea typeface="Baskerville" panose="02020502070401020303" pitchFamily="18" charset="0"/>
              </a:rPr>
              <a:t>Direct Transition</a:t>
            </a:r>
          </a:p>
        </p:txBody>
      </p:sp>
    </p:spTree>
    <p:extLst>
      <p:ext uri="{BB962C8B-B14F-4D97-AF65-F5344CB8AC3E}">
        <p14:creationId xmlns:p14="http://schemas.microsoft.com/office/powerpoint/2010/main" val="278771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B5665-FF79-8B5A-3D57-05090358443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0ED39-226D-6828-EAE2-56E8DDD30526}"/>
              </a:ext>
            </a:extLst>
          </p:cNvPr>
          <p:cNvSpPr>
            <a:spLocks noGrp="1"/>
          </p:cNvSpPr>
          <p:nvPr>
            <p:ph type="sldNum" sz="quarter" idx="12"/>
          </p:nvPr>
        </p:nvSpPr>
        <p:spPr/>
        <p:txBody>
          <a:bodyPr/>
          <a:lstStyle/>
          <a:p>
            <a:fld id="{2519C00E-2C2C-A546-B149-044A63D2EBB9}" type="slidenum">
              <a:rPr lang="en-US" smtClean="0"/>
              <a:pPr/>
              <a:t>2</a:t>
            </a:fld>
            <a:endParaRPr lang="en-US" dirty="0"/>
          </a:p>
        </p:txBody>
      </p:sp>
      <p:sp>
        <p:nvSpPr>
          <p:cNvPr id="4" name="TextBox 3">
            <a:extLst>
              <a:ext uri="{FF2B5EF4-FFF2-40B4-BE49-F238E27FC236}">
                <a16:creationId xmlns:a16="http://schemas.microsoft.com/office/drawing/2014/main" id="{94F86B7D-7A5D-9D0F-71C6-7C428F03EAD3}"/>
              </a:ext>
            </a:extLst>
          </p:cNvPr>
          <p:cNvSpPr txBox="1"/>
          <p:nvPr/>
        </p:nvSpPr>
        <p:spPr>
          <a:xfrm>
            <a:off x="2729635" y="90863"/>
            <a:ext cx="6181116" cy="461665"/>
          </a:xfrm>
          <a:prstGeom prst="rect">
            <a:avLst/>
          </a:prstGeom>
          <a:noFill/>
        </p:spPr>
        <p:txBody>
          <a:bodyPr wrap="none" rtlCol="0">
            <a:spAutoFit/>
          </a:bodyPr>
          <a:lstStyle/>
          <a:p>
            <a:r>
              <a:rPr lang="en-US" sz="2400" b="1" dirty="0">
                <a:solidFill>
                  <a:srgbClr val="580000"/>
                </a:solidFill>
                <a:latin typeface="Baskerville" panose="02020502070401020303" pitchFamily="18" charset="0"/>
                <a:ea typeface="Baskerville" panose="02020502070401020303" pitchFamily="18" charset="0"/>
              </a:rPr>
              <a:t>Single vs Multilayer Materials in Cavities</a:t>
            </a:r>
          </a:p>
        </p:txBody>
      </p:sp>
      <p:pic>
        <p:nvPicPr>
          <p:cNvPr id="13" name="Picture 12">
            <a:extLst>
              <a:ext uri="{FF2B5EF4-FFF2-40B4-BE49-F238E27FC236}">
                <a16:creationId xmlns:a16="http://schemas.microsoft.com/office/drawing/2014/main" id="{7B5AD347-63D0-05CC-D746-FDE7DC0A30A3}"/>
              </a:ext>
            </a:extLst>
          </p:cNvPr>
          <p:cNvPicPr>
            <a:picLocks noChangeAspect="1"/>
          </p:cNvPicPr>
          <p:nvPr/>
        </p:nvPicPr>
        <p:blipFill>
          <a:blip r:embed="rId4"/>
          <a:srcRect r="46138"/>
          <a:stretch>
            <a:fillRect/>
          </a:stretch>
        </p:blipFill>
        <p:spPr>
          <a:xfrm>
            <a:off x="38291" y="832154"/>
            <a:ext cx="3171808" cy="5514314"/>
          </a:xfrm>
          <a:prstGeom prst="rect">
            <a:avLst/>
          </a:prstGeom>
        </p:spPr>
      </p:pic>
      <p:pic>
        <p:nvPicPr>
          <p:cNvPr id="120" name="Picture 119">
            <a:extLst>
              <a:ext uri="{FF2B5EF4-FFF2-40B4-BE49-F238E27FC236}">
                <a16:creationId xmlns:a16="http://schemas.microsoft.com/office/drawing/2014/main" id="{26084FB5-B177-F6E4-506C-AC1EF7F6361D}"/>
              </a:ext>
            </a:extLst>
          </p:cNvPr>
          <p:cNvPicPr>
            <a:picLocks noChangeAspect="1"/>
          </p:cNvPicPr>
          <p:nvPr/>
        </p:nvPicPr>
        <p:blipFill>
          <a:blip r:embed="rId4"/>
          <a:srcRect l="54355" r="-5146"/>
          <a:stretch>
            <a:fillRect/>
          </a:stretch>
        </p:blipFill>
        <p:spPr>
          <a:xfrm>
            <a:off x="3210099" y="838200"/>
            <a:ext cx="2991002" cy="5514314"/>
          </a:xfrm>
          <a:prstGeom prst="rect">
            <a:avLst/>
          </a:prstGeom>
        </p:spPr>
      </p:pic>
      <p:sp>
        <p:nvSpPr>
          <p:cNvPr id="5" name="TextBox 4">
            <a:extLst>
              <a:ext uri="{FF2B5EF4-FFF2-40B4-BE49-F238E27FC236}">
                <a16:creationId xmlns:a16="http://schemas.microsoft.com/office/drawing/2014/main" id="{4746AB33-519C-254C-A248-459F206CDB9B}"/>
              </a:ext>
            </a:extLst>
          </p:cNvPr>
          <p:cNvSpPr txBox="1"/>
          <p:nvPr/>
        </p:nvSpPr>
        <p:spPr>
          <a:xfrm>
            <a:off x="801696" y="6346468"/>
            <a:ext cx="6232634" cy="307777"/>
          </a:xfrm>
          <a:prstGeom prst="rect">
            <a:avLst/>
          </a:prstGeom>
          <a:noFill/>
        </p:spPr>
        <p:txBody>
          <a:bodyPr wrap="square">
            <a:spAutoFit/>
          </a:bodyPr>
          <a:lstStyle/>
          <a:p>
            <a:pPr algn="just"/>
            <a:r>
              <a:rPr lang="en-US" sz="1400" dirty="0">
                <a:solidFill>
                  <a:srgbClr val="580000"/>
                </a:solidFill>
                <a:latin typeface="Baskerville" panose="02020502070401020303" pitchFamily="18" charset="0"/>
                <a:ea typeface="Baskerville" panose="02020502070401020303" pitchFamily="18" charset="0"/>
              </a:rPr>
              <a:t>Rahmanian, </a:t>
            </a:r>
            <a:r>
              <a:rPr lang="en-US" sz="1400" b="1" u="sng" dirty="0">
                <a:solidFill>
                  <a:srgbClr val="580000"/>
                </a:solidFill>
                <a:latin typeface="Baskerville" panose="02020502070401020303" pitchFamily="18" charset="0"/>
                <a:ea typeface="Baskerville" panose="02020502070401020303" pitchFamily="18" charset="0"/>
              </a:rPr>
              <a:t>Manjalingal</a:t>
            </a:r>
            <a:r>
              <a:rPr lang="en-US" sz="1400" dirty="0">
                <a:solidFill>
                  <a:srgbClr val="580000"/>
                </a:solidFill>
                <a:latin typeface="Baskerville" panose="02020502070401020303" pitchFamily="18" charset="0"/>
                <a:ea typeface="Baskerville" panose="02020502070401020303" pitchFamily="18" charset="0"/>
              </a:rPr>
              <a:t>, Blackham, Mandal, </a:t>
            </a:r>
            <a:r>
              <a:rPr lang="en-US" sz="1400" i="1" dirty="0" err="1">
                <a:solidFill>
                  <a:srgbClr val="580000"/>
                </a:solidFill>
                <a:latin typeface="Baskerville" panose="02020502070401020303" pitchFamily="18" charset="0"/>
                <a:ea typeface="Baskerville" panose="02020502070401020303" pitchFamily="18" charset="0"/>
              </a:rPr>
              <a:t>arXiv</a:t>
            </a:r>
            <a:r>
              <a:rPr lang="en-US" sz="1400" dirty="0">
                <a:solidFill>
                  <a:srgbClr val="580000"/>
                </a:solidFill>
                <a:latin typeface="Baskerville" panose="02020502070401020303" pitchFamily="18" charset="0"/>
                <a:ea typeface="Baskerville" panose="02020502070401020303" pitchFamily="18" charset="0"/>
              </a:rPr>
              <a:t> (2025)</a:t>
            </a:r>
          </a:p>
        </p:txBody>
      </p:sp>
    </p:spTree>
    <p:custDataLst>
      <p:tags r:id="rId1"/>
    </p:custDataLst>
    <p:extLst>
      <p:ext uri="{BB962C8B-B14F-4D97-AF65-F5344CB8AC3E}">
        <p14:creationId xmlns:p14="http://schemas.microsoft.com/office/powerpoint/2010/main" val="96388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F49E55-2D7B-E896-AC66-A2AA4FDA88EF}"/>
              </a:ext>
            </a:extLst>
          </p:cNvPr>
          <p:cNvSpPr>
            <a:spLocks noGrp="1"/>
          </p:cNvSpPr>
          <p:nvPr>
            <p:ph type="sldNum" sz="quarter" idx="12"/>
          </p:nvPr>
        </p:nvSpPr>
        <p:spPr/>
        <p:txBody>
          <a:bodyPr/>
          <a:lstStyle/>
          <a:p>
            <a:fld id="{2519C00E-2C2C-A546-B149-044A63D2EBB9}" type="slidenum">
              <a:rPr lang="en-US" smtClean="0"/>
              <a:pPr/>
              <a:t>29</a:t>
            </a:fld>
            <a:endParaRPr lang="en-US" dirty="0"/>
          </a:p>
        </p:txBody>
      </p:sp>
      <p:pic>
        <p:nvPicPr>
          <p:cNvPr id="4" name="Picture 3">
            <a:extLst>
              <a:ext uri="{FF2B5EF4-FFF2-40B4-BE49-F238E27FC236}">
                <a16:creationId xmlns:a16="http://schemas.microsoft.com/office/drawing/2014/main" id="{0F5CFFB6-DA06-71D3-C979-AE86CC045445}"/>
              </a:ext>
            </a:extLst>
          </p:cNvPr>
          <p:cNvPicPr>
            <a:picLocks noChangeAspect="1"/>
          </p:cNvPicPr>
          <p:nvPr/>
        </p:nvPicPr>
        <p:blipFill>
          <a:blip r:embed="rId2"/>
          <a:stretch>
            <a:fillRect/>
          </a:stretch>
        </p:blipFill>
        <p:spPr>
          <a:xfrm>
            <a:off x="365059" y="1058917"/>
            <a:ext cx="11205431" cy="5252545"/>
          </a:xfrm>
          <a:prstGeom prst="rect">
            <a:avLst/>
          </a:prstGeom>
        </p:spPr>
      </p:pic>
      <p:sp>
        <p:nvSpPr>
          <p:cNvPr id="5" name="TextBox 4">
            <a:extLst>
              <a:ext uri="{FF2B5EF4-FFF2-40B4-BE49-F238E27FC236}">
                <a16:creationId xmlns:a16="http://schemas.microsoft.com/office/drawing/2014/main" id="{6580B472-A8F3-8592-B5EE-57BF4864C00A}"/>
              </a:ext>
            </a:extLst>
          </p:cNvPr>
          <p:cNvSpPr txBox="1"/>
          <p:nvPr/>
        </p:nvSpPr>
        <p:spPr>
          <a:xfrm>
            <a:off x="273270" y="361872"/>
            <a:ext cx="2399888"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Suppression of Frohlich</a:t>
            </a:r>
          </a:p>
        </p:txBody>
      </p:sp>
    </p:spTree>
    <p:extLst>
      <p:ext uri="{BB962C8B-B14F-4D97-AF65-F5344CB8AC3E}">
        <p14:creationId xmlns:p14="http://schemas.microsoft.com/office/powerpoint/2010/main" val="1392639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CD8C33-5AA4-6540-DD3E-16CFADA03BD1}"/>
              </a:ext>
            </a:extLst>
          </p:cNvPr>
          <p:cNvSpPr>
            <a:spLocks noGrp="1"/>
          </p:cNvSpPr>
          <p:nvPr>
            <p:ph type="sldNum" sz="quarter" idx="12"/>
          </p:nvPr>
        </p:nvSpPr>
        <p:spPr/>
        <p:txBody>
          <a:bodyPr/>
          <a:lstStyle/>
          <a:p>
            <a:fld id="{2519C00E-2C2C-A546-B149-044A63D2EBB9}" type="slidenum">
              <a:rPr lang="en-US" smtClean="0"/>
              <a:pPr/>
              <a:t>30</a:t>
            </a:fld>
            <a:endParaRPr lang="en-US" dirty="0"/>
          </a:p>
        </p:txBody>
      </p:sp>
      <p:pic>
        <p:nvPicPr>
          <p:cNvPr id="6" name="Picture 5">
            <a:extLst>
              <a:ext uri="{FF2B5EF4-FFF2-40B4-BE49-F238E27FC236}">
                <a16:creationId xmlns:a16="http://schemas.microsoft.com/office/drawing/2014/main" id="{FA808051-5A60-A3D2-B1D1-975439A188A3}"/>
              </a:ext>
            </a:extLst>
          </p:cNvPr>
          <p:cNvPicPr>
            <a:picLocks noChangeAspect="1"/>
          </p:cNvPicPr>
          <p:nvPr/>
        </p:nvPicPr>
        <p:blipFill>
          <a:blip r:embed="rId2"/>
          <a:stretch>
            <a:fillRect/>
          </a:stretch>
        </p:blipFill>
        <p:spPr>
          <a:xfrm>
            <a:off x="957910" y="695451"/>
            <a:ext cx="9330248" cy="5116587"/>
          </a:xfrm>
          <a:prstGeom prst="rect">
            <a:avLst/>
          </a:prstGeom>
        </p:spPr>
      </p:pic>
      <p:sp>
        <p:nvSpPr>
          <p:cNvPr id="7" name="TextBox 6">
            <a:extLst>
              <a:ext uri="{FF2B5EF4-FFF2-40B4-BE49-F238E27FC236}">
                <a16:creationId xmlns:a16="http://schemas.microsoft.com/office/drawing/2014/main" id="{D8DE9934-1B6F-ED43-336A-317478BE6EC5}"/>
              </a:ext>
            </a:extLst>
          </p:cNvPr>
          <p:cNvSpPr txBox="1"/>
          <p:nvPr/>
        </p:nvSpPr>
        <p:spPr>
          <a:xfrm>
            <a:off x="94593" y="285690"/>
            <a:ext cx="1940788" cy="400110"/>
          </a:xfrm>
          <a:prstGeom prst="rect">
            <a:avLst/>
          </a:prstGeom>
          <a:noFill/>
        </p:spPr>
        <p:txBody>
          <a:bodyPr wrap="none" rtlCol="0">
            <a:spAutoFit/>
          </a:bodyPr>
          <a:lstStyle/>
          <a:p>
            <a:r>
              <a:rPr lang="en-US" sz="2000" dirty="0">
                <a:latin typeface="Baskerville" panose="02020502070401020303" pitchFamily="18" charset="0"/>
                <a:ea typeface="Baskerville" panose="02020502070401020303" pitchFamily="18" charset="0"/>
              </a:rPr>
              <a:t>Relaxation Rates</a:t>
            </a:r>
          </a:p>
        </p:txBody>
      </p:sp>
      <p:pic>
        <p:nvPicPr>
          <p:cNvPr id="8" name="Picture 7">
            <a:extLst>
              <a:ext uri="{FF2B5EF4-FFF2-40B4-BE49-F238E27FC236}">
                <a16:creationId xmlns:a16="http://schemas.microsoft.com/office/drawing/2014/main" id="{4E9640C1-B997-9390-0F60-645BABD6CF09}"/>
              </a:ext>
            </a:extLst>
          </p:cNvPr>
          <p:cNvPicPr>
            <a:picLocks noChangeAspect="1"/>
          </p:cNvPicPr>
          <p:nvPr/>
        </p:nvPicPr>
        <p:blipFill>
          <a:blip r:embed="rId3"/>
          <a:stretch>
            <a:fillRect/>
          </a:stretch>
        </p:blipFill>
        <p:spPr>
          <a:xfrm>
            <a:off x="252247" y="5812038"/>
            <a:ext cx="3100553" cy="744781"/>
          </a:xfrm>
          <a:prstGeom prst="rect">
            <a:avLst/>
          </a:prstGeom>
        </p:spPr>
      </p:pic>
      <p:pic>
        <p:nvPicPr>
          <p:cNvPr id="10" name="Picture 9">
            <a:extLst>
              <a:ext uri="{FF2B5EF4-FFF2-40B4-BE49-F238E27FC236}">
                <a16:creationId xmlns:a16="http://schemas.microsoft.com/office/drawing/2014/main" id="{DFBABD02-FC52-9272-705E-6B9B864594B7}"/>
              </a:ext>
            </a:extLst>
          </p:cNvPr>
          <p:cNvPicPr>
            <a:picLocks noChangeAspect="1"/>
          </p:cNvPicPr>
          <p:nvPr/>
        </p:nvPicPr>
        <p:blipFill>
          <a:blip r:embed="rId4"/>
          <a:stretch>
            <a:fillRect/>
          </a:stretch>
        </p:blipFill>
        <p:spPr>
          <a:xfrm>
            <a:off x="4722564" y="5864590"/>
            <a:ext cx="2235286" cy="695787"/>
          </a:xfrm>
          <a:prstGeom prst="rect">
            <a:avLst/>
          </a:prstGeom>
        </p:spPr>
      </p:pic>
      <p:pic>
        <p:nvPicPr>
          <p:cNvPr id="11" name="Picture 10">
            <a:extLst>
              <a:ext uri="{FF2B5EF4-FFF2-40B4-BE49-F238E27FC236}">
                <a16:creationId xmlns:a16="http://schemas.microsoft.com/office/drawing/2014/main" id="{C6ED6417-BDE9-DC9E-5B62-1F617A816B88}"/>
              </a:ext>
            </a:extLst>
          </p:cNvPr>
          <p:cNvPicPr>
            <a:picLocks noChangeAspect="1"/>
          </p:cNvPicPr>
          <p:nvPr/>
        </p:nvPicPr>
        <p:blipFill>
          <a:blip r:embed="rId5"/>
          <a:stretch>
            <a:fillRect/>
          </a:stretch>
        </p:blipFill>
        <p:spPr>
          <a:xfrm>
            <a:off x="8327614" y="5896303"/>
            <a:ext cx="2161346" cy="701399"/>
          </a:xfrm>
          <a:prstGeom prst="rect">
            <a:avLst/>
          </a:prstGeom>
        </p:spPr>
      </p:pic>
    </p:spTree>
    <p:extLst>
      <p:ext uri="{BB962C8B-B14F-4D97-AF65-F5344CB8AC3E}">
        <p14:creationId xmlns:p14="http://schemas.microsoft.com/office/powerpoint/2010/main" val="1485038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14C291-F628-E34A-7060-9D8178D07983}"/>
              </a:ext>
            </a:extLst>
          </p:cNvPr>
          <p:cNvSpPr>
            <a:spLocks noGrp="1"/>
          </p:cNvSpPr>
          <p:nvPr>
            <p:ph type="sldNum" sz="quarter" idx="12"/>
          </p:nvPr>
        </p:nvSpPr>
        <p:spPr/>
        <p:txBody>
          <a:bodyPr/>
          <a:lstStyle/>
          <a:p>
            <a:fld id="{2519C00E-2C2C-A546-B149-044A63D2EBB9}" type="slidenum">
              <a:rPr lang="en-US" smtClean="0"/>
              <a:pPr/>
              <a:t>3</a:t>
            </a:fld>
            <a:endParaRPr lang="en-US" dirty="0"/>
          </a:p>
        </p:txBody>
      </p:sp>
      <p:sp>
        <p:nvSpPr>
          <p:cNvPr id="4" name="TextBox 3">
            <a:extLst>
              <a:ext uri="{FF2B5EF4-FFF2-40B4-BE49-F238E27FC236}">
                <a16:creationId xmlns:a16="http://schemas.microsoft.com/office/drawing/2014/main" id="{E4E4DFC4-555A-A0B8-B152-4B8F205D3754}"/>
              </a:ext>
            </a:extLst>
          </p:cNvPr>
          <p:cNvSpPr txBox="1"/>
          <p:nvPr/>
        </p:nvSpPr>
        <p:spPr>
          <a:xfrm>
            <a:off x="8039536" y="526770"/>
            <a:ext cx="3816942" cy="307777"/>
          </a:xfrm>
          <a:prstGeom prst="rect">
            <a:avLst/>
          </a:prstGeom>
          <a:noFill/>
        </p:spPr>
        <p:txBody>
          <a:bodyPr wrap="none" rtlCol="0">
            <a:spAutoFit/>
          </a:bodyPr>
          <a:lstStyle/>
          <a:p>
            <a:r>
              <a:rPr lang="en-US" sz="1400" b="1" dirty="0">
                <a:latin typeface="Baskerville" panose="02020502070401020303" pitchFamily="18" charset="0"/>
                <a:ea typeface="Baskerville" panose="02020502070401020303" pitchFamily="18" charset="0"/>
              </a:rPr>
              <a:t>Phonon Fluctuation Synchronization Effect</a:t>
            </a:r>
          </a:p>
        </p:txBody>
      </p:sp>
      <p:sp>
        <p:nvSpPr>
          <p:cNvPr id="9" name="Rectangle 8">
            <a:extLst>
              <a:ext uri="{FF2B5EF4-FFF2-40B4-BE49-F238E27FC236}">
                <a16:creationId xmlns:a16="http://schemas.microsoft.com/office/drawing/2014/main" id="{69C0F4B8-F63F-E21B-3F86-571ED9CDD8E7}"/>
              </a:ext>
            </a:extLst>
          </p:cNvPr>
          <p:cNvSpPr/>
          <p:nvPr/>
        </p:nvSpPr>
        <p:spPr>
          <a:xfrm>
            <a:off x="694841" y="970576"/>
            <a:ext cx="213710" cy="293828"/>
          </a:xfrm>
          <a:prstGeom prst="rect">
            <a:avLst/>
          </a:prstGeom>
          <a:solidFill>
            <a:srgbClr val="355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B512382-0DE7-74C6-7AD1-19E403672EFE}"/>
              </a:ext>
            </a:extLst>
          </p:cNvPr>
          <p:cNvPicPr>
            <a:picLocks noChangeAspect="1"/>
          </p:cNvPicPr>
          <p:nvPr/>
        </p:nvPicPr>
        <p:blipFill>
          <a:blip r:embed="rId3"/>
          <a:srcRect r="46138"/>
          <a:stretch>
            <a:fillRect/>
          </a:stretch>
        </p:blipFill>
        <p:spPr>
          <a:xfrm>
            <a:off x="52689" y="862271"/>
            <a:ext cx="3171808" cy="5514314"/>
          </a:xfrm>
          <a:prstGeom prst="rect">
            <a:avLst/>
          </a:prstGeom>
        </p:spPr>
      </p:pic>
      <p:sp>
        <p:nvSpPr>
          <p:cNvPr id="14" name="Rectangle 13">
            <a:extLst>
              <a:ext uri="{FF2B5EF4-FFF2-40B4-BE49-F238E27FC236}">
                <a16:creationId xmlns:a16="http://schemas.microsoft.com/office/drawing/2014/main" id="{EF0F69A6-2AE6-3BB8-B976-37600EA9ADE2}"/>
              </a:ext>
            </a:extLst>
          </p:cNvPr>
          <p:cNvSpPr/>
          <p:nvPr/>
        </p:nvSpPr>
        <p:spPr>
          <a:xfrm>
            <a:off x="8398855" y="846706"/>
            <a:ext cx="3098304" cy="347747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AD187AB-B484-ECDD-24B9-EFE64FE95836}"/>
              </a:ext>
            </a:extLst>
          </p:cNvPr>
          <p:cNvSpPr/>
          <p:nvPr/>
        </p:nvSpPr>
        <p:spPr>
          <a:xfrm>
            <a:off x="8874315" y="1027436"/>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F297E556-C91D-A717-B93A-0B4E387C7C9F}"/>
              </a:ext>
            </a:extLst>
          </p:cNvPr>
          <p:cNvSpPr/>
          <p:nvPr/>
        </p:nvSpPr>
        <p:spPr>
          <a:xfrm>
            <a:off x="8910927" y="1195990"/>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090036B-AB64-A1E7-6B4A-665EBC1E54E8}"/>
              </a:ext>
            </a:extLst>
          </p:cNvPr>
          <p:cNvSpPr/>
          <p:nvPr/>
        </p:nvSpPr>
        <p:spPr>
          <a:xfrm>
            <a:off x="9544267" y="1022927"/>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86D7B47D-10CA-3BA9-8D21-1D120A835EE0}"/>
              </a:ext>
            </a:extLst>
          </p:cNvPr>
          <p:cNvSpPr/>
          <p:nvPr/>
        </p:nvSpPr>
        <p:spPr>
          <a:xfrm>
            <a:off x="9580879" y="1191481"/>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30AFB1A-4CD5-DCD1-11BD-93270201B57D}"/>
              </a:ext>
            </a:extLst>
          </p:cNvPr>
          <p:cNvSpPr/>
          <p:nvPr/>
        </p:nvSpPr>
        <p:spPr>
          <a:xfrm>
            <a:off x="10214219" y="1027436"/>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7D6D1F57-B328-16D6-A5E4-F1A010749E47}"/>
              </a:ext>
            </a:extLst>
          </p:cNvPr>
          <p:cNvSpPr/>
          <p:nvPr/>
        </p:nvSpPr>
        <p:spPr>
          <a:xfrm>
            <a:off x="10250831" y="1195990"/>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8687F1F4-D032-C7D7-CA67-C53D4FD08466}"/>
              </a:ext>
            </a:extLst>
          </p:cNvPr>
          <p:cNvSpPr/>
          <p:nvPr/>
        </p:nvSpPr>
        <p:spPr>
          <a:xfrm>
            <a:off x="10869110" y="1036035"/>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90531087-E1B2-DCAE-612B-C14EC799A67E}"/>
              </a:ext>
            </a:extLst>
          </p:cNvPr>
          <p:cNvSpPr/>
          <p:nvPr/>
        </p:nvSpPr>
        <p:spPr>
          <a:xfrm>
            <a:off x="10905722" y="1204589"/>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AD639C56-079E-B2D7-03FE-FD5E9C70E204}"/>
              </a:ext>
            </a:extLst>
          </p:cNvPr>
          <p:cNvSpPr>
            <a:spLocks noChangeAspect="1"/>
          </p:cNvSpPr>
          <p:nvPr/>
        </p:nvSpPr>
        <p:spPr>
          <a:xfrm>
            <a:off x="8767182" y="1459543"/>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1820A18-9503-EEAD-CCC3-92C70C0A471C}"/>
              </a:ext>
            </a:extLst>
          </p:cNvPr>
          <p:cNvSpPr>
            <a:spLocks noChangeAspect="1"/>
          </p:cNvSpPr>
          <p:nvPr/>
        </p:nvSpPr>
        <p:spPr>
          <a:xfrm>
            <a:off x="9432479" y="1459543"/>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73980587-9C83-8CC8-35FC-2ACB47F6DCE5}"/>
              </a:ext>
            </a:extLst>
          </p:cNvPr>
          <p:cNvSpPr>
            <a:spLocks noChangeAspect="1"/>
          </p:cNvSpPr>
          <p:nvPr/>
        </p:nvSpPr>
        <p:spPr>
          <a:xfrm>
            <a:off x="10097776" y="1459543"/>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3551F36-D90B-77CB-3E68-01BC6D147071}"/>
              </a:ext>
            </a:extLst>
          </p:cNvPr>
          <p:cNvSpPr>
            <a:spLocks noChangeAspect="1"/>
          </p:cNvSpPr>
          <p:nvPr/>
        </p:nvSpPr>
        <p:spPr>
          <a:xfrm>
            <a:off x="10763073" y="1459543"/>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E8750899-95CF-CD28-FA54-516EE51D18BD}"/>
              </a:ext>
            </a:extLst>
          </p:cNvPr>
          <p:cNvCxnSpPr>
            <a:cxnSpLocks/>
          </p:cNvCxnSpPr>
          <p:nvPr/>
        </p:nvCxnSpPr>
        <p:spPr>
          <a:xfrm>
            <a:off x="9524689" y="1752556"/>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E7483D7-B3E2-0EC9-3C4E-D72CA4C2FB07}"/>
              </a:ext>
            </a:extLst>
          </p:cNvPr>
          <p:cNvCxnSpPr>
            <a:cxnSpLocks/>
          </p:cNvCxnSpPr>
          <p:nvPr/>
        </p:nvCxnSpPr>
        <p:spPr>
          <a:xfrm>
            <a:off x="9527191" y="1535003"/>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BB63A45-D9A7-BF46-783C-B94646E166A1}"/>
              </a:ext>
            </a:extLst>
          </p:cNvPr>
          <p:cNvCxnSpPr>
            <a:cxnSpLocks/>
          </p:cNvCxnSpPr>
          <p:nvPr/>
        </p:nvCxnSpPr>
        <p:spPr>
          <a:xfrm>
            <a:off x="8853020" y="1752556"/>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32E4A44-32FC-F600-A964-5B3012D02370}"/>
              </a:ext>
            </a:extLst>
          </p:cNvPr>
          <p:cNvCxnSpPr>
            <a:cxnSpLocks/>
          </p:cNvCxnSpPr>
          <p:nvPr/>
        </p:nvCxnSpPr>
        <p:spPr>
          <a:xfrm>
            <a:off x="8853020" y="1535003"/>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797C823-6914-284C-2617-191F8917DA56}"/>
              </a:ext>
            </a:extLst>
          </p:cNvPr>
          <p:cNvCxnSpPr>
            <a:cxnSpLocks/>
          </p:cNvCxnSpPr>
          <p:nvPr/>
        </p:nvCxnSpPr>
        <p:spPr>
          <a:xfrm>
            <a:off x="10198644" y="1540472"/>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6475610-57AF-E5B9-4088-7D2EB7D41621}"/>
              </a:ext>
            </a:extLst>
          </p:cNvPr>
          <p:cNvCxnSpPr>
            <a:cxnSpLocks/>
          </p:cNvCxnSpPr>
          <p:nvPr/>
        </p:nvCxnSpPr>
        <p:spPr>
          <a:xfrm>
            <a:off x="10852737" y="1748367"/>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1811BA-E2DF-6B47-3C34-6FAFCA46DD6D}"/>
              </a:ext>
            </a:extLst>
          </p:cNvPr>
          <p:cNvCxnSpPr>
            <a:cxnSpLocks/>
          </p:cNvCxnSpPr>
          <p:nvPr/>
        </p:nvCxnSpPr>
        <p:spPr>
          <a:xfrm>
            <a:off x="10856452" y="1543183"/>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97C4FB-0D62-5C5B-F581-D46F1D77C40C}"/>
              </a:ext>
            </a:extLst>
          </p:cNvPr>
          <p:cNvCxnSpPr>
            <a:stCxn id="23" idx="6"/>
            <a:endCxn id="24" idx="2"/>
          </p:cNvCxnSpPr>
          <p:nvPr/>
        </p:nvCxnSpPr>
        <p:spPr>
          <a:xfrm>
            <a:off x="9132942" y="1642423"/>
            <a:ext cx="2995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919030E-615C-461C-04E4-EB0DEC7DDE89}"/>
              </a:ext>
            </a:extLst>
          </p:cNvPr>
          <p:cNvCxnSpPr/>
          <p:nvPr/>
        </p:nvCxnSpPr>
        <p:spPr>
          <a:xfrm>
            <a:off x="9798239" y="1642423"/>
            <a:ext cx="2995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CBAD789-2CC3-6520-74CF-2A7BA79CEB9C}"/>
              </a:ext>
            </a:extLst>
          </p:cNvPr>
          <p:cNvCxnSpPr/>
          <p:nvPr/>
        </p:nvCxnSpPr>
        <p:spPr>
          <a:xfrm>
            <a:off x="10463536" y="1642423"/>
            <a:ext cx="2995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B127449-85C3-A1AE-DAEB-93C745FCC8CF}"/>
              </a:ext>
            </a:extLst>
          </p:cNvPr>
          <p:cNvCxnSpPr>
            <a:cxnSpLocks/>
          </p:cNvCxnSpPr>
          <p:nvPr/>
        </p:nvCxnSpPr>
        <p:spPr>
          <a:xfrm>
            <a:off x="11128833" y="1642423"/>
            <a:ext cx="14068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9A1769-2F58-269F-C4DA-891AF06A0ACA}"/>
              </a:ext>
            </a:extLst>
          </p:cNvPr>
          <p:cNvCxnSpPr>
            <a:cxnSpLocks/>
          </p:cNvCxnSpPr>
          <p:nvPr/>
        </p:nvCxnSpPr>
        <p:spPr>
          <a:xfrm>
            <a:off x="8626498" y="1644956"/>
            <a:ext cx="14068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4F489600-963A-C77C-6D28-4E8038DC83C5}"/>
              </a:ext>
            </a:extLst>
          </p:cNvPr>
          <p:cNvSpPr/>
          <p:nvPr/>
        </p:nvSpPr>
        <p:spPr>
          <a:xfrm>
            <a:off x="8580562" y="1457525"/>
            <a:ext cx="87380" cy="365761"/>
          </a:xfrm>
          <a:custGeom>
            <a:avLst/>
            <a:gdLst>
              <a:gd name="connsiteX0" fmla="*/ 85240 w 85240"/>
              <a:gd name="connsiteY0" fmla="*/ 0 h 402956"/>
              <a:gd name="connsiteX1" fmla="*/ 15498 w 85240"/>
              <a:gd name="connsiteY1" fmla="*/ 131736 h 402956"/>
              <a:gd name="connsiteX2" fmla="*/ 69742 w 85240"/>
              <a:gd name="connsiteY2" fmla="*/ 263471 h 402956"/>
              <a:gd name="connsiteX3" fmla="*/ 0 w 85240"/>
              <a:gd name="connsiteY3" fmla="*/ 402956 h 402956"/>
            </a:gdLst>
            <a:ahLst/>
            <a:cxnLst>
              <a:cxn ang="0">
                <a:pos x="connsiteX0" y="connsiteY0"/>
              </a:cxn>
              <a:cxn ang="0">
                <a:pos x="connsiteX1" y="connsiteY1"/>
              </a:cxn>
              <a:cxn ang="0">
                <a:pos x="connsiteX2" y="connsiteY2"/>
              </a:cxn>
              <a:cxn ang="0">
                <a:pos x="connsiteX3" y="connsiteY3"/>
              </a:cxn>
            </a:cxnLst>
            <a:rect l="l" t="t" r="r" b="b"/>
            <a:pathLst>
              <a:path w="85240" h="402956">
                <a:moveTo>
                  <a:pt x="85240" y="0"/>
                </a:moveTo>
                <a:cubicBezTo>
                  <a:pt x="51660" y="43912"/>
                  <a:pt x="18081" y="87824"/>
                  <a:pt x="15498" y="131736"/>
                </a:cubicBezTo>
                <a:cubicBezTo>
                  <a:pt x="12915" y="175648"/>
                  <a:pt x="72325" y="218268"/>
                  <a:pt x="69742" y="263471"/>
                </a:cubicBezTo>
                <a:cubicBezTo>
                  <a:pt x="67159" y="308674"/>
                  <a:pt x="33579" y="355815"/>
                  <a:pt x="0" y="402956"/>
                </a:cubicBezTo>
              </a:path>
            </a:pathLst>
          </a:cu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39">
            <a:extLst>
              <a:ext uri="{FF2B5EF4-FFF2-40B4-BE49-F238E27FC236}">
                <a16:creationId xmlns:a16="http://schemas.microsoft.com/office/drawing/2014/main" id="{1A28480C-8075-BC7B-A0C8-4BB0772ACD3B}"/>
              </a:ext>
            </a:extLst>
          </p:cNvPr>
          <p:cNvSpPr/>
          <p:nvPr/>
        </p:nvSpPr>
        <p:spPr>
          <a:xfrm rot="10499922">
            <a:off x="11225827" y="1462579"/>
            <a:ext cx="87380" cy="365761"/>
          </a:xfrm>
          <a:custGeom>
            <a:avLst/>
            <a:gdLst>
              <a:gd name="connsiteX0" fmla="*/ 85240 w 85240"/>
              <a:gd name="connsiteY0" fmla="*/ 0 h 402956"/>
              <a:gd name="connsiteX1" fmla="*/ 15498 w 85240"/>
              <a:gd name="connsiteY1" fmla="*/ 131736 h 402956"/>
              <a:gd name="connsiteX2" fmla="*/ 69742 w 85240"/>
              <a:gd name="connsiteY2" fmla="*/ 263471 h 402956"/>
              <a:gd name="connsiteX3" fmla="*/ 0 w 85240"/>
              <a:gd name="connsiteY3" fmla="*/ 402956 h 402956"/>
            </a:gdLst>
            <a:ahLst/>
            <a:cxnLst>
              <a:cxn ang="0">
                <a:pos x="connsiteX0" y="connsiteY0"/>
              </a:cxn>
              <a:cxn ang="0">
                <a:pos x="connsiteX1" y="connsiteY1"/>
              </a:cxn>
              <a:cxn ang="0">
                <a:pos x="connsiteX2" y="connsiteY2"/>
              </a:cxn>
              <a:cxn ang="0">
                <a:pos x="connsiteX3" y="connsiteY3"/>
              </a:cxn>
            </a:cxnLst>
            <a:rect l="l" t="t" r="r" b="b"/>
            <a:pathLst>
              <a:path w="85240" h="402956">
                <a:moveTo>
                  <a:pt x="85240" y="0"/>
                </a:moveTo>
                <a:cubicBezTo>
                  <a:pt x="51660" y="43912"/>
                  <a:pt x="18081" y="87824"/>
                  <a:pt x="15498" y="131736"/>
                </a:cubicBezTo>
                <a:cubicBezTo>
                  <a:pt x="12915" y="175648"/>
                  <a:pt x="72325" y="218268"/>
                  <a:pt x="69742" y="263471"/>
                </a:cubicBezTo>
                <a:cubicBezTo>
                  <a:pt x="67159" y="308674"/>
                  <a:pt x="33579" y="355815"/>
                  <a:pt x="0" y="402956"/>
                </a:cubicBezTo>
              </a:path>
            </a:pathLst>
          </a:cu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15FE34AF-C4DD-3D6A-CD58-CB8D93CFFA20}"/>
              </a:ext>
            </a:extLst>
          </p:cNvPr>
          <p:cNvCxnSpPr>
            <a:cxnSpLocks/>
          </p:cNvCxnSpPr>
          <p:nvPr/>
        </p:nvCxnSpPr>
        <p:spPr>
          <a:xfrm>
            <a:off x="10198644" y="1740037"/>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70AC3CA-2B13-1039-239D-AA97677B6864}"/>
              </a:ext>
            </a:extLst>
          </p:cNvPr>
          <p:cNvSpPr/>
          <p:nvPr/>
        </p:nvSpPr>
        <p:spPr>
          <a:xfrm>
            <a:off x="9261530" y="862271"/>
            <a:ext cx="688404" cy="3325707"/>
          </a:xfrm>
          <a:prstGeom prst="rect">
            <a:avLst/>
          </a:prstGeom>
          <a:no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6163A6C7-CEFC-C908-279F-E71A1042BE20}"/>
              </a:ext>
            </a:extLst>
          </p:cNvPr>
          <p:cNvCxnSpPr>
            <a:cxnSpLocks/>
            <a:stCxn id="42" idx="2"/>
          </p:cNvCxnSpPr>
          <p:nvPr/>
        </p:nvCxnSpPr>
        <p:spPr>
          <a:xfrm>
            <a:off x="9605732" y="4187978"/>
            <a:ext cx="0" cy="619760"/>
          </a:xfrm>
          <a:prstGeom prst="straightConnector1">
            <a:avLst/>
          </a:prstGeom>
          <a:ln>
            <a:solidFill>
              <a:srgbClr val="FF6B6B"/>
            </a:solidFill>
            <a:tailEnd type="triangle"/>
          </a:ln>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79E5B10D-09E0-6D45-F722-EE0CF7DF8679}"/>
              </a:ext>
            </a:extLst>
          </p:cNvPr>
          <p:cNvSpPr/>
          <p:nvPr/>
        </p:nvSpPr>
        <p:spPr>
          <a:xfrm>
            <a:off x="9530084" y="4939432"/>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44">
            <a:extLst>
              <a:ext uri="{FF2B5EF4-FFF2-40B4-BE49-F238E27FC236}">
                <a16:creationId xmlns:a16="http://schemas.microsoft.com/office/drawing/2014/main" id="{39B2E7F9-682F-A1AF-89CC-5E96B2E93E8C}"/>
              </a:ext>
            </a:extLst>
          </p:cNvPr>
          <p:cNvSpPr/>
          <p:nvPr/>
        </p:nvSpPr>
        <p:spPr>
          <a:xfrm>
            <a:off x="9566696" y="5107986"/>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A0572C2D-9579-42E6-9CF9-9225E0E728BD}"/>
              </a:ext>
            </a:extLst>
          </p:cNvPr>
          <p:cNvSpPr>
            <a:spLocks noChangeAspect="1"/>
          </p:cNvSpPr>
          <p:nvPr/>
        </p:nvSpPr>
        <p:spPr>
          <a:xfrm>
            <a:off x="9424047" y="5362940"/>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FA5FAA75-A8DE-DB1D-DC23-C083D6146962}"/>
              </a:ext>
            </a:extLst>
          </p:cNvPr>
          <p:cNvCxnSpPr>
            <a:cxnSpLocks/>
          </p:cNvCxnSpPr>
          <p:nvPr/>
        </p:nvCxnSpPr>
        <p:spPr>
          <a:xfrm>
            <a:off x="9518335" y="5642923"/>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7364D5-A6A7-D4C5-300B-5886D5212515}"/>
              </a:ext>
            </a:extLst>
          </p:cNvPr>
          <p:cNvCxnSpPr>
            <a:cxnSpLocks/>
          </p:cNvCxnSpPr>
          <p:nvPr/>
        </p:nvCxnSpPr>
        <p:spPr>
          <a:xfrm>
            <a:off x="9526936" y="5450760"/>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07F34808-D855-9025-C52D-B79B5CBC96F3}"/>
              </a:ext>
            </a:extLst>
          </p:cNvPr>
          <p:cNvSpPr/>
          <p:nvPr/>
        </p:nvSpPr>
        <p:spPr>
          <a:xfrm>
            <a:off x="10177651" y="4949098"/>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49">
            <a:extLst>
              <a:ext uri="{FF2B5EF4-FFF2-40B4-BE49-F238E27FC236}">
                <a16:creationId xmlns:a16="http://schemas.microsoft.com/office/drawing/2014/main" id="{EB62A709-3FD2-61FB-CFF3-480942F29E6C}"/>
              </a:ext>
            </a:extLst>
          </p:cNvPr>
          <p:cNvSpPr/>
          <p:nvPr/>
        </p:nvSpPr>
        <p:spPr>
          <a:xfrm>
            <a:off x="10214263" y="5117652"/>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39B40E4-6F11-2C55-16B1-977616762DC9}"/>
              </a:ext>
            </a:extLst>
          </p:cNvPr>
          <p:cNvSpPr>
            <a:spLocks noChangeAspect="1"/>
          </p:cNvSpPr>
          <p:nvPr/>
        </p:nvSpPr>
        <p:spPr>
          <a:xfrm>
            <a:off x="10061208" y="5381205"/>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Connector 51">
            <a:extLst>
              <a:ext uri="{FF2B5EF4-FFF2-40B4-BE49-F238E27FC236}">
                <a16:creationId xmlns:a16="http://schemas.microsoft.com/office/drawing/2014/main" id="{E1B4C9CC-EACB-D680-B63F-551FB993EBA7}"/>
              </a:ext>
            </a:extLst>
          </p:cNvPr>
          <p:cNvCxnSpPr>
            <a:cxnSpLocks/>
          </p:cNvCxnSpPr>
          <p:nvPr/>
        </p:nvCxnSpPr>
        <p:spPr>
          <a:xfrm>
            <a:off x="10157244" y="5461580"/>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BE54D34-7C8A-776F-7358-54A3B487BB01}"/>
              </a:ext>
            </a:extLst>
          </p:cNvPr>
          <p:cNvCxnSpPr>
            <a:cxnSpLocks/>
          </p:cNvCxnSpPr>
          <p:nvPr/>
        </p:nvCxnSpPr>
        <p:spPr>
          <a:xfrm>
            <a:off x="10157244" y="5663069"/>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813ECB65-06F2-AAD6-625E-CE402ACA40D2}"/>
              </a:ext>
            </a:extLst>
          </p:cNvPr>
          <p:cNvSpPr/>
          <p:nvPr/>
        </p:nvSpPr>
        <p:spPr>
          <a:xfrm>
            <a:off x="10842202" y="4944589"/>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54">
            <a:extLst>
              <a:ext uri="{FF2B5EF4-FFF2-40B4-BE49-F238E27FC236}">
                <a16:creationId xmlns:a16="http://schemas.microsoft.com/office/drawing/2014/main" id="{B564B5A9-D4F2-E274-A811-1294AF99E419}"/>
              </a:ext>
            </a:extLst>
          </p:cNvPr>
          <p:cNvSpPr/>
          <p:nvPr/>
        </p:nvSpPr>
        <p:spPr>
          <a:xfrm>
            <a:off x="10878814" y="5113143"/>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24D53BF0-F781-4EB4-F285-096060B23177}"/>
              </a:ext>
            </a:extLst>
          </p:cNvPr>
          <p:cNvSpPr>
            <a:spLocks noChangeAspect="1"/>
          </p:cNvSpPr>
          <p:nvPr/>
        </p:nvSpPr>
        <p:spPr>
          <a:xfrm>
            <a:off x="10730414" y="5381205"/>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Straight Connector 56">
            <a:extLst>
              <a:ext uri="{FF2B5EF4-FFF2-40B4-BE49-F238E27FC236}">
                <a16:creationId xmlns:a16="http://schemas.microsoft.com/office/drawing/2014/main" id="{3015407F-029B-917A-BBB9-A7C96716B2D1}"/>
              </a:ext>
            </a:extLst>
          </p:cNvPr>
          <p:cNvCxnSpPr>
            <a:cxnSpLocks/>
          </p:cNvCxnSpPr>
          <p:nvPr/>
        </p:nvCxnSpPr>
        <p:spPr>
          <a:xfrm>
            <a:off x="10826627" y="5663069"/>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35E8B18-25D9-F677-8393-6350732B1FF8}"/>
              </a:ext>
            </a:extLst>
          </p:cNvPr>
          <p:cNvCxnSpPr>
            <a:cxnSpLocks/>
          </p:cNvCxnSpPr>
          <p:nvPr/>
        </p:nvCxnSpPr>
        <p:spPr>
          <a:xfrm>
            <a:off x="10826627" y="5468585"/>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C82C5DEC-55FE-6CE2-1AC4-A8F07385CE46}"/>
              </a:ext>
            </a:extLst>
          </p:cNvPr>
          <p:cNvSpPr/>
          <p:nvPr/>
        </p:nvSpPr>
        <p:spPr>
          <a:xfrm>
            <a:off x="8869022" y="4924972"/>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59">
            <a:extLst>
              <a:ext uri="{FF2B5EF4-FFF2-40B4-BE49-F238E27FC236}">
                <a16:creationId xmlns:a16="http://schemas.microsoft.com/office/drawing/2014/main" id="{94547F1F-3127-7DA8-77B7-686C3821F230}"/>
              </a:ext>
            </a:extLst>
          </p:cNvPr>
          <p:cNvSpPr/>
          <p:nvPr/>
        </p:nvSpPr>
        <p:spPr>
          <a:xfrm>
            <a:off x="8905634" y="5093526"/>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122BC2BD-52B2-684C-E9D6-47B11E60E15E}"/>
              </a:ext>
            </a:extLst>
          </p:cNvPr>
          <p:cNvSpPr>
            <a:spLocks noChangeAspect="1"/>
          </p:cNvSpPr>
          <p:nvPr/>
        </p:nvSpPr>
        <p:spPr>
          <a:xfrm>
            <a:off x="8761889" y="5357079"/>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2" name="Straight Connector 61">
            <a:extLst>
              <a:ext uri="{FF2B5EF4-FFF2-40B4-BE49-F238E27FC236}">
                <a16:creationId xmlns:a16="http://schemas.microsoft.com/office/drawing/2014/main" id="{D2C1071B-885B-4124-B6D1-448C70BD441E}"/>
              </a:ext>
            </a:extLst>
          </p:cNvPr>
          <p:cNvCxnSpPr>
            <a:cxnSpLocks/>
          </p:cNvCxnSpPr>
          <p:nvPr/>
        </p:nvCxnSpPr>
        <p:spPr>
          <a:xfrm>
            <a:off x="8855569" y="5642923"/>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48777D0-B69D-B739-AA7B-46C687D24396}"/>
              </a:ext>
            </a:extLst>
          </p:cNvPr>
          <p:cNvCxnSpPr>
            <a:cxnSpLocks/>
          </p:cNvCxnSpPr>
          <p:nvPr/>
        </p:nvCxnSpPr>
        <p:spPr>
          <a:xfrm>
            <a:off x="8855569" y="5434638"/>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322A0A1-5DAC-8F28-A9A7-B0871F6E5AB0}"/>
              </a:ext>
            </a:extLst>
          </p:cNvPr>
          <p:cNvCxnSpPr>
            <a:cxnSpLocks/>
            <a:stCxn id="61" idx="6"/>
            <a:endCxn id="46" idx="2"/>
          </p:cNvCxnSpPr>
          <p:nvPr/>
        </p:nvCxnSpPr>
        <p:spPr>
          <a:xfrm>
            <a:off x="9127649" y="5539959"/>
            <a:ext cx="296398" cy="5861"/>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724BBCC-B03C-7BCB-FCC0-62538BF9C774}"/>
              </a:ext>
            </a:extLst>
          </p:cNvPr>
          <p:cNvCxnSpPr>
            <a:cxnSpLocks/>
          </p:cNvCxnSpPr>
          <p:nvPr/>
        </p:nvCxnSpPr>
        <p:spPr>
          <a:xfrm>
            <a:off x="8634162" y="5528099"/>
            <a:ext cx="16220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4AA99527-D01D-4ED1-5AFF-01C97F4C6F31}"/>
              </a:ext>
            </a:extLst>
          </p:cNvPr>
          <p:cNvSpPr/>
          <p:nvPr/>
        </p:nvSpPr>
        <p:spPr>
          <a:xfrm>
            <a:off x="11203328" y="5381204"/>
            <a:ext cx="87380" cy="365761"/>
          </a:xfrm>
          <a:custGeom>
            <a:avLst/>
            <a:gdLst>
              <a:gd name="connsiteX0" fmla="*/ 85240 w 85240"/>
              <a:gd name="connsiteY0" fmla="*/ 0 h 402956"/>
              <a:gd name="connsiteX1" fmla="*/ 15498 w 85240"/>
              <a:gd name="connsiteY1" fmla="*/ 131736 h 402956"/>
              <a:gd name="connsiteX2" fmla="*/ 69742 w 85240"/>
              <a:gd name="connsiteY2" fmla="*/ 263471 h 402956"/>
              <a:gd name="connsiteX3" fmla="*/ 0 w 85240"/>
              <a:gd name="connsiteY3" fmla="*/ 402956 h 402956"/>
            </a:gdLst>
            <a:ahLst/>
            <a:cxnLst>
              <a:cxn ang="0">
                <a:pos x="connsiteX0" y="connsiteY0"/>
              </a:cxn>
              <a:cxn ang="0">
                <a:pos x="connsiteX1" y="connsiteY1"/>
              </a:cxn>
              <a:cxn ang="0">
                <a:pos x="connsiteX2" y="connsiteY2"/>
              </a:cxn>
              <a:cxn ang="0">
                <a:pos x="connsiteX3" y="connsiteY3"/>
              </a:cxn>
            </a:cxnLst>
            <a:rect l="l" t="t" r="r" b="b"/>
            <a:pathLst>
              <a:path w="85240" h="402956">
                <a:moveTo>
                  <a:pt x="85240" y="0"/>
                </a:moveTo>
                <a:cubicBezTo>
                  <a:pt x="51660" y="43912"/>
                  <a:pt x="18081" y="87824"/>
                  <a:pt x="15498" y="131736"/>
                </a:cubicBezTo>
                <a:cubicBezTo>
                  <a:pt x="12915" y="175648"/>
                  <a:pt x="72325" y="218268"/>
                  <a:pt x="69742" y="263471"/>
                </a:cubicBezTo>
                <a:cubicBezTo>
                  <a:pt x="67159" y="308674"/>
                  <a:pt x="33579" y="355815"/>
                  <a:pt x="0" y="402956"/>
                </a:cubicBezTo>
              </a:path>
            </a:pathLst>
          </a:cu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66">
            <a:extLst>
              <a:ext uri="{FF2B5EF4-FFF2-40B4-BE49-F238E27FC236}">
                <a16:creationId xmlns:a16="http://schemas.microsoft.com/office/drawing/2014/main" id="{830D51DF-D187-4877-E9CA-136D9EAA30EA}"/>
              </a:ext>
            </a:extLst>
          </p:cNvPr>
          <p:cNvSpPr/>
          <p:nvPr/>
        </p:nvSpPr>
        <p:spPr>
          <a:xfrm rot="10499922">
            <a:off x="8562279" y="5314135"/>
            <a:ext cx="87380" cy="365761"/>
          </a:xfrm>
          <a:custGeom>
            <a:avLst/>
            <a:gdLst>
              <a:gd name="connsiteX0" fmla="*/ 85240 w 85240"/>
              <a:gd name="connsiteY0" fmla="*/ 0 h 402956"/>
              <a:gd name="connsiteX1" fmla="*/ 15498 w 85240"/>
              <a:gd name="connsiteY1" fmla="*/ 131736 h 402956"/>
              <a:gd name="connsiteX2" fmla="*/ 69742 w 85240"/>
              <a:gd name="connsiteY2" fmla="*/ 263471 h 402956"/>
              <a:gd name="connsiteX3" fmla="*/ 0 w 85240"/>
              <a:gd name="connsiteY3" fmla="*/ 402956 h 402956"/>
            </a:gdLst>
            <a:ahLst/>
            <a:cxnLst>
              <a:cxn ang="0">
                <a:pos x="connsiteX0" y="connsiteY0"/>
              </a:cxn>
              <a:cxn ang="0">
                <a:pos x="connsiteX1" y="connsiteY1"/>
              </a:cxn>
              <a:cxn ang="0">
                <a:pos x="connsiteX2" y="connsiteY2"/>
              </a:cxn>
              <a:cxn ang="0">
                <a:pos x="connsiteX3" y="connsiteY3"/>
              </a:cxn>
            </a:cxnLst>
            <a:rect l="l" t="t" r="r" b="b"/>
            <a:pathLst>
              <a:path w="85240" h="402956">
                <a:moveTo>
                  <a:pt x="85240" y="0"/>
                </a:moveTo>
                <a:cubicBezTo>
                  <a:pt x="51660" y="43912"/>
                  <a:pt x="18081" y="87824"/>
                  <a:pt x="15498" y="131736"/>
                </a:cubicBezTo>
                <a:cubicBezTo>
                  <a:pt x="12915" y="175648"/>
                  <a:pt x="72325" y="218268"/>
                  <a:pt x="69742" y="263471"/>
                </a:cubicBezTo>
                <a:cubicBezTo>
                  <a:pt x="67159" y="308674"/>
                  <a:pt x="33579" y="355815"/>
                  <a:pt x="0" y="402956"/>
                </a:cubicBezTo>
              </a:path>
            </a:pathLst>
          </a:cu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a:extLst>
              <a:ext uri="{FF2B5EF4-FFF2-40B4-BE49-F238E27FC236}">
                <a16:creationId xmlns:a16="http://schemas.microsoft.com/office/drawing/2014/main" id="{354C71D4-119E-A1F8-0A3D-87368D8E0629}"/>
              </a:ext>
            </a:extLst>
          </p:cNvPr>
          <p:cNvCxnSpPr>
            <a:cxnSpLocks/>
            <a:stCxn id="56" idx="6"/>
          </p:cNvCxnSpPr>
          <p:nvPr/>
        </p:nvCxnSpPr>
        <p:spPr>
          <a:xfrm>
            <a:off x="11096174" y="5564085"/>
            <a:ext cx="151076" cy="4407"/>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CA72765-033B-A96E-6B8D-95D6B35F82DB}"/>
              </a:ext>
            </a:extLst>
          </p:cNvPr>
          <p:cNvCxnSpPr/>
          <p:nvPr/>
        </p:nvCxnSpPr>
        <p:spPr>
          <a:xfrm>
            <a:off x="9760122" y="5552861"/>
            <a:ext cx="2995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6841B7C-6D9F-061E-821D-2F6A71189C3E}"/>
              </a:ext>
            </a:extLst>
          </p:cNvPr>
          <p:cNvCxnSpPr>
            <a:cxnSpLocks/>
            <a:stCxn id="51" idx="6"/>
          </p:cNvCxnSpPr>
          <p:nvPr/>
        </p:nvCxnSpPr>
        <p:spPr>
          <a:xfrm>
            <a:off x="10426968" y="5564085"/>
            <a:ext cx="306280" cy="2533"/>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72FC93D-F6E3-5F71-E9E3-7D006C409E85}"/>
              </a:ext>
            </a:extLst>
          </p:cNvPr>
          <p:cNvSpPr/>
          <p:nvPr/>
        </p:nvSpPr>
        <p:spPr>
          <a:xfrm>
            <a:off x="8863521" y="2226756"/>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71">
            <a:extLst>
              <a:ext uri="{FF2B5EF4-FFF2-40B4-BE49-F238E27FC236}">
                <a16:creationId xmlns:a16="http://schemas.microsoft.com/office/drawing/2014/main" id="{96E36010-1A0A-DB93-C9EE-24E5E5B94B82}"/>
              </a:ext>
            </a:extLst>
          </p:cNvPr>
          <p:cNvSpPr/>
          <p:nvPr/>
        </p:nvSpPr>
        <p:spPr>
          <a:xfrm>
            <a:off x="8900133" y="2395310"/>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FBE62BB5-B15C-180B-982D-26ABAB61C15C}"/>
              </a:ext>
            </a:extLst>
          </p:cNvPr>
          <p:cNvSpPr>
            <a:spLocks noChangeAspect="1"/>
          </p:cNvSpPr>
          <p:nvPr/>
        </p:nvSpPr>
        <p:spPr>
          <a:xfrm>
            <a:off x="8757484" y="2650264"/>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F0654762-E799-AFC8-E471-C9B54FE185B9}"/>
              </a:ext>
            </a:extLst>
          </p:cNvPr>
          <p:cNvCxnSpPr>
            <a:cxnSpLocks/>
          </p:cNvCxnSpPr>
          <p:nvPr/>
        </p:nvCxnSpPr>
        <p:spPr>
          <a:xfrm>
            <a:off x="8847148" y="2939088"/>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533D4F5-EE79-9D4E-4BC5-1ACCF8078EDA}"/>
              </a:ext>
            </a:extLst>
          </p:cNvPr>
          <p:cNvCxnSpPr>
            <a:cxnSpLocks/>
          </p:cNvCxnSpPr>
          <p:nvPr/>
        </p:nvCxnSpPr>
        <p:spPr>
          <a:xfrm>
            <a:off x="8850863" y="2733904"/>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B47EC3E-76DF-BAC6-E56A-C6F1ED17D189}"/>
              </a:ext>
            </a:extLst>
          </p:cNvPr>
          <p:cNvCxnSpPr>
            <a:cxnSpLocks/>
          </p:cNvCxnSpPr>
          <p:nvPr/>
        </p:nvCxnSpPr>
        <p:spPr>
          <a:xfrm>
            <a:off x="8661031" y="2838211"/>
            <a:ext cx="14068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7" name="Freeform 76">
            <a:extLst>
              <a:ext uri="{FF2B5EF4-FFF2-40B4-BE49-F238E27FC236}">
                <a16:creationId xmlns:a16="http://schemas.microsoft.com/office/drawing/2014/main" id="{6B79D40B-402C-823A-EEA8-6A312E9BF781}"/>
              </a:ext>
            </a:extLst>
          </p:cNvPr>
          <p:cNvSpPr/>
          <p:nvPr/>
        </p:nvSpPr>
        <p:spPr>
          <a:xfrm rot="10499922">
            <a:off x="8590033" y="2619823"/>
            <a:ext cx="87380" cy="365761"/>
          </a:xfrm>
          <a:custGeom>
            <a:avLst/>
            <a:gdLst>
              <a:gd name="connsiteX0" fmla="*/ 85240 w 85240"/>
              <a:gd name="connsiteY0" fmla="*/ 0 h 402956"/>
              <a:gd name="connsiteX1" fmla="*/ 15498 w 85240"/>
              <a:gd name="connsiteY1" fmla="*/ 131736 h 402956"/>
              <a:gd name="connsiteX2" fmla="*/ 69742 w 85240"/>
              <a:gd name="connsiteY2" fmla="*/ 263471 h 402956"/>
              <a:gd name="connsiteX3" fmla="*/ 0 w 85240"/>
              <a:gd name="connsiteY3" fmla="*/ 402956 h 402956"/>
            </a:gdLst>
            <a:ahLst/>
            <a:cxnLst>
              <a:cxn ang="0">
                <a:pos x="connsiteX0" y="connsiteY0"/>
              </a:cxn>
              <a:cxn ang="0">
                <a:pos x="connsiteX1" y="connsiteY1"/>
              </a:cxn>
              <a:cxn ang="0">
                <a:pos x="connsiteX2" y="connsiteY2"/>
              </a:cxn>
              <a:cxn ang="0">
                <a:pos x="connsiteX3" y="connsiteY3"/>
              </a:cxn>
            </a:cxnLst>
            <a:rect l="l" t="t" r="r" b="b"/>
            <a:pathLst>
              <a:path w="85240" h="402956">
                <a:moveTo>
                  <a:pt x="85240" y="0"/>
                </a:moveTo>
                <a:cubicBezTo>
                  <a:pt x="51660" y="43912"/>
                  <a:pt x="18081" y="87824"/>
                  <a:pt x="15498" y="131736"/>
                </a:cubicBezTo>
                <a:cubicBezTo>
                  <a:pt x="12915" y="175648"/>
                  <a:pt x="72325" y="218268"/>
                  <a:pt x="69742" y="263471"/>
                </a:cubicBezTo>
                <a:cubicBezTo>
                  <a:pt x="67159" y="308674"/>
                  <a:pt x="33579" y="355815"/>
                  <a:pt x="0" y="402956"/>
                </a:cubicBezTo>
              </a:path>
            </a:pathLst>
          </a:cu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DD11CF78-ADA3-CDB9-7816-C41DD2DEC736}"/>
              </a:ext>
            </a:extLst>
          </p:cNvPr>
          <p:cNvSpPr/>
          <p:nvPr/>
        </p:nvSpPr>
        <p:spPr>
          <a:xfrm>
            <a:off x="9516395" y="2228266"/>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78">
            <a:extLst>
              <a:ext uri="{FF2B5EF4-FFF2-40B4-BE49-F238E27FC236}">
                <a16:creationId xmlns:a16="http://schemas.microsoft.com/office/drawing/2014/main" id="{7FC0A2E1-2173-A64D-BD4D-B98AE509EFC7}"/>
              </a:ext>
            </a:extLst>
          </p:cNvPr>
          <p:cNvSpPr/>
          <p:nvPr/>
        </p:nvSpPr>
        <p:spPr>
          <a:xfrm>
            <a:off x="9553007" y="2396820"/>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67EC9BEB-BBBE-5639-C118-4EEFF6CB6D11}"/>
              </a:ext>
            </a:extLst>
          </p:cNvPr>
          <p:cNvSpPr>
            <a:spLocks noChangeAspect="1"/>
          </p:cNvSpPr>
          <p:nvPr/>
        </p:nvSpPr>
        <p:spPr>
          <a:xfrm>
            <a:off x="9399952" y="2660373"/>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Straight Connector 80">
            <a:extLst>
              <a:ext uri="{FF2B5EF4-FFF2-40B4-BE49-F238E27FC236}">
                <a16:creationId xmlns:a16="http://schemas.microsoft.com/office/drawing/2014/main" id="{37D97130-2DA2-D7F5-925F-3A87D61C5A0E}"/>
              </a:ext>
            </a:extLst>
          </p:cNvPr>
          <p:cNvCxnSpPr>
            <a:cxnSpLocks/>
          </p:cNvCxnSpPr>
          <p:nvPr/>
        </p:nvCxnSpPr>
        <p:spPr>
          <a:xfrm>
            <a:off x="9500820" y="2741302"/>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0ED677D-8A4C-C501-B140-294BC00DFF16}"/>
              </a:ext>
            </a:extLst>
          </p:cNvPr>
          <p:cNvCxnSpPr>
            <a:cxnSpLocks/>
          </p:cNvCxnSpPr>
          <p:nvPr/>
        </p:nvCxnSpPr>
        <p:spPr>
          <a:xfrm>
            <a:off x="9500820" y="2940867"/>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78D9997A-2714-26D5-C772-400A7CA81794}"/>
              </a:ext>
            </a:extLst>
          </p:cNvPr>
          <p:cNvSpPr/>
          <p:nvPr/>
        </p:nvSpPr>
        <p:spPr>
          <a:xfrm>
            <a:off x="10210372" y="2233458"/>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reeform 83">
            <a:extLst>
              <a:ext uri="{FF2B5EF4-FFF2-40B4-BE49-F238E27FC236}">
                <a16:creationId xmlns:a16="http://schemas.microsoft.com/office/drawing/2014/main" id="{825E7CE1-A168-A051-880A-425C2C4AEBE7}"/>
              </a:ext>
            </a:extLst>
          </p:cNvPr>
          <p:cNvSpPr/>
          <p:nvPr/>
        </p:nvSpPr>
        <p:spPr>
          <a:xfrm>
            <a:off x="10246984" y="2402012"/>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0705B383-A45A-B990-EDC0-2FDEA58BD845}"/>
              </a:ext>
            </a:extLst>
          </p:cNvPr>
          <p:cNvSpPr>
            <a:spLocks noChangeAspect="1"/>
          </p:cNvSpPr>
          <p:nvPr/>
        </p:nvSpPr>
        <p:spPr>
          <a:xfrm>
            <a:off x="10098584" y="2670074"/>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EC46B826-BC95-1EE0-E4C4-602F05FF33BB}"/>
              </a:ext>
            </a:extLst>
          </p:cNvPr>
          <p:cNvCxnSpPr>
            <a:cxnSpLocks/>
          </p:cNvCxnSpPr>
          <p:nvPr/>
        </p:nvCxnSpPr>
        <p:spPr>
          <a:xfrm>
            <a:off x="10190794" y="2963087"/>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F63C7BE-338B-4BD5-B355-1651E35A183B}"/>
              </a:ext>
            </a:extLst>
          </p:cNvPr>
          <p:cNvCxnSpPr>
            <a:cxnSpLocks/>
          </p:cNvCxnSpPr>
          <p:nvPr/>
        </p:nvCxnSpPr>
        <p:spPr>
          <a:xfrm>
            <a:off x="10193296" y="2745534"/>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ABDABC80-EB46-A864-A8B7-1A3A4B8F5117}"/>
              </a:ext>
            </a:extLst>
          </p:cNvPr>
          <p:cNvSpPr/>
          <p:nvPr/>
        </p:nvSpPr>
        <p:spPr>
          <a:xfrm>
            <a:off x="10865801" y="2235878"/>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Freeform 88">
            <a:extLst>
              <a:ext uri="{FF2B5EF4-FFF2-40B4-BE49-F238E27FC236}">
                <a16:creationId xmlns:a16="http://schemas.microsoft.com/office/drawing/2014/main" id="{422D49A1-5D60-C882-9410-64771968B9B5}"/>
              </a:ext>
            </a:extLst>
          </p:cNvPr>
          <p:cNvSpPr/>
          <p:nvPr/>
        </p:nvSpPr>
        <p:spPr>
          <a:xfrm>
            <a:off x="10902413" y="2404432"/>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30DAD91C-A9BC-A086-7C62-B025D7FFC191}"/>
              </a:ext>
            </a:extLst>
          </p:cNvPr>
          <p:cNvSpPr>
            <a:spLocks noChangeAspect="1"/>
          </p:cNvSpPr>
          <p:nvPr/>
        </p:nvSpPr>
        <p:spPr>
          <a:xfrm>
            <a:off x="10758668" y="2667985"/>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1" name="Straight Connector 90">
            <a:extLst>
              <a:ext uri="{FF2B5EF4-FFF2-40B4-BE49-F238E27FC236}">
                <a16:creationId xmlns:a16="http://schemas.microsoft.com/office/drawing/2014/main" id="{8B47D383-5A56-85BC-10BB-9C427CD6653D}"/>
              </a:ext>
            </a:extLst>
          </p:cNvPr>
          <p:cNvCxnSpPr>
            <a:cxnSpLocks/>
          </p:cNvCxnSpPr>
          <p:nvPr/>
        </p:nvCxnSpPr>
        <p:spPr>
          <a:xfrm>
            <a:off x="10844506" y="2960998"/>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165C130-8514-70A5-EAFE-EBBA8E0C0802}"/>
              </a:ext>
            </a:extLst>
          </p:cNvPr>
          <p:cNvCxnSpPr>
            <a:cxnSpLocks/>
          </p:cNvCxnSpPr>
          <p:nvPr/>
        </p:nvCxnSpPr>
        <p:spPr>
          <a:xfrm>
            <a:off x="10844506" y="2743445"/>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E8CE0EF0-B085-4DE6-3B7E-DC8B6298342B}"/>
              </a:ext>
            </a:extLst>
          </p:cNvPr>
          <p:cNvSpPr/>
          <p:nvPr/>
        </p:nvSpPr>
        <p:spPr>
          <a:xfrm>
            <a:off x="9526131" y="3349836"/>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Freeform 93">
            <a:extLst>
              <a:ext uri="{FF2B5EF4-FFF2-40B4-BE49-F238E27FC236}">
                <a16:creationId xmlns:a16="http://schemas.microsoft.com/office/drawing/2014/main" id="{E9379942-FC81-B468-4B5C-888CFF83A1E1}"/>
              </a:ext>
            </a:extLst>
          </p:cNvPr>
          <p:cNvSpPr/>
          <p:nvPr/>
        </p:nvSpPr>
        <p:spPr>
          <a:xfrm>
            <a:off x="9562743" y="3518390"/>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C7A627E4-3A80-A881-4561-DA8E2CCF5C9E}"/>
              </a:ext>
            </a:extLst>
          </p:cNvPr>
          <p:cNvSpPr>
            <a:spLocks noChangeAspect="1"/>
          </p:cNvSpPr>
          <p:nvPr/>
        </p:nvSpPr>
        <p:spPr>
          <a:xfrm>
            <a:off x="9418998" y="3781943"/>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6" name="Straight Connector 95">
            <a:extLst>
              <a:ext uri="{FF2B5EF4-FFF2-40B4-BE49-F238E27FC236}">
                <a16:creationId xmlns:a16="http://schemas.microsoft.com/office/drawing/2014/main" id="{F846465E-F831-F0E9-18CB-C0A9D0BCC8EC}"/>
              </a:ext>
            </a:extLst>
          </p:cNvPr>
          <p:cNvCxnSpPr>
            <a:cxnSpLocks/>
          </p:cNvCxnSpPr>
          <p:nvPr/>
        </p:nvCxnSpPr>
        <p:spPr>
          <a:xfrm>
            <a:off x="9504836" y="4074956"/>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B7C43C8-C490-5E29-D261-5322726FE6C7}"/>
              </a:ext>
            </a:extLst>
          </p:cNvPr>
          <p:cNvCxnSpPr>
            <a:cxnSpLocks/>
          </p:cNvCxnSpPr>
          <p:nvPr/>
        </p:nvCxnSpPr>
        <p:spPr>
          <a:xfrm>
            <a:off x="9504836" y="3857403"/>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D392B34C-07E9-129A-8C24-9494410BCE9D}"/>
              </a:ext>
            </a:extLst>
          </p:cNvPr>
          <p:cNvSpPr/>
          <p:nvPr/>
        </p:nvSpPr>
        <p:spPr>
          <a:xfrm>
            <a:off x="10206041" y="3341177"/>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98">
            <a:extLst>
              <a:ext uri="{FF2B5EF4-FFF2-40B4-BE49-F238E27FC236}">
                <a16:creationId xmlns:a16="http://schemas.microsoft.com/office/drawing/2014/main" id="{2BC35A79-D393-78BB-C8A8-C03DA7311098}"/>
              </a:ext>
            </a:extLst>
          </p:cNvPr>
          <p:cNvSpPr/>
          <p:nvPr/>
        </p:nvSpPr>
        <p:spPr>
          <a:xfrm>
            <a:off x="10242653" y="3509731"/>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2ADFFC06-6543-D0CD-3840-755609CCCD6C}"/>
              </a:ext>
            </a:extLst>
          </p:cNvPr>
          <p:cNvSpPr>
            <a:spLocks noChangeAspect="1"/>
          </p:cNvSpPr>
          <p:nvPr/>
        </p:nvSpPr>
        <p:spPr>
          <a:xfrm>
            <a:off x="10100004" y="3764685"/>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1" name="Straight Connector 100">
            <a:extLst>
              <a:ext uri="{FF2B5EF4-FFF2-40B4-BE49-F238E27FC236}">
                <a16:creationId xmlns:a16="http://schemas.microsoft.com/office/drawing/2014/main" id="{99A4D6F4-EE63-F82D-32FA-91DA9EA3FAC5}"/>
              </a:ext>
            </a:extLst>
          </p:cNvPr>
          <p:cNvCxnSpPr>
            <a:cxnSpLocks/>
          </p:cNvCxnSpPr>
          <p:nvPr/>
        </p:nvCxnSpPr>
        <p:spPr>
          <a:xfrm>
            <a:off x="10189668" y="4053509"/>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305935D-4222-ACF1-71EE-B8FEFD570374}"/>
              </a:ext>
            </a:extLst>
          </p:cNvPr>
          <p:cNvCxnSpPr>
            <a:cxnSpLocks/>
          </p:cNvCxnSpPr>
          <p:nvPr/>
        </p:nvCxnSpPr>
        <p:spPr>
          <a:xfrm>
            <a:off x="10193383" y="3848325"/>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F43888EA-000A-55AB-5425-96C33B39AD56}"/>
              </a:ext>
            </a:extLst>
          </p:cNvPr>
          <p:cNvSpPr/>
          <p:nvPr/>
        </p:nvSpPr>
        <p:spPr>
          <a:xfrm>
            <a:off x="8864617" y="3347243"/>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479BEDAD-7D86-6962-3B64-7759274E1B9C}"/>
              </a:ext>
            </a:extLst>
          </p:cNvPr>
          <p:cNvSpPr/>
          <p:nvPr/>
        </p:nvSpPr>
        <p:spPr>
          <a:xfrm>
            <a:off x="8901229" y="3515797"/>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7D369CBE-ACC0-54ED-D50D-FBECA8386458}"/>
              </a:ext>
            </a:extLst>
          </p:cNvPr>
          <p:cNvSpPr>
            <a:spLocks noChangeAspect="1"/>
          </p:cNvSpPr>
          <p:nvPr/>
        </p:nvSpPr>
        <p:spPr>
          <a:xfrm>
            <a:off x="8757484" y="3779350"/>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6" name="Straight Connector 105">
            <a:extLst>
              <a:ext uri="{FF2B5EF4-FFF2-40B4-BE49-F238E27FC236}">
                <a16:creationId xmlns:a16="http://schemas.microsoft.com/office/drawing/2014/main" id="{3D5B356E-B3C1-6CF8-A328-E1C7BC8A9B01}"/>
              </a:ext>
            </a:extLst>
          </p:cNvPr>
          <p:cNvCxnSpPr>
            <a:cxnSpLocks/>
          </p:cNvCxnSpPr>
          <p:nvPr/>
        </p:nvCxnSpPr>
        <p:spPr>
          <a:xfrm>
            <a:off x="8843322" y="4072363"/>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C209A91-718D-696C-C6F0-D0F3CCBDAE45}"/>
              </a:ext>
            </a:extLst>
          </p:cNvPr>
          <p:cNvCxnSpPr>
            <a:cxnSpLocks/>
          </p:cNvCxnSpPr>
          <p:nvPr/>
        </p:nvCxnSpPr>
        <p:spPr>
          <a:xfrm>
            <a:off x="8843322" y="3854810"/>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6B873B03-AFAB-1986-2F50-B1824456808E}"/>
              </a:ext>
            </a:extLst>
          </p:cNvPr>
          <p:cNvSpPr/>
          <p:nvPr/>
        </p:nvSpPr>
        <p:spPr>
          <a:xfrm>
            <a:off x="10874861" y="3331931"/>
            <a:ext cx="167305" cy="16291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Freeform 108">
            <a:extLst>
              <a:ext uri="{FF2B5EF4-FFF2-40B4-BE49-F238E27FC236}">
                <a16:creationId xmlns:a16="http://schemas.microsoft.com/office/drawing/2014/main" id="{AC48877E-77D3-3B79-6019-B431854D1FE8}"/>
              </a:ext>
            </a:extLst>
          </p:cNvPr>
          <p:cNvSpPr/>
          <p:nvPr/>
        </p:nvSpPr>
        <p:spPr>
          <a:xfrm>
            <a:off x="10911473" y="3500485"/>
            <a:ext cx="61870" cy="262822"/>
          </a:xfrm>
          <a:custGeom>
            <a:avLst/>
            <a:gdLst>
              <a:gd name="connsiteX0" fmla="*/ 104033 w 227202"/>
              <a:gd name="connsiteY0" fmla="*/ 0 h 262822"/>
              <a:gd name="connsiteX1" fmla="*/ 224493 w 227202"/>
              <a:gd name="connsiteY1" fmla="*/ 32853 h 262822"/>
              <a:gd name="connsiteX2" fmla="*/ 0 w 227202"/>
              <a:gd name="connsiteY2" fmla="*/ 71181 h 262822"/>
              <a:gd name="connsiteX3" fmla="*/ 224493 w 227202"/>
              <a:gd name="connsiteY3" fmla="*/ 120460 h 262822"/>
              <a:gd name="connsiteX4" fmla="*/ 21901 w 227202"/>
              <a:gd name="connsiteY4" fmla="*/ 169739 h 262822"/>
              <a:gd name="connsiteX5" fmla="*/ 208067 w 227202"/>
              <a:gd name="connsiteY5" fmla="*/ 213543 h 262822"/>
              <a:gd name="connsiteX6" fmla="*/ 76656 w 227202"/>
              <a:gd name="connsiteY6" fmla="*/ 262822 h 26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02" h="262822">
                <a:moveTo>
                  <a:pt x="104033" y="0"/>
                </a:moveTo>
                <a:cubicBezTo>
                  <a:pt x="172932" y="10495"/>
                  <a:pt x="241832" y="20990"/>
                  <a:pt x="224493" y="32853"/>
                </a:cubicBezTo>
                <a:cubicBezTo>
                  <a:pt x="207154" y="44716"/>
                  <a:pt x="0" y="56580"/>
                  <a:pt x="0" y="71181"/>
                </a:cubicBezTo>
                <a:cubicBezTo>
                  <a:pt x="0" y="85782"/>
                  <a:pt x="220843" y="104034"/>
                  <a:pt x="224493" y="120460"/>
                </a:cubicBezTo>
                <a:cubicBezTo>
                  <a:pt x="228143" y="136886"/>
                  <a:pt x="24639" y="154225"/>
                  <a:pt x="21901" y="169739"/>
                </a:cubicBezTo>
                <a:cubicBezTo>
                  <a:pt x="19163" y="185253"/>
                  <a:pt x="198941" y="198029"/>
                  <a:pt x="208067" y="213543"/>
                </a:cubicBezTo>
                <a:cubicBezTo>
                  <a:pt x="217193" y="229057"/>
                  <a:pt x="146924" y="245939"/>
                  <a:pt x="76656" y="262822"/>
                </a:cubicBezTo>
              </a:path>
            </a:pathLst>
          </a:cu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89E99F62-7196-9C3D-0007-AF508A24D3EA}"/>
              </a:ext>
            </a:extLst>
          </p:cNvPr>
          <p:cNvSpPr>
            <a:spLocks noChangeAspect="1"/>
          </p:cNvSpPr>
          <p:nvPr/>
        </p:nvSpPr>
        <p:spPr>
          <a:xfrm>
            <a:off x="10763073" y="3768547"/>
            <a:ext cx="365760" cy="3657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1" name="Straight Connector 110">
            <a:extLst>
              <a:ext uri="{FF2B5EF4-FFF2-40B4-BE49-F238E27FC236}">
                <a16:creationId xmlns:a16="http://schemas.microsoft.com/office/drawing/2014/main" id="{4916327B-0514-E99D-8956-3494ED23F4F2}"/>
              </a:ext>
            </a:extLst>
          </p:cNvPr>
          <p:cNvCxnSpPr>
            <a:cxnSpLocks/>
          </p:cNvCxnSpPr>
          <p:nvPr/>
        </p:nvCxnSpPr>
        <p:spPr>
          <a:xfrm>
            <a:off x="10855283" y="4061560"/>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D4AB991-94C8-5F36-FF3F-1D8D461FDA98}"/>
              </a:ext>
            </a:extLst>
          </p:cNvPr>
          <p:cNvCxnSpPr>
            <a:cxnSpLocks/>
          </p:cNvCxnSpPr>
          <p:nvPr/>
        </p:nvCxnSpPr>
        <p:spPr>
          <a:xfrm>
            <a:off x="10857785" y="3844007"/>
            <a:ext cx="182880" cy="0"/>
          </a:xfrm>
          <a:prstGeom prst="line">
            <a:avLst/>
          </a:prstGeom>
          <a:ln w="38100" cap="rnd">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0188992-13A4-0FA3-07D5-60AC1872F12E}"/>
              </a:ext>
            </a:extLst>
          </p:cNvPr>
          <p:cNvCxnSpPr>
            <a:cxnSpLocks/>
            <a:endCxn id="85" idx="2"/>
          </p:cNvCxnSpPr>
          <p:nvPr/>
        </p:nvCxnSpPr>
        <p:spPr>
          <a:xfrm flipV="1">
            <a:off x="9100415" y="2852954"/>
            <a:ext cx="998169" cy="179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285373D-21D6-3075-68DF-28BDF79EF2F1}"/>
              </a:ext>
            </a:extLst>
          </p:cNvPr>
          <p:cNvCxnSpPr>
            <a:cxnSpLocks/>
            <a:endCxn id="85" idx="2"/>
          </p:cNvCxnSpPr>
          <p:nvPr/>
        </p:nvCxnSpPr>
        <p:spPr>
          <a:xfrm flipV="1">
            <a:off x="9765712" y="2852954"/>
            <a:ext cx="332872" cy="179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690574D-799E-8BBE-3127-ADBB0181733B}"/>
              </a:ext>
            </a:extLst>
          </p:cNvPr>
          <p:cNvCxnSpPr/>
          <p:nvPr/>
        </p:nvCxnSpPr>
        <p:spPr>
          <a:xfrm>
            <a:off x="10463536" y="2846333"/>
            <a:ext cx="29953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69AEF7C-76F1-BB13-7AF0-582F616220D3}"/>
              </a:ext>
            </a:extLst>
          </p:cNvPr>
          <p:cNvCxnSpPr>
            <a:cxnSpLocks/>
          </p:cNvCxnSpPr>
          <p:nvPr/>
        </p:nvCxnSpPr>
        <p:spPr>
          <a:xfrm flipV="1">
            <a:off x="9081794" y="3976126"/>
            <a:ext cx="998169" cy="179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8F76305-DCBE-9015-8142-5BE7F9C58CE0}"/>
              </a:ext>
            </a:extLst>
          </p:cNvPr>
          <p:cNvCxnSpPr>
            <a:cxnSpLocks/>
          </p:cNvCxnSpPr>
          <p:nvPr/>
        </p:nvCxnSpPr>
        <p:spPr>
          <a:xfrm>
            <a:off x="9747091" y="3977916"/>
            <a:ext cx="716445"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27BED26-41D2-63D3-C94D-CC05AC232B6A}"/>
              </a:ext>
            </a:extLst>
          </p:cNvPr>
          <p:cNvCxnSpPr>
            <a:cxnSpLocks/>
          </p:cNvCxnSpPr>
          <p:nvPr/>
        </p:nvCxnSpPr>
        <p:spPr>
          <a:xfrm>
            <a:off x="10276133" y="3984778"/>
            <a:ext cx="52784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CE976097-AE11-FDD7-77ED-61A6BEA1E748}"/>
              </a:ext>
            </a:extLst>
          </p:cNvPr>
          <p:cNvSpPr/>
          <p:nvPr/>
        </p:nvSpPr>
        <p:spPr>
          <a:xfrm>
            <a:off x="8439707" y="4872563"/>
            <a:ext cx="3057452" cy="994837"/>
          </a:xfrm>
          <a:prstGeom prst="rect">
            <a:avLst/>
          </a:prstGeom>
          <a:noFill/>
          <a:ln>
            <a:solidFill>
              <a:srgbClr val="FF6B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Picture 119">
            <a:extLst>
              <a:ext uri="{FF2B5EF4-FFF2-40B4-BE49-F238E27FC236}">
                <a16:creationId xmlns:a16="http://schemas.microsoft.com/office/drawing/2014/main" id="{36DFD974-7CE5-AF05-5B74-45EEE3D45CE0}"/>
              </a:ext>
            </a:extLst>
          </p:cNvPr>
          <p:cNvPicPr>
            <a:picLocks noChangeAspect="1"/>
          </p:cNvPicPr>
          <p:nvPr/>
        </p:nvPicPr>
        <p:blipFill>
          <a:blip r:embed="rId3"/>
          <a:srcRect l="54355" r="-5146"/>
          <a:stretch>
            <a:fillRect/>
          </a:stretch>
        </p:blipFill>
        <p:spPr>
          <a:xfrm>
            <a:off x="3210099" y="838200"/>
            <a:ext cx="2991002" cy="5514314"/>
          </a:xfrm>
          <a:prstGeom prst="rect">
            <a:avLst/>
          </a:prstGeom>
        </p:spPr>
      </p:pic>
      <p:sp>
        <p:nvSpPr>
          <p:cNvPr id="121" name="TextBox 120">
            <a:extLst>
              <a:ext uri="{FF2B5EF4-FFF2-40B4-BE49-F238E27FC236}">
                <a16:creationId xmlns:a16="http://schemas.microsoft.com/office/drawing/2014/main" id="{CB8B0966-0B39-35DF-C632-697CF477CD20}"/>
              </a:ext>
            </a:extLst>
          </p:cNvPr>
          <p:cNvSpPr txBox="1"/>
          <p:nvPr/>
        </p:nvSpPr>
        <p:spPr>
          <a:xfrm>
            <a:off x="801696" y="6346468"/>
            <a:ext cx="6232634" cy="307777"/>
          </a:xfrm>
          <a:prstGeom prst="rect">
            <a:avLst/>
          </a:prstGeom>
          <a:noFill/>
        </p:spPr>
        <p:txBody>
          <a:bodyPr wrap="square">
            <a:spAutoFit/>
          </a:bodyPr>
          <a:lstStyle/>
          <a:p>
            <a:pPr algn="just"/>
            <a:r>
              <a:rPr lang="en-US" sz="1400" dirty="0">
                <a:solidFill>
                  <a:srgbClr val="580000"/>
                </a:solidFill>
                <a:latin typeface="Baskerville" panose="02020502070401020303" pitchFamily="18" charset="0"/>
                <a:ea typeface="Baskerville" panose="02020502070401020303" pitchFamily="18" charset="0"/>
              </a:rPr>
              <a:t>Rahmanian, </a:t>
            </a:r>
            <a:r>
              <a:rPr lang="en-US" sz="1400" b="1" u="sng" dirty="0">
                <a:solidFill>
                  <a:srgbClr val="580000"/>
                </a:solidFill>
                <a:latin typeface="Baskerville" panose="02020502070401020303" pitchFamily="18" charset="0"/>
                <a:ea typeface="Baskerville" panose="02020502070401020303" pitchFamily="18" charset="0"/>
              </a:rPr>
              <a:t>Manjalingal</a:t>
            </a:r>
            <a:r>
              <a:rPr lang="en-US" sz="1400" dirty="0">
                <a:solidFill>
                  <a:srgbClr val="580000"/>
                </a:solidFill>
                <a:latin typeface="Baskerville" panose="02020502070401020303" pitchFamily="18" charset="0"/>
                <a:ea typeface="Baskerville" panose="02020502070401020303" pitchFamily="18" charset="0"/>
              </a:rPr>
              <a:t>, Blackham, Mandal, </a:t>
            </a:r>
            <a:r>
              <a:rPr lang="en-US" sz="1400" i="1" dirty="0" err="1">
                <a:solidFill>
                  <a:srgbClr val="580000"/>
                </a:solidFill>
                <a:latin typeface="Baskerville" panose="02020502070401020303" pitchFamily="18" charset="0"/>
                <a:ea typeface="Baskerville" panose="02020502070401020303" pitchFamily="18" charset="0"/>
              </a:rPr>
              <a:t>arXiv</a:t>
            </a:r>
            <a:r>
              <a:rPr lang="en-US" sz="1400" dirty="0">
                <a:solidFill>
                  <a:srgbClr val="580000"/>
                </a:solidFill>
                <a:latin typeface="Baskerville" panose="02020502070401020303" pitchFamily="18" charset="0"/>
                <a:ea typeface="Baskerville" panose="02020502070401020303" pitchFamily="18" charset="0"/>
              </a:rPr>
              <a:t> (2025)</a:t>
            </a:r>
          </a:p>
        </p:txBody>
      </p:sp>
      <p:sp>
        <p:nvSpPr>
          <p:cNvPr id="122" name="TextBox 121">
            <a:extLst>
              <a:ext uri="{FF2B5EF4-FFF2-40B4-BE49-F238E27FC236}">
                <a16:creationId xmlns:a16="http://schemas.microsoft.com/office/drawing/2014/main" id="{B1064CE3-4234-5E14-06B5-7DF9480E3B7D}"/>
              </a:ext>
            </a:extLst>
          </p:cNvPr>
          <p:cNvSpPr txBox="1"/>
          <p:nvPr/>
        </p:nvSpPr>
        <p:spPr>
          <a:xfrm>
            <a:off x="6905608" y="5249063"/>
            <a:ext cx="1299458"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Bright layer</a:t>
            </a:r>
          </a:p>
        </p:txBody>
      </p:sp>
      <p:sp>
        <p:nvSpPr>
          <p:cNvPr id="128" name="TextBox 127">
            <a:extLst>
              <a:ext uri="{FF2B5EF4-FFF2-40B4-BE49-F238E27FC236}">
                <a16:creationId xmlns:a16="http://schemas.microsoft.com/office/drawing/2014/main" id="{1935BBC4-68E7-2C8F-5DDC-AD7B9C7FDF7D}"/>
              </a:ext>
            </a:extLst>
          </p:cNvPr>
          <p:cNvSpPr txBox="1"/>
          <p:nvPr/>
        </p:nvSpPr>
        <p:spPr>
          <a:xfrm>
            <a:off x="2729635" y="90863"/>
            <a:ext cx="6181116" cy="461665"/>
          </a:xfrm>
          <a:prstGeom prst="rect">
            <a:avLst/>
          </a:prstGeom>
          <a:noFill/>
        </p:spPr>
        <p:txBody>
          <a:bodyPr wrap="none" rtlCol="0">
            <a:spAutoFit/>
          </a:bodyPr>
          <a:lstStyle/>
          <a:p>
            <a:r>
              <a:rPr lang="en-US" sz="2400" b="1" dirty="0">
                <a:solidFill>
                  <a:srgbClr val="580000"/>
                </a:solidFill>
                <a:latin typeface="Baskerville" panose="02020502070401020303" pitchFamily="18" charset="0"/>
                <a:ea typeface="Baskerville" panose="02020502070401020303" pitchFamily="18" charset="0"/>
              </a:rPr>
              <a:t>Single vs Multilayer Materials in Cavities</a:t>
            </a:r>
          </a:p>
        </p:txBody>
      </p:sp>
    </p:spTree>
    <p:extLst>
      <p:ext uri="{BB962C8B-B14F-4D97-AF65-F5344CB8AC3E}">
        <p14:creationId xmlns:p14="http://schemas.microsoft.com/office/powerpoint/2010/main" val="164214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0" presetClass="path" presetSubtype="0" repeatCount="indefinite" accel="50000" decel="50000" autoRev="1" fill="hold" grpId="0" nodeType="withEffect">
                                  <p:stCondLst>
                                    <p:cond delay="0"/>
                                  </p:stCondLst>
                                  <p:childTnLst>
                                    <p:animMotion origin="layout" path="M 4.375E-6 -4.07407E-6 L 4.375E-6 0.00024 C -0.00039 0.00602 -0.00053 0.01227 -0.00131 0.01829 C -0.00131 0.01922 -0.00157 0.01991 -0.00157 0.02084 C -0.00157 0.02153 -0.0017 0.02292 -0.00131 0.02292 C -0.00079 0.02292 -0.00079 0.01875 -0.00079 0.02223 L 4.375E-6 -4.07407E-6 Z " pathEditMode="relative" rAng="0" ptsTypes="AAAAAAA">
                                      <p:cBhvr>
                                        <p:cTn id="52" dur="760" fill="hold"/>
                                        <p:tgtEl>
                                          <p:spTgt spid="15"/>
                                        </p:tgtEl>
                                        <p:attrNameLst>
                                          <p:attrName>ppt_x</p:attrName>
                                          <p:attrName>ppt_y</p:attrName>
                                        </p:attrNameLst>
                                      </p:cBhvr>
                                      <p:rCtr x="-91" y="1134"/>
                                    </p:animMotion>
                                  </p:childTnLst>
                                </p:cTn>
                              </p:par>
                              <p:par>
                                <p:cTn id="53" presetID="0" presetClass="path" presetSubtype="0" repeatCount="indefinite" accel="50000" decel="50000" autoRev="1" fill="hold" grpId="0" nodeType="withEffect">
                                  <p:stCondLst>
                                    <p:cond delay="0"/>
                                  </p:stCondLst>
                                  <p:childTnLst>
                                    <p:animMotion origin="layout" path="M -3.54167E-6 3.7037E-7 L -3.54167E-6 0.00023 C -0.00039 0.00602 -0.00052 0.01227 -0.0013 0.01829 C -0.0013 0.01921 -0.00156 0.01991 -0.00156 0.02083 C -0.00156 0.02153 -0.00169 0.02292 -0.0013 0.02292 C -0.00078 0.02292 -0.00078 0.01875 -0.00078 0.02222 L -3.54167E-6 3.7037E-7 Z " pathEditMode="relative" rAng="0" ptsTypes="AAAAAAA">
                                      <p:cBhvr>
                                        <p:cTn id="54" dur="700" fill="hold"/>
                                        <p:tgtEl>
                                          <p:spTgt spid="17"/>
                                        </p:tgtEl>
                                        <p:attrNameLst>
                                          <p:attrName>ppt_x</p:attrName>
                                          <p:attrName>ppt_y</p:attrName>
                                        </p:attrNameLst>
                                      </p:cBhvr>
                                      <p:rCtr x="-91" y="1134"/>
                                    </p:animMotion>
                                  </p:childTnLst>
                                </p:cTn>
                              </p:par>
                              <p:par>
                                <p:cTn id="55" presetID="0" presetClass="path" presetSubtype="0" repeatCount="indefinite" accel="50000" decel="50000" autoRev="1" fill="hold" grpId="0" nodeType="withEffect">
                                  <p:stCondLst>
                                    <p:cond delay="0"/>
                                  </p:stCondLst>
                                  <p:childTnLst>
                                    <p:animMotion origin="layout" path="M -1.45833E-6 -4.07407E-6 L -1.45833E-6 0.00024 C -0.00039 0.00602 -0.00052 0.01227 -0.0013 0.01829 C -0.0013 0.01922 -0.00156 0.01991 -0.00156 0.02084 C -0.00156 0.02153 -0.00169 0.02292 -0.0013 0.02292 C -0.00078 0.02292 -0.00078 0.01875 -0.00078 0.02223 L -1.45833E-6 -4.07407E-6 Z " pathEditMode="relative" rAng="0" ptsTypes="AAAAAAA">
                                      <p:cBhvr>
                                        <p:cTn id="56" dur="800" fill="hold"/>
                                        <p:tgtEl>
                                          <p:spTgt spid="19"/>
                                        </p:tgtEl>
                                        <p:attrNameLst>
                                          <p:attrName>ppt_x</p:attrName>
                                          <p:attrName>ppt_y</p:attrName>
                                        </p:attrNameLst>
                                      </p:cBhvr>
                                      <p:rCtr x="-91" y="1134"/>
                                    </p:animMotion>
                                  </p:childTnLst>
                                </p:cTn>
                              </p:par>
                              <p:par>
                                <p:cTn id="57" presetID="0" presetClass="path" presetSubtype="0" repeatCount="indefinite" accel="50000" decel="50000" autoRev="1" fill="hold" grpId="0" nodeType="withEffect">
                                  <p:stCondLst>
                                    <p:cond delay="0"/>
                                  </p:stCondLst>
                                  <p:childTnLst>
                                    <p:animMotion origin="layout" path="M 2.70833E-6 -2.96296E-6 L 2.70833E-6 0.00023 C -0.00039 0.00602 -0.00052 0.01227 -0.0013 0.01829 C -0.0013 0.01922 -0.00157 0.01991 -0.00157 0.02084 C -0.00157 0.02153 -0.0017 0.02292 -0.0013 0.02292 C -0.00078 0.02292 -0.00078 0.01875 -0.00078 0.02223 L 2.70833E-6 -2.96296E-6 Z " pathEditMode="relative" rAng="0" ptsTypes="AAAAAAA">
                                      <p:cBhvr>
                                        <p:cTn id="58" dur="840" fill="hold"/>
                                        <p:tgtEl>
                                          <p:spTgt spid="21"/>
                                        </p:tgtEl>
                                        <p:attrNameLst>
                                          <p:attrName>ppt_x</p:attrName>
                                          <p:attrName>ppt_y</p:attrName>
                                        </p:attrNameLst>
                                      </p:cBhvr>
                                      <p:rCtr x="-91" y="1134"/>
                                    </p:animMotion>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0" presetClass="path" presetSubtype="0" repeatCount="indefinite" accel="50000" decel="50000" autoRev="1" fill="hold" grpId="0" nodeType="withEffect">
                                  <p:stCondLst>
                                    <p:cond delay="0"/>
                                  </p:stCondLst>
                                  <p:childTnLst>
                                    <p:animMotion origin="layout" path="M -0.00026 -4.44444E-6 L -0.00026 0.00024 C -0.00065 0.00533 0.00078 -0.00115 -1.66667E-6 0.00533 C -1.66667E-6 0.00487 -0.00039 0.00278 -0.00026 -4.44444E-6 Z " pathEditMode="relative" rAng="0" ptsTypes="AAAA">
                                      <p:cBhvr>
                                        <p:cTn id="70" dur="840" fill="hold"/>
                                        <p:tgtEl>
                                          <p:spTgt spid="44"/>
                                        </p:tgtEl>
                                        <p:attrNameLst>
                                          <p:attrName>ppt_x</p:attrName>
                                          <p:attrName>ppt_y</p:attrName>
                                        </p:attrNameLst>
                                      </p:cBhvr>
                                      <p:rCtr x="13" y="255"/>
                                    </p:animMotion>
                                  </p:childTnLst>
                                </p:cTn>
                              </p:par>
                              <p:par>
                                <p:cTn id="71" presetID="1" presetClass="entr" presetSubtype="0" fill="hold" grpId="1"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par>
                                <p:cTn id="77" presetID="0" presetClass="path" presetSubtype="0" repeatCount="indefinite" accel="50000" decel="50000" autoRev="1" fill="hold" grpId="0" nodeType="withEffect">
                                  <p:stCondLst>
                                    <p:cond delay="0"/>
                                  </p:stCondLst>
                                  <p:childTnLst>
                                    <p:animMotion origin="layout" path="M -0.00026 -4.81481E-6 L -0.00026 0.00024 C -0.00091 0.0051 0.00026 -0.00069 -0.00078 0.00579 C -0.00078 0.00533 -0.00065 0.00278 -0.00026 -4.81481E-6 Z " pathEditMode="relative" rAng="0" ptsTypes="AAAA">
                                      <p:cBhvr>
                                        <p:cTn id="78" dur="800" fill="hold"/>
                                        <p:tgtEl>
                                          <p:spTgt spid="49"/>
                                        </p:tgtEl>
                                        <p:attrNameLst>
                                          <p:attrName>ppt_x</p:attrName>
                                          <p:attrName>ppt_y</p:attrName>
                                        </p:attrNameLst>
                                      </p:cBhvr>
                                      <p:rCtr x="-26" y="278"/>
                                    </p:animMotion>
                                  </p:childTnLst>
                                </p:cTn>
                              </p:par>
                              <p:par>
                                <p:cTn id="79" presetID="1" presetClass="entr" presetSubtype="0" fill="hold" grpId="1" nodeType="with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par>
                                <p:cTn id="87" presetID="0" presetClass="path" presetSubtype="0" repeatCount="indefinite" accel="50000" decel="50000" autoRev="1" fill="hold" grpId="0" nodeType="withEffect">
                                  <p:stCondLst>
                                    <p:cond delay="0"/>
                                  </p:stCondLst>
                                  <p:childTnLst>
                                    <p:animMotion origin="layout" path="M -0.00026 -3.7037E-7 L -0.00026 0.00023 C -0.00039 0.0037 -0.00026 0.00532 -0.00026 0.00556 C -0.00013 0.00116 -0.00052 0.00347 -0.00026 -3.7037E-7 Z " pathEditMode="relative" rAng="0" ptsTypes="AAAA">
                                      <p:cBhvr>
                                        <p:cTn id="88" dur="700" fill="hold"/>
                                        <p:tgtEl>
                                          <p:spTgt spid="54"/>
                                        </p:tgtEl>
                                        <p:attrNameLst>
                                          <p:attrName>ppt_x</p:attrName>
                                          <p:attrName>ppt_y</p:attrName>
                                        </p:attrNameLst>
                                      </p:cBhvr>
                                      <p:rCtr x="-13" y="278"/>
                                    </p:animMotion>
                                  </p:childTnLst>
                                </p:cTn>
                              </p:par>
                              <p:par>
                                <p:cTn id="89" presetID="1" presetClass="entr" presetSubtype="0" fill="hold" grpId="1" nodeType="with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2"/>
                                        </p:tgtEl>
                                        <p:attrNameLst>
                                          <p:attrName>style.visibility</p:attrName>
                                        </p:attrNameLst>
                                      </p:cBhvr>
                                      <p:to>
                                        <p:strVal val="visible"/>
                                      </p:to>
                                    </p:set>
                                  </p:childTnLst>
                                </p:cTn>
                              </p:par>
                              <p:par>
                                <p:cTn id="97" presetID="0" presetClass="path" presetSubtype="0" repeatCount="indefinite" accel="50000" decel="50000" autoRev="1" fill="hold" grpId="0" nodeType="withEffect">
                                  <p:stCondLst>
                                    <p:cond delay="0"/>
                                  </p:stCondLst>
                                  <p:childTnLst>
                                    <p:animMotion origin="layout" path="M 0.00014 -1.11111E-6 L 0.00014 0.00023 C 0.0004 0.00116 0.00014 0.00232 -4.79167E-6 0.00463 C -4.79167E-6 0.00417 0.00014 0.0007 0.00014 -1.11111E-6 Z " pathEditMode="relative" rAng="0" ptsTypes="AAAA">
                                      <p:cBhvr>
                                        <p:cTn id="98" dur="760" fill="hold"/>
                                        <p:tgtEl>
                                          <p:spTgt spid="59"/>
                                        </p:tgtEl>
                                        <p:attrNameLst>
                                          <p:attrName>ppt_x</p:attrName>
                                          <p:attrName>ppt_y</p:attrName>
                                        </p:attrNameLst>
                                      </p:cBhvr>
                                      <p:rCtr x="-13" y="231"/>
                                    </p:animMotion>
                                  </p:childTnLst>
                                </p:cTn>
                              </p:par>
                              <p:par>
                                <p:cTn id="99" presetID="1" presetClass="entr" presetSubtype="0" fill="hold" nodeType="withEffect">
                                  <p:stCondLst>
                                    <p:cond delay="0"/>
                                  </p:stCondLst>
                                  <p:childTnLst>
                                    <p:set>
                                      <p:cBhvr>
                                        <p:cTn id="100" dur="1" fill="hold">
                                          <p:stCondLst>
                                            <p:cond delay="0"/>
                                          </p:stCondLst>
                                        </p:cTn>
                                        <p:tgtEl>
                                          <p:spTgt spid="6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3"/>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0"/>
                                        </p:tgtEl>
                                        <p:attrNameLst>
                                          <p:attrName>style.visibility</p:attrName>
                                        </p:attrNameLst>
                                      </p:cBhvr>
                                      <p:to>
                                        <p:strVal val="visible"/>
                                      </p:to>
                                    </p:set>
                                  </p:childTnLst>
                                </p:cTn>
                              </p:par>
                              <p:par>
                                <p:cTn id="117" presetID="0" presetClass="path" presetSubtype="0" repeatCount="indefinite" accel="50000" decel="50000" autoRev="1" fill="hold" nodeType="withEffect">
                                  <p:stCondLst>
                                    <p:cond delay="0"/>
                                  </p:stCondLst>
                                  <p:childTnLst>
                                    <p:animMotion origin="layout" path="M -3.75E-6 -2.59259E-6 C -0.00013 -0.00069 -0.00091 0.00857 -0.00104 0.01088 C -0.00104 0.01181 -0.0013 0.0125 -0.0013 0.01343 C -0.0013 0.01412 -0.00143 0.01551 -0.00104 0.01551 C -0.00052 0.01551 -0.00052 0.01135 -0.00052 0.01482 L -3.75E-6 -2.59259E-6 Z " pathEditMode="relative" rAng="0" ptsTypes="AAAAAA">
                                      <p:cBhvr>
                                        <p:cTn id="118" dur="760" fill="hold"/>
                                        <p:tgtEl>
                                          <p:spTgt spid="30"/>
                                        </p:tgtEl>
                                        <p:attrNameLst>
                                          <p:attrName>ppt_x</p:attrName>
                                          <p:attrName>ppt_y</p:attrName>
                                        </p:attrNameLst>
                                      </p:cBhvr>
                                      <p:rCtr x="-78" y="764"/>
                                    </p:animMotion>
                                  </p:childTnLst>
                                </p:cTn>
                              </p:par>
                              <p:par>
                                <p:cTn id="119" presetID="1" presetClass="entr" presetSubtype="0" fill="hold" nodeType="withEffect">
                                  <p:stCondLst>
                                    <p:cond delay="0"/>
                                  </p:stCondLst>
                                  <p:childTnLst>
                                    <p:set>
                                      <p:cBhvr>
                                        <p:cTn id="120" dur="1" fill="hold">
                                          <p:stCondLst>
                                            <p:cond delay="0"/>
                                          </p:stCondLst>
                                        </p:cTn>
                                        <p:tgtEl>
                                          <p:spTgt spid="28"/>
                                        </p:tgtEl>
                                        <p:attrNameLst>
                                          <p:attrName>style.visibility</p:attrName>
                                        </p:attrNameLst>
                                      </p:cBhvr>
                                      <p:to>
                                        <p:strVal val="visible"/>
                                      </p:to>
                                    </p:set>
                                  </p:childTnLst>
                                </p:cTn>
                              </p:par>
                              <p:par>
                                <p:cTn id="121" presetID="0" presetClass="path" presetSubtype="0" repeatCount="indefinite" accel="50000" decel="50000" autoRev="1" fill="hold" nodeType="withEffect">
                                  <p:stCondLst>
                                    <p:cond delay="0"/>
                                  </p:stCondLst>
                                  <p:childTnLst>
                                    <p:animMotion origin="layout" path="M -2.29167E-6 -2.59259E-6 C -0.00026 -0.00069 -0.00078 0.00834 -0.00091 0.01088 C -0.00091 0.01181 -0.00091 0.0125 -0.00091 0.01343 L -0.00091 0.01551 C -0.00026 0.01551 -0.00026 0.01135 -0.00026 0.01482 C -0.00013 0.00926 -0.00026 0.00533 -2.29167E-6 -2.59259E-6 Z " pathEditMode="relative" rAng="0" ptsTypes="AAAAAA">
                                      <p:cBhvr>
                                        <p:cTn id="122" dur="700" fill="hold"/>
                                        <p:tgtEl>
                                          <p:spTgt spid="28"/>
                                        </p:tgtEl>
                                        <p:attrNameLst>
                                          <p:attrName>ppt_x</p:attrName>
                                          <p:attrName>ppt_y</p:attrName>
                                        </p:attrNameLst>
                                      </p:cBhvr>
                                      <p:rCtr x="-52" y="764"/>
                                    </p:animMotion>
                                  </p:childTnLst>
                                </p:cTn>
                              </p:par>
                              <p:par>
                                <p:cTn id="123" presetID="1" presetClass="entr" presetSubtype="0"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par>
                                <p:cTn id="125" presetID="0" presetClass="path" presetSubtype="0" repeatCount="indefinite" accel="50000" decel="50000" autoRev="1" fill="hold" nodeType="withEffect">
                                  <p:stCondLst>
                                    <p:cond delay="0"/>
                                  </p:stCondLst>
                                  <p:childTnLst>
                                    <p:animMotion origin="layout" path="M -0.00013 2.96296E-6 C -0.00039 -0.0007 -0.00078 0.00995 -0.00065 0.01134 C -0.00078 0.01342 -0.00104 0.01273 -0.00091 0.0125 C -0.00039 0.0125 -0.00052 0.00578 -0.00052 0.00949 C -0.00052 0.00231 -0.00013 0.00717 -0.00013 2.96296E-6 Z " pathEditMode="relative" rAng="0" ptsTypes="AAAAA">
                                      <p:cBhvr>
                                        <p:cTn id="126" dur="800" fill="hold"/>
                                        <p:tgtEl>
                                          <p:spTgt spid="31"/>
                                        </p:tgtEl>
                                        <p:attrNameLst>
                                          <p:attrName>ppt_x</p:attrName>
                                          <p:attrName>ppt_y</p:attrName>
                                        </p:attrNameLst>
                                      </p:cBhvr>
                                      <p:rCtr x="-52" y="625"/>
                                    </p:animMotion>
                                  </p:childTnLst>
                                </p:cTn>
                              </p:par>
                              <p:par>
                                <p:cTn id="127" presetID="1" presetClass="entr" presetSubtype="0" fill="hold" nodeType="withEffect">
                                  <p:stCondLst>
                                    <p:cond delay="0"/>
                                  </p:stCondLst>
                                  <p:childTnLst>
                                    <p:set>
                                      <p:cBhvr>
                                        <p:cTn id="128" dur="1" fill="hold">
                                          <p:stCondLst>
                                            <p:cond delay="0"/>
                                          </p:stCondLst>
                                        </p:cTn>
                                        <p:tgtEl>
                                          <p:spTgt spid="33"/>
                                        </p:tgtEl>
                                        <p:attrNameLst>
                                          <p:attrName>style.visibility</p:attrName>
                                        </p:attrNameLst>
                                      </p:cBhvr>
                                      <p:to>
                                        <p:strVal val="visible"/>
                                      </p:to>
                                    </p:set>
                                  </p:childTnLst>
                                </p:cTn>
                              </p:par>
                              <p:par>
                                <p:cTn id="129" presetID="0" presetClass="path" presetSubtype="0" repeatCount="indefinite" accel="50000" decel="50000" autoRev="1" fill="hold" nodeType="withEffect">
                                  <p:stCondLst>
                                    <p:cond delay="0"/>
                                  </p:stCondLst>
                                  <p:childTnLst>
                                    <p:animMotion origin="layout" path="M 3.33333E-6 0 C -0.00013 -0.00069 -0.00091 0.00787 -0.00104 0.00995 C -0.00104 0.01088 -0.00131 0.01157 -0.00131 0.0125 C -0.00131 0.01319 -0.00144 0.01458 -0.00104 0.01458 C -0.00052 0.01458 -0.00052 0.01042 -0.00052 0.01389 L 3.33333E-6 0 Z " pathEditMode="relative" rAng="0" ptsTypes="AAAAAA">
                                      <p:cBhvr>
                                        <p:cTn id="130" dur="840" fill="hold"/>
                                        <p:tgtEl>
                                          <p:spTgt spid="33"/>
                                        </p:tgtEl>
                                        <p:attrNameLst>
                                          <p:attrName>ppt_x</p:attrName>
                                          <p:attrName>ppt_y</p:attrName>
                                        </p:attrNameLst>
                                      </p:cBhvr>
                                      <p:rCtr x="-78" y="718"/>
                                    </p:animMotion>
                                  </p:childTnLst>
                                </p:cTn>
                              </p:par>
                              <p:par>
                                <p:cTn id="131" presetID="1" presetClass="entr" presetSubtype="0" fill="hold" grpId="1" nodeType="withEffect">
                                  <p:stCondLst>
                                    <p:cond delay="0"/>
                                  </p:stCondLst>
                                  <p:childTnLst>
                                    <p:set>
                                      <p:cBhvr>
                                        <p:cTn id="132" dur="1" fill="hold">
                                          <p:stCondLst>
                                            <p:cond delay="0"/>
                                          </p:stCondLst>
                                        </p:cTn>
                                        <p:tgtEl>
                                          <p:spTgt spid="7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3"/>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74"/>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7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7"/>
                                        </p:tgtEl>
                                        <p:attrNameLst>
                                          <p:attrName>style.visibility</p:attrName>
                                        </p:attrNameLst>
                                      </p:cBhvr>
                                      <p:to>
                                        <p:strVal val="visible"/>
                                      </p:to>
                                    </p:set>
                                  </p:childTnLst>
                                </p:cTn>
                              </p:par>
                              <p:par>
                                <p:cTn id="143" presetID="0" presetClass="path" presetSubtype="0" repeatCount="indefinite" accel="50000" decel="50000" autoRev="1" fill="hold" grpId="0" nodeType="withEffect">
                                  <p:stCondLst>
                                    <p:cond delay="0"/>
                                  </p:stCondLst>
                                  <p:childTnLst>
                                    <p:animMotion origin="layout" path="M -4.16667E-6 -4.07407E-6 L -4.16667E-6 0.00024 C -0.00039 0.00602 -0.00052 0.01227 -0.0013 0.01829 C -0.0013 0.01922 -0.00156 0.01991 -0.00156 0.02084 C -0.00156 0.02153 -0.00169 0.02292 -0.0013 0.02292 C -0.00078 0.02292 -0.00078 0.01875 -0.00078 0.02223 L -4.16667E-6 -4.07407E-6 Z " pathEditMode="relative" rAng="0" ptsTypes="AAAAAAA">
                                      <p:cBhvr>
                                        <p:cTn id="144" dur="840" fill="hold"/>
                                        <p:tgtEl>
                                          <p:spTgt spid="71"/>
                                        </p:tgtEl>
                                        <p:attrNameLst>
                                          <p:attrName>ppt_x</p:attrName>
                                          <p:attrName>ppt_y</p:attrName>
                                        </p:attrNameLst>
                                      </p:cBhvr>
                                      <p:rCtr x="-91" y="1134"/>
                                    </p:animMotion>
                                  </p:childTnLst>
                                </p:cTn>
                              </p:par>
                              <p:par>
                                <p:cTn id="145" presetID="1" presetClass="entr" presetSubtype="0" fill="hold" nodeType="withEffect">
                                  <p:stCondLst>
                                    <p:cond delay="0"/>
                                  </p:stCondLst>
                                  <p:childTnLst>
                                    <p:set>
                                      <p:cBhvr>
                                        <p:cTn id="146" dur="1" fill="hold">
                                          <p:stCondLst>
                                            <p:cond delay="0"/>
                                          </p:stCondLst>
                                        </p:cTn>
                                        <p:tgtEl>
                                          <p:spTgt spid="75"/>
                                        </p:tgtEl>
                                        <p:attrNameLst>
                                          <p:attrName>style.visibility</p:attrName>
                                        </p:attrNameLst>
                                      </p:cBhvr>
                                      <p:to>
                                        <p:strVal val="visible"/>
                                      </p:to>
                                    </p:set>
                                  </p:childTnLst>
                                </p:cTn>
                              </p:par>
                              <p:par>
                                <p:cTn id="147" presetID="0" presetClass="path" presetSubtype="0" repeatCount="indefinite" accel="50000" decel="50000" autoRev="1" fill="hold" nodeType="withEffect">
                                  <p:stCondLst>
                                    <p:cond delay="0"/>
                                  </p:stCondLst>
                                  <p:childTnLst>
                                    <p:animMotion origin="layout" path="M -3.54167E-6 -1.11111E-6 C -0.00013 -0.00069 -0.00091 0.00787 -0.00104 0.00995 C -0.00104 0.01088 -0.0013 0.01158 -0.0013 0.0125 C -0.0013 0.0132 -0.00143 0.01458 -0.00104 0.01458 C -0.00052 0.01458 -0.00052 0.01042 -0.00052 0.01389 L -3.54167E-6 -1.11111E-6 Z " pathEditMode="relative" rAng="0" ptsTypes="AAAAAA">
                                      <p:cBhvr>
                                        <p:cTn id="148" dur="840" fill="hold"/>
                                        <p:tgtEl>
                                          <p:spTgt spid="75"/>
                                        </p:tgtEl>
                                        <p:attrNameLst>
                                          <p:attrName>ppt_x</p:attrName>
                                          <p:attrName>ppt_y</p:attrName>
                                        </p:attrNameLst>
                                      </p:cBhvr>
                                      <p:rCtr x="-78" y="718"/>
                                    </p:animMotion>
                                  </p:childTnLst>
                                </p:cTn>
                              </p:par>
                              <p:par>
                                <p:cTn id="149" presetID="1" presetClass="entr" presetSubtype="0" fill="hold" grpId="1" nodeType="withEffect">
                                  <p:stCondLst>
                                    <p:cond delay="0"/>
                                  </p:stCondLst>
                                  <p:childTnLst>
                                    <p:set>
                                      <p:cBhvr>
                                        <p:cTn id="150" dur="1" fill="hold">
                                          <p:stCondLst>
                                            <p:cond delay="0"/>
                                          </p:stCondLst>
                                        </p:cTn>
                                        <p:tgtEl>
                                          <p:spTgt spid="7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79"/>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0"/>
                                        </p:tgtEl>
                                        <p:attrNameLst>
                                          <p:attrName>style.visibility</p:attrName>
                                        </p:attrNameLst>
                                      </p:cBhvr>
                                      <p:to>
                                        <p:strVal val="visible"/>
                                      </p:to>
                                    </p:set>
                                  </p:childTnLst>
                                </p:cTn>
                              </p:par>
                              <p:par>
                                <p:cTn id="155" presetID="0" presetClass="path" presetSubtype="0" repeatCount="indefinite" accel="50000" decel="50000" autoRev="1" fill="hold" grpId="0" nodeType="withEffect">
                                  <p:stCondLst>
                                    <p:cond delay="0"/>
                                  </p:stCondLst>
                                  <p:childTnLst>
                                    <p:animMotion origin="layout" path="M 2.08333E-7 4.44444E-6 L 2.08333E-7 0.00023 C -0.00039 0.00601 -0.00052 0.01226 -0.0013 0.01828 C -0.0013 0.01921 -0.00156 0.0199 -0.00156 0.02083 C -0.00156 0.02152 -0.00169 0.02291 -0.0013 0.02291 C -0.00078 0.02291 -0.00078 0.01875 -0.00078 0.02222 L 2.08333E-7 4.44444E-6 Z " pathEditMode="relative" rAng="0" ptsTypes="AAAAAAA">
                                      <p:cBhvr>
                                        <p:cTn id="156" dur="800" fill="hold"/>
                                        <p:tgtEl>
                                          <p:spTgt spid="78"/>
                                        </p:tgtEl>
                                        <p:attrNameLst>
                                          <p:attrName>ppt_x</p:attrName>
                                          <p:attrName>ppt_y</p:attrName>
                                        </p:attrNameLst>
                                      </p:cBhvr>
                                      <p:rCtr x="-91" y="1134"/>
                                    </p:animMotion>
                                  </p:childTnLst>
                                </p:cTn>
                              </p:par>
                              <p:par>
                                <p:cTn id="157" presetID="1" presetClass="entr" presetSubtype="0" fill="hold" nodeType="withEffect">
                                  <p:stCondLst>
                                    <p:cond delay="0"/>
                                  </p:stCondLst>
                                  <p:childTnLst>
                                    <p:set>
                                      <p:cBhvr>
                                        <p:cTn id="158" dur="1" fill="hold">
                                          <p:stCondLst>
                                            <p:cond delay="0"/>
                                          </p:stCondLst>
                                        </p:cTn>
                                        <p:tgtEl>
                                          <p:spTgt spid="82"/>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81"/>
                                        </p:tgtEl>
                                        <p:attrNameLst>
                                          <p:attrName>style.visibility</p:attrName>
                                        </p:attrNameLst>
                                      </p:cBhvr>
                                      <p:to>
                                        <p:strVal val="visible"/>
                                      </p:to>
                                    </p:set>
                                  </p:childTnLst>
                                </p:cTn>
                              </p:par>
                              <p:par>
                                <p:cTn id="161" presetID="0" presetClass="path" presetSubtype="0" repeatCount="indefinite" accel="50000" decel="50000" autoRev="1" fill="hold" nodeType="withEffect">
                                  <p:stCondLst>
                                    <p:cond delay="0"/>
                                  </p:stCondLst>
                                  <p:childTnLst>
                                    <p:animMotion origin="layout" path="M -0.00013 1.48148E-6 C -0.00039 -0.0007 -0.00078 0.00995 -0.00065 0.01134 C -0.00078 0.01342 -0.00104 0.01273 -0.00091 0.0125 C -0.00039 0.0125 -0.00052 0.00579 -0.00052 0.00949 C -0.00052 0.00231 -0.00013 0.00717 -0.00013 1.48148E-6 Z " pathEditMode="relative" rAng="0" ptsTypes="AAAAA">
                                      <p:cBhvr>
                                        <p:cTn id="162" dur="800" fill="hold"/>
                                        <p:tgtEl>
                                          <p:spTgt spid="81"/>
                                        </p:tgtEl>
                                        <p:attrNameLst>
                                          <p:attrName>ppt_x</p:attrName>
                                          <p:attrName>ppt_y</p:attrName>
                                        </p:attrNameLst>
                                      </p:cBhvr>
                                      <p:rCtr x="-52" y="625"/>
                                    </p:animMotion>
                                  </p:childTnLst>
                                </p:cTn>
                              </p:par>
                              <p:par>
                                <p:cTn id="163" presetID="1" presetClass="entr" presetSubtype="0" fill="hold" grpId="1" nodeType="withEffect">
                                  <p:stCondLst>
                                    <p:cond delay="0"/>
                                  </p:stCondLst>
                                  <p:childTnLst>
                                    <p:set>
                                      <p:cBhvr>
                                        <p:cTn id="164" dur="1" fill="hold">
                                          <p:stCondLst>
                                            <p:cond delay="0"/>
                                          </p:stCondLst>
                                        </p:cTn>
                                        <p:tgtEl>
                                          <p:spTgt spid="83"/>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4"/>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85"/>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86"/>
                                        </p:tgtEl>
                                        <p:attrNameLst>
                                          <p:attrName>style.visibility</p:attrName>
                                        </p:attrNameLst>
                                      </p:cBhvr>
                                      <p:to>
                                        <p:strVal val="visible"/>
                                      </p:to>
                                    </p:set>
                                  </p:childTnLst>
                                </p:cTn>
                              </p:par>
                              <p:par>
                                <p:cTn id="171" presetID="0" presetClass="path" presetSubtype="0" repeatCount="indefinite" accel="50000" decel="50000" autoRev="1" fill="hold" grpId="0" nodeType="withEffect">
                                  <p:stCondLst>
                                    <p:cond delay="0"/>
                                  </p:stCondLst>
                                  <p:childTnLst>
                                    <p:animMotion origin="layout" path="M -8.33333E-7 0 L -8.33333E-7 0.00023 C -0.00039 0.00602 -0.00052 0.01227 -0.0013 0.01829 C -0.0013 0.01921 -0.00156 0.01991 -0.00156 0.02083 C -0.00156 0.02153 -0.00169 0.02292 -0.0013 0.02292 C -0.00078 0.02292 -0.00078 0.01875 -0.00078 0.02222 L -8.33333E-7 0 Z " pathEditMode="relative" rAng="0" ptsTypes="AAAAAAA">
                                      <p:cBhvr>
                                        <p:cTn id="172" dur="700" fill="hold"/>
                                        <p:tgtEl>
                                          <p:spTgt spid="83"/>
                                        </p:tgtEl>
                                        <p:attrNameLst>
                                          <p:attrName>ppt_x</p:attrName>
                                          <p:attrName>ppt_y</p:attrName>
                                        </p:attrNameLst>
                                      </p:cBhvr>
                                      <p:rCtr x="-91" y="1134"/>
                                    </p:animMotion>
                                  </p:childTnLst>
                                </p:cTn>
                              </p:par>
                              <p:par>
                                <p:cTn id="173" presetID="1" presetClass="entr" presetSubtype="0" fill="hold" nodeType="withEffect">
                                  <p:stCondLst>
                                    <p:cond delay="0"/>
                                  </p:stCondLst>
                                  <p:childTnLst>
                                    <p:set>
                                      <p:cBhvr>
                                        <p:cTn id="174" dur="1" fill="hold">
                                          <p:stCondLst>
                                            <p:cond delay="0"/>
                                          </p:stCondLst>
                                        </p:cTn>
                                        <p:tgtEl>
                                          <p:spTgt spid="87"/>
                                        </p:tgtEl>
                                        <p:attrNameLst>
                                          <p:attrName>style.visibility</p:attrName>
                                        </p:attrNameLst>
                                      </p:cBhvr>
                                      <p:to>
                                        <p:strVal val="visible"/>
                                      </p:to>
                                    </p:set>
                                  </p:childTnLst>
                                </p:cTn>
                              </p:par>
                              <p:par>
                                <p:cTn id="175" presetID="0" presetClass="path" presetSubtype="0" repeatCount="indefinite" accel="50000" decel="50000" autoRev="1" fill="hold" nodeType="withEffect">
                                  <p:stCondLst>
                                    <p:cond delay="0"/>
                                  </p:stCondLst>
                                  <p:childTnLst>
                                    <p:animMotion origin="layout" path="M 4.16667E-7 -1.48148E-6 C -0.00026 -0.00069 -0.00078 0.00833 -0.00091 0.01088 C -0.00091 0.01181 -0.00091 0.0125 -0.00091 0.01343 L -0.00091 0.01551 C -0.00026 0.01551 -0.00026 0.01134 -0.00026 0.01482 C -0.00013 0.00926 -0.00026 0.00533 4.16667E-7 -1.48148E-6 Z " pathEditMode="relative" rAng="0" ptsTypes="AAAAAA">
                                      <p:cBhvr>
                                        <p:cTn id="176" dur="700" fill="hold"/>
                                        <p:tgtEl>
                                          <p:spTgt spid="87"/>
                                        </p:tgtEl>
                                        <p:attrNameLst>
                                          <p:attrName>ppt_x</p:attrName>
                                          <p:attrName>ppt_y</p:attrName>
                                        </p:attrNameLst>
                                      </p:cBhvr>
                                      <p:rCtr x="-52" y="764"/>
                                    </p:animMotion>
                                  </p:childTnLst>
                                </p:cTn>
                              </p:par>
                              <p:par>
                                <p:cTn id="177" presetID="1" presetClass="entr" presetSubtype="0" fill="hold" grpId="1" nodeType="withEffect">
                                  <p:stCondLst>
                                    <p:cond delay="0"/>
                                  </p:stCondLst>
                                  <p:childTnLst>
                                    <p:set>
                                      <p:cBhvr>
                                        <p:cTn id="178" dur="1" fill="hold">
                                          <p:stCondLst>
                                            <p:cond delay="0"/>
                                          </p:stCondLst>
                                        </p:cTn>
                                        <p:tgtEl>
                                          <p:spTgt spid="88"/>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89"/>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90"/>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91"/>
                                        </p:tgtEl>
                                        <p:attrNameLst>
                                          <p:attrName>style.visibility</p:attrName>
                                        </p:attrNameLst>
                                      </p:cBhvr>
                                      <p:to>
                                        <p:strVal val="visible"/>
                                      </p:to>
                                    </p:set>
                                  </p:childTnLst>
                                </p:cTn>
                              </p:par>
                              <p:par>
                                <p:cTn id="185" presetID="0" presetClass="path" presetSubtype="0" repeatCount="indefinite" accel="50000" decel="50000" autoRev="1" fill="hold" grpId="0" nodeType="withEffect">
                                  <p:stCondLst>
                                    <p:cond delay="0"/>
                                  </p:stCondLst>
                                  <p:childTnLst>
                                    <p:animMotion origin="layout" path="M 3.125E-6 -1.48148E-6 L 3.125E-6 0.00023 C -0.00039 0.00602 -0.00052 0.01227 -0.00131 0.01829 C -0.00131 0.01921 -0.00157 0.01991 -0.00157 0.02083 C -0.00157 0.02153 -0.0017 0.02292 -0.00131 0.02292 C -0.00078 0.02292 -0.00078 0.01875 -0.00078 0.02222 L 3.125E-6 -1.48148E-6 Z " pathEditMode="relative" rAng="0" ptsTypes="AAAAAAA">
                                      <p:cBhvr>
                                        <p:cTn id="186" dur="760" fill="hold"/>
                                        <p:tgtEl>
                                          <p:spTgt spid="88"/>
                                        </p:tgtEl>
                                        <p:attrNameLst>
                                          <p:attrName>ppt_x</p:attrName>
                                          <p:attrName>ppt_y</p:attrName>
                                        </p:attrNameLst>
                                      </p:cBhvr>
                                      <p:rCtr x="-91" y="1134"/>
                                    </p:animMotion>
                                  </p:childTnLst>
                                </p:cTn>
                              </p:par>
                              <p:par>
                                <p:cTn id="187" presetID="1" presetClass="entr" presetSubtype="0" fill="hold" nodeType="withEffect">
                                  <p:stCondLst>
                                    <p:cond delay="0"/>
                                  </p:stCondLst>
                                  <p:childTnLst>
                                    <p:set>
                                      <p:cBhvr>
                                        <p:cTn id="188" dur="1" fill="hold">
                                          <p:stCondLst>
                                            <p:cond delay="0"/>
                                          </p:stCondLst>
                                        </p:cTn>
                                        <p:tgtEl>
                                          <p:spTgt spid="92"/>
                                        </p:tgtEl>
                                        <p:attrNameLst>
                                          <p:attrName>style.visibility</p:attrName>
                                        </p:attrNameLst>
                                      </p:cBhvr>
                                      <p:to>
                                        <p:strVal val="visible"/>
                                      </p:to>
                                    </p:set>
                                  </p:childTnLst>
                                </p:cTn>
                              </p:par>
                              <p:par>
                                <p:cTn id="189" presetID="0" presetClass="path" presetSubtype="0" repeatCount="indefinite" accel="50000" decel="50000" autoRev="1" fill="hold" nodeType="withEffect">
                                  <p:stCondLst>
                                    <p:cond delay="0"/>
                                  </p:stCondLst>
                                  <p:childTnLst>
                                    <p:animMotion origin="layout" path="M 5E-6 0 C -0.00013 -0.00069 -0.00091 0.00856 -0.00104 0.01088 C -0.00104 0.01181 -0.00131 0.0125 -0.00131 0.01343 C -0.00131 0.01412 -0.00143 0.01551 -0.00104 0.01551 C -0.00052 0.01551 -0.00052 0.01134 -0.00052 0.01481 L 5E-6 0 Z " pathEditMode="relative" rAng="0" ptsTypes="AAAAAA">
                                      <p:cBhvr>
                                        <p:cTn id="190" dur="760" fill="hold"/>
                                        <p:tgtEl>
                                          <p:spTgt spid="92"/>
                                        </p:tgtEl>
                                        <p:attrNameLst>
                                          <p:attrName>ppt_x</p:attrName>
                                          <p:attrName>ppt_y</p:attrName>
                                        </p:attrNameLst>
                                      </p:cBhvr>
                                      <p:rCtr x="-78" y="764"/>
                                    </p:animMotion>
                                  </p:childTnLst>
                                </p:cTn>
                              </p:par>
                              <p:par>
                                <p:cTn id="191" presetID="1" presetClass="entr" presetSubtype="0" fill="hold" grpId="1" nodeType="withEffect">
                                  <p:stCondLst>
                                    <p:cond delay="0"/>
                                  </p:stCondLst>
                                  <p:childTnLst>
                                    <p:set>
                                      <p:cBhvr>
                                        <p:cTn id="192" dur="1" fill="hold">
                                          <p:stCondLst>
                                            <p:cond delay="0"/>
                                          </p:stCondLst>
                                        </p:cTn>
                                        <p:tgtEl>
                                          <p:spTgt spid="93"/>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94"/>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95"/>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96"/>
                                        </p:tgtEl>
                                        <p:attrNameLst>
                                          <p:attrName>style.visibility</p:attrName>
                                        </p:attrNameLst>
                                      </p:cBhvr>
                                      <p:to>
                                        <p:strVal val="visible"/>
                                      </p:to>
                                    </p:set>
                                  </p:childTnLst>
                                </p:cTn>
                              </p:par>
                              <p:par>
                                <p:cTn id="199" presetID="0" presetClass="path" presetSubtype="0" repeatCount="indefinite" accel="50000" decel="50000" autoRev="1" fill="hold" grpId="0" nodeType="withEffect">
                                  <p:stCondLst>
                                    <p:cond delay="0"/>
                                  </p:stCondLst>
                                  <p:childTnLst>
                                    <p:animMotion origin="layout" path="M -1.04167E-6 -1.48148E-6 L -1.04167E-6 0.00023 C -0.00039 0.00602 -0.00052 0.01227 -0.0013 0.01829 C -0.0013 0.01921 -0.00156 0.01991 -0.00156 0.02083 C -0.00156 0.02153 -0.00169 0.02292 -0.0013 0.02292 C -0.00078 0.02292 -0.00078 0.01875 -0.00078 0.02222 L -1.04167E-6 -1.48148E-6 Z " pathEditMode="relative" rAng="0" ptsTypes="AAAAAAA">
                                      <p:cBhvr>
                                        <p:cTn id="200" dur="760" fill="hold"/>
                                        <p:tgtEl>
                                          <p:spTgt spid="93"/>
                                        </p:tgtEl>
                                        <p:attrNameLst>
                                          <p:attrName>ppt_x</p:attrName>
                                          <p:attrName>ppt_y</p:attrName>
                                        </p:attrNameLst>
                                      </p:cBhvr>
                                      <p:rCtr x="-91" y="1134"/>
                                    </p:animMotion>
                                  </p:childTnLst>
                                </p:cTn>
                              </p:par>
                              <p:par>
                                <p:cTn id="201" presetID="1" presetClass="entr" presetSubtype="0" fill="hold" nodeType="withEffect">
                                  <p:stCondLst>
                                    <p:cond delay="0"/>
                                  </p:stCondLst>
                                  <p:childTnLst>
                                    <p:set>
                                      <p:cBhvr>
                                        <p:cTn id="202" dur="1" fill="hold">
                                          <p:stCondLst>
                                            <p:cond delay="0"/>
                                          </p:stCondLst>
                                        </p:cTn>
                                        <p:tgtEl>
                                          <p:spTgt spid="97"/>
                                        </p:tgtEl>
                                        <p:attrNameLst>
                                          <p:attrName>style.visibility</p:attrName>
                                        </p:attrNameLst>
                                      </p:cBhvr>
                                      <p:to>
                                        <p:strVal val="visible"/>
                                      </p:to>
                                    </p:set>
                                  </p:childTnLst>
                                </p:cTn>
                              </p:par>
                              <p:par>
                                <p:cTn id="203" presetID="0" presetClass="path" presetSubtype="0" repeatCount="indefinite" accel="50000" decel="50000" autoRev="1" fill="hold" nodeType="withEffect">
                                  <p:stCondLst>
                                    <p:cond delay="0"/>
                                  </p:stCondLst>
                                  <p:childTnLst>
                                    <p:animMotion origin="layout" path="M 8.33333E-7 0 C -0.00013 -0.00069 -0.00091 0.00856 -0.00104 0.01088 C -0.00104 0.01181 -0.0013 0.0125 -0.0013 0.01343 C -0.0013 0.01412 -0.00143 0.01551 -0.00104 0.01551 C -0.00052 0.01551 -0.00052 0.01134 -0.00052 0.01481 L 8.33333E-7 0 Z " pathEditMode="relative" rAng="0" ptsTypes="AAAAAA">
                                      <p:cBhvr>
                                        <p:cTn id="204" dur="760" fill="hold"/>
                                        <p:tgtEl>
                                          <p:spTgt spid="97"/>
                                        </p:tgtEl>
                                        <p:attrNameLst>
                                          <p:attrName>ppt_x</p:attrName>
                                          <p:attrName>ppt_y</p:attrName>
                                        </p:attrNameLst>
                                      </p:cBhvr>
                                      <p:rCtr x="-78" y="764"/>
                                    </p:animMotion>
                                  </p:childTnLst>
                                </p:cTn>
                              </p:par>
                              <p:par>
                                <p:cTn id="205" presetID="1" presetClass="entr" presetSubtype="0" fill="hold" grpId="1" nodeType="withEffect">
                                  <p:stCondLst>
                                    <p:cond delay="0"/>
                                  </p:stCondLst>
                                  <p:childTnLst>
                                    <p:set>
                                      <p:cBhvr>
                                        <p:cTn id="206" dur="1" fill="hold">
                                          <p:stCondLst>
                                            <p:cond delay="0"/>
                                          </p:stCondLst>
                                        </p:cTn>
                                        <p:tgtEl>
                                          <p:spTgt spid="98"/>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99"/>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100"/>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101"/>
                                        </p:tgtEl>
                                        <p:attrNameLst>
                                          <p:attrName>style.visibility</p:attrName>
                                        </p:attrNameLst>
                                      </p:cBhvr>
                                      <p:to>
                                        <p:strVal val="visible"/>
                                      </p:to>
                                    </p:set>
                                  </p:childTnLst>
                                </p:cTn>
                              </p:par>
                              <p:par>
                                <p:cTn id="213" presetID="0" presetClass="path" presetSubtype="0" repeatCount="indefinite" accel="50000" decel="50000" autoRev="1" fill="hold" grpId="0" nodeType="withEffect">
                                  <p:stCondLst>
                                    <p:cond delay="0"/>
                                  </p:stCondLst>
                                  <p:childTnLst>
                                    <p:animMotion origin="layout" path="M -2.08333E-7 -4.07407E-6 L -2.08333E-7 0.00024 C -0.00039 0.00602 -0.00052 0.01227 -0.0013 0.01829 C -0.0013 0.01922 -0.00156 0.01991 -0.00156 0.02084 C -0.00156 0.02153 -0.00169 0.02292 -0.0013 0.02292 C -0.00078 0.02292 -0.00078 0.01875 -0.00078 0.02223 L -2.08333E-7 -4.07407E-6 Z " pathEditMode="relative" rAng="0" ptsTypes="AAAAAAA">
                                      <p:cBhvr>
                                        <p:cTn id="214" dur="840" fill="hold"/>
                                        <p:tgtEl>
                                          <p:spTgt spid="98"/>
                                        </p:tgtEl>
                                        <p:attrNameLst>
                                          <p:attrName>ppt_x</p:attrName>
                                          <p:attrName>ppt_y</p:attrName>
                                        </p:attrNameLst>
                                      </p:cBhvr>
                                      <p:rCtr x="-91" y="1134"/>
                                    </p:animMotion>
                                  </p:childTnLst>
                                </p:cTn>
                              </p:par>
                              <p:par>
                                <p:cTn id="215" presetID="1" presetClass="entr" presetSubtype="0" fill="hold" nodeType="withEffect">
                                  <p:stCondLst>
                                    <p:cond delay="0"/>
                                  </p:stCondLst>
                                  <p:childTnLst>
                                    <p:set>
                                      <p:cBhvr>
                                        <p:cTn id="216" dur="1" fill="hold">
                                          <p:stCondLst>
                                            <p:cond delay="0"/>
                                          </p:stCondLst>
                                        </p:cTn>
                                        <p:tgtEl>
                                          <p:spTgt spid="102"/>
                                        </p:tgtEl>
                                        <p:attrNameLst>
                                          <p:attrName>style.visibility</p:attrName>
                                        </p:attrNameLst>
                                      </p:cBhvr>
                                      <p:to>
                                        <p:strVal val="visible"/>
                                      </p:to>
                                    </p:set>
                                  </p:childTnLst>
                                </p:cTn>
                              </p:par>
                              <p:par>
                                <p:cTn id="217" presetID="0" presetClass="path" presetSubtype="0" repeatCount="indefinite" accel="50000" decel="50000" autoRev="1" fill="hold" nodeType="withEffect">
                                  <p:stCondLst>
                                    <p:cond delay="0"/>
                                  </p:stCondLst>
                                  <p:childTnLst>
                                    <p:animMotion origin="layout" path="M 4.16667E-7 -1.11111E-6 C -0.00013 -0.00069 -0.00091 0.00787 -0.00104 0.00995 C -0.00104 0.01088 -0.0013 0.01158 -0.0013 0.0125 C -0.0013 0.0132 -0.00143 0.01458 -0.00104 0.01458 C -0.00052 0.01458 -0.00052 0.01042 -0.00052 0.01389 L 4.16667E-7 -1.11111E-6 Z " pathEditMode="relative" rAng="0" ptsTypes="AAAAAA">
                                      <p:cBhvr>
                                        <p:cTn id="218" dur="840" fill="hold"/>
                                        <p:tgtEl>
                                          <p:spTgt spid="102"/>
                                        </p:tgtEl>
                                        <p:attrNameLst>
                                          <p:attrName>ppt_x</p:attrName>
                                          <p:attrName>ppt_y</p:attrName>
                                        </p:attrNameLst>
                                      </p:cBhvr>
                                      <p:rCtr x="-78" y="718"/>
                                    </p:animMotion>
                                  </p:childTnLst>
                                </p:cTn>
                              </p:par>
                              <p:par>
                                <p:cTn id="219" presetID="1" presetClass="entr" presetSubtype="0" fill="hold" grpId="1" nodeType="withEffect">
                                  <p:stCondLst>
                                    <p:cond delay="0"/>
                                  </p:stCondLst>
                                  <p:childTnLst>
                                    <p:set>
                                      <p:cBhvr>
                                        <p:cTn id="220" dur="1" fill="hold">
                                          <p:stCondLst>
                                            <p:cond delay="0"/>
                                          </p:stCondLst>
                                        </p:cTn>
                                        <p:tgtEl>
                                          <p:spTgt spid="103"/>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104"/>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105"/>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106"/>
                                        </p:tgtEl>
                                        <p:attrNameLst>
                                          <p:attrName>style.visibility</p:attrName>
                                        </p:attrNameLst>
                                      </p:cBhvr>
                                      <p:to>
                                        <p:strVal val="visible"/>
                                      </p:to>
                                    </p:set>
                                  </p:childTnLst>
                                </p:cTn>
                              </p:par>
                              <p:par>
                                <p:cTn id="227" presetID="0" presetClass="path" presetSubtype="0" repeatCount="indefinite" accel="50000" decel="50000" autoRev="1" fill="hold" grpId="0" nodeType="withEffect">
                                  <p:stCondLst>
                                    <p:cond delay="0"/>
                                  </p:stCondLst>
                                  <p:childTnLst>
                                    <p:animMotion origin="layout" path="M -4.16667E-6 1.48148E-6 L -4.16667E-6 0.00023 C -0.00039 0.00602 -0.00052 0.01227 -0.0013 0.01829 C -0.0013 0.01921 -0.00156 0.01991 -0.00156 0.02083 C -0.00156 0.02153 -0.00169 0.02292 -0.0013 0.02292 C -0.00078 0.02292 -0.00078 0.01875 -0.00078 0.02222 L -4.16667E-6 1.48148E-6 Z " pathEditMode="relative" rAng="0" ptsTypes="AAAAAAA">
                                      <p:cBhvr>
                                        <p:cTn id="228" dur="760" fill="hold"/>
                                        <p:tgtEl>
                                          <p:spTgt spid="103"/>
                                        </p:tgtEl>
                                        <p:attrNameLst>
                                          <p:attrName>ppt_x</p:attrName>
                                          <p:attrName>ppt_y</p:attrName>
                                        </p:attrNameLst>
                                      </p:cBhvr>
                                      <p:rCtr x="-91" y="1134"/>
                                    </p:animMotion>
                                  </p:childTnLst>
                                </p:cTn>
                              </p:par>
                              <p:par>
                                <p:cTn id="229" presetID="1" presetClass="entr" presetSubtype="0" fill="hold" nodeType="withEffect">
                                  <p:stCondLst>
                                    <p:cond delay="0"/>
                                  </p:stCondLst>
                                  <p:childTnLst>
                                    <p:set>
                                      <p:cBhvr>
                                        <p:cTn id="230" dur="1" fill="hold">
                                          <p:stCondLst>
                                            <p:cond delay="0"/>
                                          </p:stCondLst>
                                        </p:cTn>
                                        <p:tgtEl>
                                          <p:spTgt spid="107"/>
                                        </p:tgtEl>
                                        <p:attrNameLst>
                                          <p:attrName>style.visibility</p:attrName>
                                        </p:attrNameLst>
                                      </p:cBhvr>
                                      <p:to>
                                        <p:strVal val="visible"/>
                                      </p:to>
                                    </p:set>
                                  </p:childTnLst>
                                </p:cTn>
                              </p:par>
                              <p:par>
                                <p:cTn id="231" presetID="0" presetClass="path" presetSubtype="0" repeatCount="indefinite" accel="50000" decel="50000" autoRev="1" fill="hold" nodeType="withEffect">
                                  <p:stCondLst>
                                    <p:cond delay="0"/>
                                  </p:stCondLst>
                                  <p:childTnLst>
                                    <p:animMotion origin="layout" path="M -2.5E-6 2.96296E-6 C -0.00013 -0.0007 -0.00091 0.00856 -0.00104 0.01088 C -0.00104 0.0118 -0.0013 0.0125 -0.0013 0.01342 C -0.0013 0.01412 -0.00143 0.01551 -0.00104 0.01551 C -0.00052 0.01551 -0.00052 0.01134 -0.00052 0.01481 L -2.5E-6 2.96296E-6 Z " pathEditMode="relative" rAng="0" ptsTypes="AAAAAA">
                                      <p:cBhvr>
                                        <p:cTn id="232" dur="760" fill="hold"/>
                                        <p:tgtEl>
                                          <p:spTgt spid="107"/>
                                        </p:tgtEl>
                                        <p:attrNameLst>
                                          <p:attrName>ppt_x</p:attrName>
                                          <p:attrName>ppt_y</p:attrName>
                                        </p:attrNameLst>
                                      </p:cBhvr>
                                      <p:rCtr x="-78" y="764"/>
                                    </p:animMotion>
                                  </p:childTnLst>
                                </p:cTn>
                              </p:par>
                              <p:par>
                                <p:cTn id="233" presetID="1" presetClass="entr" presetSubtype="0" fill="hold" grpId="1" nodeType="withEffect">
                                  <p:stCondLst>
                                    <p:cond delay="0"/>
                                  </p:stCondLst>
                                  <p:childTnLst>
                                    <p:set>
                                      <p:cBhvr>
                                        <p:cTn id="234" dur="1" fill="hold">
                                          <p:stCondLst>
                                            <p:cond delay="0"/>
                                          </p:stCondLst>
                                        </p:cTn>
                                        <p:tgtEl>
                                          <p:spTgt spid="108"/>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109"/>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110"/>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111"/>
                                        </p:tgtEl>
                                        <p:attrNameLst>
                                          <p:attrName>style.visibility</p:attrName>
                                        </p:attrNameLst>
                                      </p:cBhvr>
                                      <p:to>
                                        <p:strVal val="visible"/>
                                      </p:to>
                                    </p:set>
                                  </p:childTnLst>
                                </p:cTn>
                              </p:par>
                              <p:par>
                                <p:cTn id="241" presetID="0" presetClass="path" presetSubtype="0" repeatCount="indefinite" accel="50000" decel="50000" autoRev="1" fill="hold" grpId="0" nodeType="withEffect">
                                  <p:stCondLst>
                                    <p:cond delay="0"/>
                                  </p:stCondLst>
                                  <p:childTnLst>
                                    <p:animMotion origin="layout" path="M 1.875E-6 4.81481E-6 L 1.875E-6 0.00023 C -0.00039 0.00601 -0.00052 0.01226 -0.0013 0.01828 C -0.0013 0.01921 -0.00156 0.0199 -0.00156 0.02083 C -0.00156 0.02152 -0.00169 0.02291 -0.0013 0.02291 C -0.00078 0.02291 -0.00078 0.01875 -0.00078 0.02222 L 1.875E-6 4.81481E-6 Z " pathEditMode="relative" rAng="0" ptsTypes="AAAAAAA">
                                      <p:cBhvr>
                                        <p:cTn id="242" dur="700" fill="hold"/>
                                        <p:tgtEl>
                                          <p:spTgt spid="108"/>
                                        </p:tgtEl>
                                        <p:attrNameLst>
                                          <p:attrName>ppt_x</p:attrName>
                                          <p:attrName>ppt_y</p:attrName>
                                        </p:attrNameLst>
                                      </p:cBhvr>
                                      <p:rCtr x="-91" y="1134"/>
                                    </p:animMotion>
                                  </p:childTnLst>
                                </p:cTn>
                              </p:par>
                              <p:par>
                                <p:cTn id="243" presetID="1" presetClass="entr" presetSubtype="0" fill="hold" nodeType="withEffect">
                                  <p:stCondLst>
                                    <p:cond delay="0"/>
                                  </p:stCondLst>
                                  <p:childTnLst>
                                    <p:set>
                                      <p:cBhvr>
                                        <p:cTn id="244" dur="1" fill="hold">
                                          <p:stCondLst>
                                            <p:cond delay="0"/>
                                          </p:stCondLst>
                                        </p:cTn>
                                        <p:tgtEl>
                                          <p:spTgt spid="112"/>
                                        </p:tgtEl>
                                        <p:attrNameLst>
                                          <p:attrName>style.visibility</p:attrName>
                                        </p:attrNameLst>
                                      </p:cBhvr>
                                      <p:to>
                                        <p:strVal val="visible"/>
                                      </p:to>
                                    </p:set>
                                  </p:childTnLst>
                                </p:cTn>
                              </p:par>
                              <p:par>
                                <p:cTn id="245" presetID="0" presetClass="path" presetSubtype="0" repeatCount="indefinite" accel="50000" decel="50000" autoRev="1" fill="hold" nodeType="withEffect">
                                  <p:stCondLst>
                                    <p:cond delay="0"/>
                                  </p:stCondLst>
                                  <p:childTnLst>
                                    <p:animMotion origin="layout" path="M 3.125E-6 3.33333E-6 C -0.00026 -0.0007 -0.00078 0.00833 -0.00091 0.01088 C -0.00091 0.0118 -0.00091 0.0125 -0.00091 0.01342 L -0.00091 0.01551 C -0.00026 0.01551 -0.00026 0.01134 -0.00026 0.01481 C -0.00013 0.00926 -0.00026 0.00532 3.125E-6 3.33333E-6 Z " pathEditMode="relative" rAng="0" ptsTypes="AAAAAA">
                                      <p:cBhvr>
                                        <p:cTn id="246" dur="700" fill="hold"/>
                                        <p:tgtEl>
                                          <p:spTgt spid="112"/>
                                        </p:tgtEl>
                                        <p:attrNameLst>
                                          <p:attrName>ppt_x</p:attrName>
                                          <p:attrName>ppt_y</p:attrName>
                                        </p:attrNameLst>
                                      </p:cBhvr>
                                      <p:rCtr x="-52" y="764"/>
                                    </p:animMotion>
                                  </p:childTnLst>
                                </p:cTn>
                              </p:par>
                              <p:par>
                                <p:cTn id="247" presetID="1" presetClass="entr" presetSubtype="0" fill="hold" nodeType="withEffect">
                                  <p:stCondLst>
                                    <p:cond delay="0"/>
                                  </p:stCondLst>
                                  <p:childTnLst>
                                    <p:set>
                                      <p:cBhvr>
                                        <p:cTn id="248" dur="1" fill="hold">
                                          <p:stCondLst>
                                            <p:cond delay="0"/>
                                          </p:stCondLst>
                                        </p:cTn>
                                        <p:tgtEl>
                                          <p:spTgt spid="113"/>
                                        </p:tgtEl>
                                        <p:attrNameLst>
                                          <p:attrName>style.visibility</p:attrName>
                                        </p:attrNameLst>
                                      </p:cBhvr>
                                      <p:to>
                                        <p:strVal val="visible"/>
                                      </p:to>
                                    </p:set>
                                  </p:childTnLst>
                                </p:cTn>
                              </p:par>
                              <p:par>
                                <p:cTn id="249" presetID="1" presetClass="entr" presetSubtype="0" fill="hold" nodeType="withEffect">
                                  <p:stCondLst>
                                    <p:cond delay="0"/>
                                  </p:stCondLst>
                                  <p:childTnLst>
                                    <p:set>
                                      <p:cBhvr>
                                        <p:cTn id="250" dur="1" fill="hold">
                                          <p:stCondLst>
                                            <p:cond delay="0"/>
                                          </p:stCondLst>
                                        </p:cTn>
                                        <p:tgtEl>
                                          <p:spTgt spid="114"/>
                                        </p:tgtEl>
                                        <p:attrNameLst>
                                          <p:attrName>style.visibility</p:attrName>
                                        </p:attrNameLst>
                                      </p:cBhvr>
                                      <p:to>
                                        <p:strVal val="visible"/>
                                      </p:to>
                                    </p:set>
                                  </p:childTnLst>
                                </p:cTn>
                              </p:par>
                              <p:par>
                                <p:cTn id="251" presetID="1" presetClass="entr" presetSubtype="0" fill="hold" nodeType="withEffect">
                                  <p:stCondLst>
                                    <p:cond delay="0"/>
                                  </p:stCondLst>
                                  <p:childTnLst>
                                    <p:set>
                                      <p:cBhvr>
                                        <p:cTn id="252" dur="1" fill="hold">
                                          <p:stCondLst>
                                            <p:cond delay="0"/>
                                          </p:stCondLst>
                                        </p:cTn>
                                        <p:tgtEl>
                                          <p:spTgt spid="115"/>
                                        </p:tgtEl>
                                        <p:attrNameLst>
                                          <p:attrName>style.visibility</p:attrName>
                                        </p:attrNameLst>
                                      </p:cBhvr>
                                      <p:to>
                                        <p:strVal val="visible"/>
                                      </p:to>
                                    </p:set>
                                  </p:childTnLst>
                                </p:cTn>
                              </p:par>
                              <p:par>
                                <p:cTn id="253" presetID="1" presetClass="entr" presetSubtype="0" fill="hold" nodeType="withEffect">
                                  <p:stCondLst>
                                    <p:cond delay="0"/>
                                  </p:stCondLst>
                                  <p:childTnLst>
                                    <p:set>
                                      <p:cBhvr>
                                        <p:cTn id="254" dur="1" fill="hold">
                                          <p:stCondLst>
                                            <p:cond delay="0"/>
                                          </p:stCondLst>
                                        </p:cTn>
                                        <p:tgtEl>
                                          <p:spTgt spid="116"/>
                                        </p:tgtEl>
                                        <p:attrNameLst>
                                          <p:attrName>style.visibility</p:attrName>
                                        </p:attrNameLst>
                                      </p:cBhvr>
                                      <p:to>
                                        <p:strVal val="visible"/>
                                      </p:to>
                                    </p:set>
                                  </p:childTnLst>
                                </p:cTn>
                              </p:par>
                              <p:par>
                                <p:cTn id="255" presetID="1" presetClass="entr" presetSubtype="0" fill="hold" nodeType="withEffect">
                                  <p:stCondLst>
                                    <p:cond delay="0"/>
                                  </p:stCondLst>
                                  <p:childTnLst>
                                    <p:set>
                                      <p:cBhvr>
                                        <p:cTn id="256" dur="1" fill="hold">
                                          <p:stCondLst>
                                            <p:cond delay="0"/>
                                          </p:stCondLst>
                                        </p:cTn>
                                        <p:tgtEl>
                                          <p:spTgt spid="117"/>
                                        </p:tgtEl>
                                        <p:attrNameLst>
                                          <p:attrName>style.visibility</p:attrName>
                                        </p:attrNameLst>
                                      </p:cBhvr>
                                      <p:to>
                                        <p:strVal val="visible"/>
                                      </p:to>
                                    </p:set>
                                  </p:childTnLst>
                                </p:cTn>
                              </p:par>
                              <p:par>
                                <p:cTn id="257" presetID="1" presetClass="entr" presetSubtype="0" fill="hold" nodeType="withEffect">
                                  <p:stCondLst>
                                    <p:cond delay="0"/>
                                  </p:stCondLst>
                                  <p:childTnLst>
                                    <p:set>
                                      <p:cBhvr>
                                        <p:cTn id="258" dur="1" fill="hold">
                                          <p:stCondLst>
                                            <p:cond delay="0"/>
                                          </p:stCondLst>
                                        </p:cTn>
                                        <p:tgtEl>
                                          <p:spTgt spid="118"/>
                                        </p:tgtEl>
                                        <p:attrNameLst>
                                          <p:attrName>style.visibility</p:attrName>
                                        </p:attrNameLst>
                                      </p:cBhvr>
                                      <p:to>
                                        <p:strVal val="visible"/>
                                      </p:to>
                                    </p:set>
                                  </p:childTnLst>
                                </p:cTn>
                              </p:par>
                              <p:par>
                                <p:cTn id="259" presetID="1" presetClass="entr" presetSubtype="0" fill="hold" nodeType="withEffect">
                                  <p:stCondLst>
                                    <p:cond delay="0"/>
                                  </p:stCondLst>
                                  <p:childTnLst>
                                    <p:set>
                                      <p:cBhvr>
                                        <p:cTn id="260" dur="1" fill="hold">
                                          <p:stCondLst>
                                            <p:cond delay="0"/>
                                          </p:stCondLst>
                                        </p:cTn>
                                        <p:tgtEl>
                                          <p:spTgt spid="52"/>
                                        </p:tgtEl>
                                        <p:attrNameLst>
                                          <p:attrName>style.visibility</p:attrName>
                                        </p:attrNameLst>
                                      </p:cBhvr>
                                      <p:to>
                                        <p:strVal val="visible"/>
                                      </p:to>
                                    </p:set>
                                  </p:childTnLst>
                                </p:cTn>
                              </p:par>
                              <p:par>
                                <p:cTn id="261" presetID="0" presetClass="path" presetSubtype="0" repeatCount="indefinite" accel="50000" decel="50000" autoRev="1" fill="hold" nodeType="withEffect">
                                  <p:stCondLst>
                                    <p:cond delay="0"/>
                                  </p:stCondLst>
                                  <p:childTnLst>
                                    <p:animMotion origin="layout" path="M -0.00026 3.7037E-6 L -0.00026 0.00023 C -0.00091 0.00509 0.0004 -0.00255 -0.00052 0.00393 C -0.00052 0.00347 -0.00065 0.00277 -0.00026 3.7037E-6 Z " pathEditMode="relative" rAng="0" ptsTypes="AAAA">
                                      <p:cBhvr>
                                        <p:cTn id="262" dur="800" fill="hold"/>
                                        <p:tgtEl>
                                          <p:spTgt spid="52"/>
                                        </p:tgtEl>
                                        <p:attrNameLst>
                                          <p:attrName>ppt_x</p:attrName>
                                          <p:attrName>ppt_y</p:attrName>
                                        </p:attrNameLst>
                                      </p:cBhvr>
                                      <p:rCtr x="-26" y="185"/>
                                    </p:animMotion>
                                  </p:childTnLst>
                                </p:cTn>
                              </p:par>
                              <p:par>
                                <p:cTn id="263" presetID="1" presetClass="entr" presetSubtype="0" fill="hold" nodeType="withEffect">
                                  <p:stCondLst>
                                    <p:cond delay="0"/>
                                  </p:stCondLst>
                                  <p:childTnLst>
                                    <p:set>
                                      <p:cBhvr>
                                        <p:cTn id="264" dur="1" fill="hold">
                                          <p:stCondLst>
                                            <p:cond delay="0"/>
                                          </p:stCondLst>
                                        </p:cTn>
                                        <p:tgtEl>
                                          <p:spTgt spid="48"/>
                                        </p:tgtEl>
                                        <p:attrNameLst>
                                          <p:attrName>style.visibility</p:attrName>
                                        </p:attrNameLst>
                                      </p:cBhvr>
                                      <p:to>
                                        <p:strVal val="visible"/>
                                      </p:to>
                                    </p:set>
                                  </p:childTnLst>
                                </p:cTn>
                              </p:par>
                              <p:par>
                                <p:cTn id="265" presetID="0" presetClass="path" presetSubtype="0" repeatCount="indefinite" accel="50000" decel="50000" autoRev="1" fill="hold" nodeType="withEffect">
                                  <p:stCondLst>
                                    <p:cond delay="0"/>
                                  </p:stCondLst>
                                  <p:childTnLst>
                                    <p:animMotion origin="layout" path="M -2.08333E-6 2.59259E-6 C -0.00013 0.00185 -0.00013 0.00254 -0.00013 0.00463 C -0.00013 0.00416 -0.00013 0.00301 -2.08333E-6 2.59259E-6 Z " pathEditMode="relative" rAng="0" ptsTypes="AAA">
                                      <p:cBhvr>
                                        <p:cTn id="266" dur="840" fill="hold"/>
                                        <p:tgtEl>
                                          <p:spTgt spid="48"/>
                                        </p:tgtEl>
                                        <p:attrNameLst>
                                          <p:attrName>ppt_x</p:attrName>
                                          <p:attrName>ppt_y</p:attrName>
                                        </p:attrNameLst>
                                      </p:cBhvr>
                                      <p:rCtr x="-13" y="231"/>
                                    </p:animMotion>
                                  </p:childTnLst>
                                </p:cTn>
                              </p:par>
                              <p:par>
                                <p:cTn id="267" presetID="1" presetClass="entr" presetSubtype="0" fill="hold" nodeType="withEffect">
                                  <p:stCondLst>
                                    <p:cond delay="0"/>
                                  </p:stCondLst>
                                  <p:childTnLst>
                                    <p:set>
                                      <p:cBhvr>
                                        <p:cTn id="268" dur="1" fill="hold">
                                          <p:stCondLst>
                                            <p:cond delay="0"/>
                                          </p:stCondLst>
                                        </p:cTn>
                                        <p:tgtEl>
                                          <p:spTgt spid="63"/>
                                        </p:tgtEl>
                                        <p:attrNameLst>
                                          <p:attrName>style.visibility</p:attrName>
                                        </p:attrNameLst>
                                      </p:cBhvr>
                                      <p:to>
                                        <p:strVal val="visible"/>
                                      </p:to>
                                    </p:set>
                                  </p:childTnLst>
                                </p:cTn>
                              </p:par>
                              <p:par>
                                <p:cTn id="269" presetID="0" presetClass="path" presetSubtype="0" repeatCount="indefinite" accel="50000" decel="50000" autoRev="1" fill="hold" nodeType="withEffect">
                                  <p:stCondLst>
                                    <p:cond delay="0"/>
                                  </p:stCondLst>
                                  <p:childTnLst>
                                    <p:animMotion origin="layout" path="M -4.16667E-6 -1.11111E-6 L -0.00013 0.00394 C -0.00013 0.00347 -4.16667E-6 0.0007 -4.16667E-6 -1.11111E-6 Z " pathEditMode="relative" rAng="0" ptsTypes="AAA">
                                      <p:cBhvr>
                                        <p:cTn id="270" dur="760" fill="hold"/>
                                        <p:tgtEl>
                                          <p:spTgt spid="63"/>
                                        </p:tgtEl>
                                        <p:attrNameLst>
                                          <p:attrName>ppt_x</p:attrName>
                                          <p:attrName>ppt_y</p:attrName>
                                        </p:attrNameLst>
                                      </p:cBhvr>
                                      <p:rCtr x="-13" y="185"/>
                                    </p:animMotion>
                                  </p:childTnLst>
                                </p:cTn>
                              </p:par>
                              <p:par>
                                <p:cTn id="271" presetID="1" presetClass="entr" presetSubtype="0" fill="hold" nodeType="withEffect">
                                  <p:stCondLst>
                                    <p:cond delay="0"/>
                                  </p:stCondLst>
                                  <p:childTnLst>
                                    <p:set>
                                      <p:cBhvr>
                                        <p:cTn id="272" dur="1" fill="hold">
                                          <p:stCondLst>
                                            <p:cond delay="0"/>
                                          </p:stCondLst>
                                        </p:cTn>
                                        <p:tgtEl>
                                          <p:spTgt spid="58"/>
                                        </p:tgtEl>
                                        <p:attrNameLst>
                                          <p:attrName>style.visibility</p:attrName>
                                        </p:attrNameLst>
                                      </p:cBhvr>
                                      <p:to>
                                        <p:strVal val="visible"/>
                                      </p:to>
                                    </p:set>
                                  </p:childTnLst>
                                </p:cTn>
                              </p:par>
                              <p:par>
                                <p:cTn id="273" presetID="0" presetClass="path" presetSubtype="0" repeatCount="indefinite" accel="50000" decel="50000" autoRev="1" fill="hold" nodeType="withEffect">
                                  <p:stCondLst>
                                    <p:cond delay="0"/>
                                  </p:stCondLst>
                                  <p:childTnLst>
                                    <p:animMotion origin="layout" path="M -2.70833E-6 -3.7037E-6 L -0.00026 0.00417 C -0.00013 -3.7037E-6 -0.00026 0.00301 -2.70833E-6 -3.7037E-6 Z " pathEditMode="relative" rAng="0" ptsTypes="AAA">
                                      <p:cBhvr>
                                        <p:cTn id="274" dur="700" fill="hold"/>
                                        <p:tgtEl>
                                          <p:spTgt spid="58"/>
                                        </p:tgtEl>
                                        <p:attrNameLst>
                                          <p:attrName>ppt_x</p:attrName>
                                          <p:attrName>ppt_y</p:attrName>
                                        </p:attrNameLst>
                                      </p:cBhvr>
                                      <p:rCtr x="-13"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5" grpId="1" animBg="1"/>
      <p:bldP spid="16" grpId="0" animBg="1"/>
      <p:bldP spid="17" grpId="0" animBg="1"/>
      <p:bldP spid="17" grpId="1" animBg="1"/>
      <p:bldP spid="18" grpId="0" animBg="1"/>
      <p:bldP spid="19" grpId="0" animBg="1"/>
      <p:bldP spid="19" grpId="1" animBg="1"/>
      <p:bldP spid="20" grpId="0" animBg="1"/>
      <p:bldP spid="21" grpId="0" animBg="1"/>
      <p:bldP spid="21" grpId="1" animBg="1"/>
      <p:bldP spid="22" grpId="0" animBg="1"/>
      <p:bldP spid="23" grpId="0" animBg="1"/>
      <p:bldP spid="24" grpId="0" animBg="1"/>
      <p:bldP spid="25" grpId="0" animBg="1"/>
      <p:bldP spid="26" grpId="0" animBg="1"/>
      <p:bldP spid="39" grpId="0" animBg="1"/>
      <p:bldP spid="40" grpId="0" animBg="1"/>
      <p:bldP spid="44" grpId="0" animBg="1"/>
      <p:bldP spid="44" grpId="1" animBg="1"/>
      <p:bldP spid="45" grpId="0" animBg="1"/>
      <p:bldP spid="46" grpId="0" animBg="1"/>
      <p:bldP spid="49" grpId="0" animBg="1"/>
      <p:bldP spid="49" grpId="1" animBg="1"/>
      <p:bldP spid="50" grpId="0" animBg="1"/>
      <p:bldP spid="51" grpId="0" animBg="1"/>
      <p:bldP spid="54" grpId="0" animBg="1"/>
      <p:bldP spid="54" grpId="1" animBg="1"/>
      <p:bldP spid="55" grpId="0" animBg="1"/>
      <p:bldP spid="56" grpId="0" animBg="1"/>
      <p:bldP spid="59" grpId="0" animBg="1"/>
      <p:bldP spid="59" grpId="1" animBg="1"/>
      <p:bldP spid="60" grpId="0" animBg="1"/>
      <p:bldP spid="61" grpId="0" animBg="1"/>
      <p:bldP spid="66" grpId="0" animBg="1"/>
      <p:bldP spid="67" grpId="0" animBg="1"/>
      <p:bldP spid="71" grpId="0" animBg="1"/>
      <p:bldP spid="71" grpId="1" animBg="1"/>
      <p:bldP spid="72" grpId="0" animBg="1"/>
      <p:bldP spid="73" grpId="0" animBg="1"/>
      <p:bldP spid="77" grpId="0" animBg="1"/>
      <p:bldP spid="78" grpId="0" animBg="1"/>
      <p:bldP spid="78" grpId="1" animBg="1"/>
      <p:bldP spid="79" grpId="0" animBg="1"/>
      <p:bldP spid="80" grpId="0" animBg="1"/>
      <p:bldP spid="83" grpId="0" animBg="1"/>
      <p:bldP spid="83" grpId="1" animBg="1"/>
      <p:bldP spid="84" grpId="0" animBg="1"/>
      <p:bldP spid="85" grpId="0" animBg="1"/>
      <p:bldP spid="88" grpId="0" animBg="1"/>
      <p:bldP spid="88" grpId="1" animBg="1"/>
      <p:bldP spid="89" grpId="0" animBg="1"/>
      <p:bldP spid="90" grpId="0" animBg="1"/>
      <p:bldP spid="93" grpId="0" animBg="1"/>
      <p:bldP spid="93" grpId="1" animBg="1"/>
      <p:bldP spid="94" grpId="0" animBg="1"/>
      <p:bldP spid="95" grpId="0" animBg="1"/>
      <p:bldP spid="98" grpId="0" animBg="1"/>
      <p:bldP spid="98" grpId="1" animBg="1"/>
      <p:bldP spid="99" grpId="0" animBg="1"/>
      <p:bldP spid="100" grpId="0" animBg="1"/>
      <p:bldP spid="103" grpId="0" animBg="1"/>
      <p:bldP spid="103" grpId="1" animBg="1"/>
      <p:bldP spid="104" grpId="0" animBg="1"/>
      <p:bldP spid="105" grpId="0" animBg="1"/>
      <p:bldP spid="108" grpId="0" animBg="1"/>
      <p:bldP spid="108" grpId="1" animBg="1"/>
      <p:bldP spid="109" grpId="0" animBg="1"/>
      <p:bldP spid="1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460729-CBBE-3FD4-8494-5DA2BE94B0AD}"/>
              </a:ext>
            </a:extLst>
          </p:cNvPr>
          <p:cNvSpPr>
            <a:spLocks noGrp="1"/>
          </p:cNvSpPr>
          <p:nvPr>
            <p:ph type="sldNum" sz="quarter" idx="12"/>
          </p:nvPr>
        </p:nvSpPr>
        <p:spPr/>
        <p:txBody>
          <a:bodyPr/>
          <a:lstStyle/>
          <a:p>
            <a:fld id="{2519C00E-2C2C-A546-B149-044A63D2EBB9}" type="slidenum">
              <a:rPr lang="en-US" smtClean="0"/>
              <a:pPr/>
              <a:t>4</a:t>
            </a:fld>
            <a:endParaRPr lang="en-US" dirty="0"/>
          </a:p>
        </p:txBody>
      </p:sp>
      <p:pic>
        <p:nvPicPr>
          <p:cNvPr id="219" name="Picture 218">
            <a:extLst>
              <a:ext uri="{FF2B5EF4-FFF2-40B4-BE49-F238E27FC236}">
                <a16:creationId xmlns:a16="http://schemas.microsoft.com/office/drawing/2014/main" id="{EA83D180-4DC3-EFE6-0A0D-99696B838B46}"/>
              </a:ext>
            </a:extLst>
          </p:cNvPr>
          <p:cNvPicPr>
            <a:picLocks noChangeAspect="1"/>
          </p:cNvPicPr>
          <p:nvPr/>
        </p:nvPicPr>
        <p:blipFill>
          <a:blip r:embed="rId3"/>
          <a:stretch>
            <a:fillRect/>
          </a:stretch>
        </p:blipFill>
        <p:spPr>
          <a:xfrm>
            <a:off x="912772" y="720914"/>
            <a:ext cx="10413087" cy="5835905"/>
          </a:xfrm>
          <a:prstGeom prst="rect">
            <a:avLst/>
          </a:prstGeom>
        </p:spPr>
      </p:pic>
      <p:sp>
        <p:nvSpPr>
          <p:cNvPr id="220" name="TextBox 219">
            <a:extLst>
              <a:ext uri="{FF2B5EF4-FFF2-40B4-BE49-F238E27FC236}">
                <a16:creationId xmlns:a16="http://schemas.microsoft.com/office/drawing/2014/main" id="{E8ED71AC-4969-0A4A-03EB-9054ECEE5BBE}"/>
              </a:ext>
            </a:extLst>
          </p:cNvPr>
          <p:cNvSpPr txBox="1"/>
          <p:nvPr/>
        </p:nvSpPr>
        <p:spPr>
          <a:xfrm>
            <a:off x="2705923" y="116515"/>
            <a:ext cx="7394460" cy="369332"/>
          </a:xfrm>
          <a:prstGeom prst="rect">
            <a:avLst/>
          </a:prstGeom>
          <a:noFill/>
        </p:spPr>
        <p:txBody>
          <a:bodyPr wrap="none" rtlCol="0">
            <a:spAutoFit/>
          </a:bodyPr>
          <a:lstStyle/>
          <a:p>
            <a:r>
              <a:rPr lang="en-US" b="1" dirty="0">
                <a:latin typeface="Baskerville" panose="02020502070401020303" pitchFamily="18" charset="0"/>
                <a:ea typeface="Baskerville" panose="02020502070401020303" pitchFamily="18" charset="0"/>
              </a:rPr>
              <a:t>Single Layer Vs Multi-Layer with </a:t>
            </a:r>
            <a:r>
              <a:rPr lang="en-US" b="1" dirty="0">
                <a:solidFill>
                  <a:srgbClr val="580000"/>
                </a:solidFill>
                <a:latin typeface="Baskerville" panose="02020502070401020303" pitchFamily="18" charset="0"/>
                <a:ea typeface="Baskerville" panose="02020502070401020303" pitchFamily="18" charset="0"/>
              </a:rPr>
              <a:t>3D</a:t>
            </a:r>
            <a:r>
              <a:rPr lang="en-US" b="1" dirty="0">
                <a:latin typeface="Baskerville" panose="02020502070401020303" pitchFamily="18" charset="0"/>
                <a:ea typeface="Baskerville" panose="02020502070401020303" pitchFamily="18" charset="0"/>
              </a:rPr>
              <a:t> Cavity-Material Architecture </a:t>
            </a:r>
          </a:p>
        </p:txBody>
      </p:sp>
      <p:sp>
        <p:nvSpPr>
          <p:cNvPr id="227" name="Rectangle 226">
            <a:extLst>
              <a:ext uri="{FF2B5EF4-FFF2-40B4-BE49-F238E27FC236}">
                <a16:creationId xmlns:a16="http://schemas.microsoft.com/office/drawing/2014/main" id="{F6B610DC-2EF5-6A81-01B7-35C28D51890E}"/>
              </a:ext>
            </a:extLst>
          </p:cNvPr>
          <p:cNvSpPr/>
          <p:nvPr/>
        </p:nvSpPr>
        <p:spPr>
          <a:xfrm>
            <a:off x="5391807" y="485847"/>
            <a:ext cx="6432331" cy="6070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7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61CC56-1E48-CD4F-E098-F21F4FEDA0F0}"/>
              </a:ext>
            </a:extLst>
          </p:cNvPr>
          <p:cNvSpPr>
            <a:spLocks noGrp="1"/>
          </p:cNvSpPr>
          <p:nvPr>
            <p:ph type="sldNum" sz="quarter" idx="12"/>
          </p:nvPr>
        </p:nvSpPr>
        <p:spPr/>
        <p:txBody>
          <a:bodyPr/>
          <a:lstStyle/>
          <a:p>
            <a:fld id="{2519C00E-2C2C-A546-B149-044A63D2EBB9}" type="slidenum">
              <a:rPr lang="en-US" smtClean="0"/>
              <a:pPr/>
              <a:t>5</a:t>
            </a:fld>
            <a:endParaRPr lang="en-US" dirty="0"/>
          </a:p>
        </p:txBody>
      </p:sp>
      <p:sp>
        <p:nvSpPr>
          <p:cNvPr id="3" name="TextBox 2">
            <a:extLst>
              <a:ext uri="{FF2B5EF4-FFF2-40B4-BE49-F238E27FC236}">
                <a16:creationId xmlns:a16="http://schemas.microsoft.com/office/drawing/2014/main" id="{F9A6EBAE-3C18-0227-AF44-87141A35830F}"/>
              </a:ext>
            </a:extLst>
          </p:cNvPr>
          <p:cNvSpPr txBox="1"/>
          <p:nvPr/>
        </p:nvSpPr>
        <p:spPr>
          <a:xfrm>
            <a:off x="3128616" y="74583"/>
            <a:ext cx="6218434" cy="369332"/>
          </a:xfrm>
          <a:prstGeom prst="rect">
            <a:avLst/>
          </a:prstGeom>
          <a:noFill/>
        </p:spPr>
        <p:txBody>
          <a:bodyPr wrap="none" rtlCol="0">
            <a:spAutoFit/>
          </a:bodyPr>
          <a:lstStyle/>
          <a:p>
            <a:r>
              <a:rPr lang="en-US" b="1" dirty="0">
                <a:solidFill>
                  <a:srgbClr val="580000"/>
                </a:solidFill>
                <a:latin typeface="Baskerville" panose="02020502070401020303" pitchFamily="18" charset="0"/>
                <a:ea typeface="Baskerville" panose="02020502070401020303" pitchFamily="18" charset="0"/>
              </a:rPr>
              <a:t>Mechanistic Principles of Exciton–Polariton Relaxation</a:t>
            </a:r>
          </a:p>
        </p:txBody>
      </p:sp>
      <p:pic>
        <p:nvPicPr>
          <p:cNvPr id="4" name="Picture 3">
            <a:extLst>
              <a:ext uri="{FF2B5EF4-FFF2-40B4-BE49-F238E27FC236}">
                <a16:creationId xmlns:a16="http://schemas.microsoft.com/office/drawing/2014/main" id="{C3E112BA-F32D-BFDA-3B5C-BE276F5584AD}"/>
              </a:ext>
            </a:extLst>
          </p:cNvPr>
          <p:cNvPicPr>
            <a:picLocks noChangeAspect="1"/>
          </p:cNvPicPr>
          <p:nvPr/>
        </p:nvPicPr>
        <p:blipFill>
          <a:blip r:embed="rId7"/>
          <a:srcRect r="56499" b="57341"/>
          <a:stretch>
            <a:fillRect/>
          </a:stretch>
        </p:blipFill>
        <p:spPr>
          <a:xfrm>
            <a:off x="102644" y="600395"/>
            <a:ext cx="3025972" cy="2755510"/>
          </a:xfrm>
          <a:prstGeom prst="rect">
            <a:avLst/>
          </a:prstGeom>
        </p:spPr>
      </p:pic>
      <p:pic>
        <p:nvPicPr>
          <p:cNvPr id="5" name="Picture 4">
            <a:extLst>
              <a:ext uri="{FF2B5EF4-FFF2-40B4-BE49-F238E27FC236}">
                <a16:creationId xmlns:a16="http://schemas.microsoft.com/office/drawing/2014/main" id="{E015FA56-EBDC-0937-8BD6-D601B4CC3179}"/>
              </a:ext>
            </a:extLst>
          </p:cNvPr>
          <p:cNvPicPr>
            <a:picLocks noChangeAspect="1"/>
          </p:cNvPicPr>
          <p:nvPr/>
        </p:nvPicPr>
        <p:blipFill>
          <a:blip r:embed="rId7"/>
          <a:srcRect l="4905" t="42658" r="49362" b="-750"/>
          <a:stretch>
            <a:fillRect/>
          </a:stretch>
        </p:blipFill>
        <p:spPr>
          <a:xfrm>
            <a:off x="5027491" y="826270"/>
            <a:ext cx="2303425" cy="2716928"/>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265BDB7-296B-233E-93EB-913DCB28A012}"/>
                  </a:ext>
                </a:extLst>
              </p:cNvPr>
              <p:cNvSpPr txBox="1"/>
              <p:nvPr/>
            </p:nvSpPr>
            <p:spPr>
              <a:xfrm>
                <a:off x="9584568" y="3198145"/>
                <a:ext cx="1603797" cy="338554"/>
              </a:xfrm>
              <a:prstGeom prst="rect">
                <a:avLst/>
              </a:prstGeom>
              <a:noFill/>
            </p:spPr>
            <p:txBody>
              <a:bodyPr wrap="square" rtlCol="0">
                <a:spAutoFit/>
              </a:bodyPr>
              <a:lstStyle/>
              <a:p>
                <a14:m>
                  <m:oMath xmlns:m="http://schemas.openxmlformats.org/officeDocument/2006/math">
                    <m:r>
                      <a:rPr lang="en-US" sz="1600" i="1">
                        <a:latin typeface="Cambria Math" panose="02040503050406030204" pitchFamily="18" charset="0"/>
                        <a:cs typeface="Arial" panose="020B0604020202020204" pitchFamily="34" charset="0"/>
                      </a:rPr>
                      <m:t>𝑘</m:t>
                    </m:r>
                    <m:r>
                      <a:rPr lang="en-US" sz="1600" i="1">
                        <a:latin typeface="Cambria Math" panose="02040503050406030204" pitchFamily="18" charset="0"/>
                        <a:cs typeface="Arial" panose="020B0604020202020204" pitchFamily="34" charset="0"/>
                      </a:rPr>
                      <m:t>(</m:t>
                    </m:r>
                    <m:sSup>
                      <m:sSupPr>
                        <m:ctrlPr>
                          <a:rPr lang="en-US" sz="1600" i="1">
                            <a:latin typeface="Cambria Math" panose="02040503050406030204" pitchFamily="18" charset="0"/>
                            <a:cs typeface="Arial" panose="020B0604020202020204" pitchFamily="34" charset="0"/>
                          </a:rPr>
                        </m:ctrlPr>
                      </m:sSupPr>
                      <m:e>
                        <m:r>
                          <a:rPr lang="en-US" sz="1600" i="1">
                            <a:latin typeface="Cambria Math" panose="02040503050406030204" pitchFamily="18" charset="0"/>
                            <a:ea typeface="Cambria Math" panose="02040503050406030204" pitchFamily="18" charset="0"/>
                            <a:cs typeface="Arial" panose="020B0604020202020204" pitchFamily="34" charset="0"/>
                          </a:rPr>
                          <m:t>×</m:t>
                        </m:r>
                        <m:r>
                          <a:rPr lang="en-US" sz="1600" i="1">
                            <a:latin typeface="Cambria Math" panose="02040503050406030204" pitchFamily="18" charset="0"/>
                            <a:cs typeface="Arial" panose="020B0604020202020204" pitchFamily="34" charset="0"/>
                          </a:rPr>
                          <m:t>10</m:t>
                        </m:r>
                      </m:e>
                      <m:sup>
                        <m:r>
                          <a:rPr lang="en-US" sz="1600" i="1">
                            <a:latin typeface="Cambria Math" panose="02040503050406030204" pitchFamily="18" charset="0"/>
                            <a:cs typeface="Arial" panose="020B0604020202020204" pitchFamily="34" charset="0"/>
                          </a:rPr>
                          <m:t>−3</m:t>
                        </m:r>
                      </m:sup>
                    </m:sSup>
                    <m:r>
                      <a:rPr lang="en-US" sz="1600" i="1">
                        <a:latin typeface="Cambria Math" panose="02040503050406030204" pitchFamily="18" charset="0"/>
                        <a:cs typeface="Arial" panose="020B0604020202020204" pitchFamily="34" charset="0"/>
                      </a:rPr>
                      <m:t>)</m:t>
                    </m:r>
                  </m:oMath>
                </a14:m>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a.u</a:t>
                </a:r>
                <a:r>
                  <a:rPr lang="en-US" sz="1600" dirty="0">
                    <a:latin typeface="Arial" panose="020B0604020202020204" pitchFamily="34" charset="0"/>
                    <a:cs typeface="Arial" panose="020B0604020202020204" pitchFamily="34" charset="0"/>
                  </a:rPr>
                  <a:t>.</a:t>
                </a:r>
                <a:endParaRPr lang="en-US" sz="1600" baseline="30000" dirty="0">
                  <a:latin typeface="Arial" panose="020B0604020202020204" pitchFamily="34" charset="0"/>
                  <a:cs typeface="Arial" panose="020B0604020202020204" pitchFamily="34" charset="0"/>
                </a:endParaRPr>
              </a:p>
            </p:txBody>
          </p:sp>
        </mc:Choice>
        <mc:Fallback>
          <p:sp>
            <p:nvSpPr>
              <p:cNvPr id="6" name="TextBox 5">
                <a:extLst>
                  <a:ext uri="{FF2B5EF4-FFF2-40B4-BE49-F238E27FC236}">
                    <a16:creationId xmlns:a16="http://schemas.microsoft.com/office/drawing/2014/main" id="{B265BDB7-296B-233E-93EB-913DCB28A012}"/>
                  </a:ext>
                </a:extLst>
              </p:cNvPr>
              <p:cNvSpPr txBox="1">
                <a:spLocks noRot="1" noChangeAspect="1" noMove="1" noResize="1" noEditPoints="1" noAdjustHandles="1" noChangeArrowheads="1" noChangeShapeType="1" noTextEdit="1"/>
              </p:cNvSpPr>
              <p:nvPr/>
            </p:nvSpPr>
            <p:spPr>
              <a:xfrm>
                <a:off x="9584568" y="3198145"/>
                <a:ext cx="1603797" cy="338554"/>
              </a:xfrm>
              <a:prstGeom prst="rect">
                <a:avLst/>
              </a:prstGeom>
              <a:blipFill>
                <a:blip r:embed="rId8"/>
                <a:stretch>
                  <a:fillRect t="-7407" b="-2592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E282B4D-F6C8-8A3B-D641-ECFBA8BCB2EB}"/>
              </a:ext>
            </a:extLst>
          </p:cNvPr>
          <p:cNvSpPr txBox="1"/>
          <p:nvPr/>
        </p:nvSpPr>
        <p:spPr>
          <a:xfrm rot="16200000">
            <a:off x="8154259" y="1800327"/>
            <a:ext cx="138178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Energy (eV)</a:t>
            </a:r>
          </a:p>
        </p:txBody>
      </p:sp>
      <p:pic>
        <p:nvPicPr>
          <p:cNvPr id="8" name="band_animation_N1_E35">
            <a:hlinkClick r:id="" action="ppaction://media"/>
            <a:extLst>
              <a:ext uri="{FF2B5EF4-FFF2-40B4-BE49-F238E27FC236}">
                <a16:creationId xmlns:a16="http://schemas.microsoft.com/office/drawing/2014/main" id="{A67E7977-DD26-A49C-0AF3-BCEA41CF1A9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064420" y="884592"/>
            <a:ext cx="2303425" cy="2303425"/>
          </a:xfrm>
          <a:prstGeom prst="rect">
            <a:avLst/>
          </a:prstGeom>
        </p:spPr>
      </p:pic>
      <p:pic>
        <p:nvPicPr>
          <p:cNvPr id="9" name="Picture 8">
            <a:extLst>
              <a:ext uri="{FF2B5EF4-FFF2-40B4-BE49-F238E27FC236}">
                <a16:creationId xmlns:a16="http://schemas.microsoft.com/office/drawing/2014/main" id="{4812B265-F4A2-E5CA-061D-735708FC6098}"/>
              </a:ext>
            </a:extLst>
          </p:cNvPr>
          <p:cNvPicPr>
            <a:picLocks noChangeAspect="1"/>
          </p:cNvPicPr>
          <p:nvPr/>
        </p:nvPicPr>
        <p:blipFill>
          <a:blip r:embed="rId7"/>
          <a:srcRect l="50860" r="10321" b="58408"/>
          <a:stretch>
            <a:fillRect/>
          </a:stretch>
        </p:blipFill>
        <p:spPr>
          <a:xfrm>
            <a:off x="572664" y="3565893"/>
            <a:ext cx="2700267" cy="2686639"/>
          </a:xfrm>
          <a:prstGeom prst="rect">
            <a:avLst/>
          </a:prstGeom>
        </p:spPr>
      </p:pic>
      <p:pic>
        <p:nvPicPr>
          <p:cNvPr id="10" name="Picture 9">
            <a:extLst>
              <a:ext uri="{FF2B5EF4-FFF2-40B4-BE49-F238E27FC236}">
                <a16:creationId xmlns:a16="http://schemas.microsoft.com/office/drawing/2014/main" id="{C5F2732A-88A0-FE8E-503C-0C6B4E214BE9}"/>
              </a:ext>
            </a:extLst>
          </p:cNvPr>
          <p:cNvPicPr>
            <a:picLocks noChangeAspect="1"/>
          </p:cNvPicPr>
          <p:nvPr/>
        </p:nvPicPr>
        <p:blipFill>
          <a:blip r:embed="rId7"/>
          <a:srcRect l="49673" t="42883" r="4591" b="-1134"/>
          <a:stretch>
            <a:fillRect/>
          </a:stretch>
        </p:blipFill>
        <p:spPr>
          <a:xfrm>
            <a:off x="4934911" y="3670044"/>
            <a:ext cx="2470909" cy="2922309"/>
          </a:xfrm>
          <a:prstGeom prst="rect">
            <a:avLst/>
          </a:prstGeom>
        </p:spPr>
      </p:pic>
      <p:pic>
        <p:nvPicPr>
          <p:cNvPr id="11" name="band_animation_N5_E35">
            <a:hlinkClick r:id="" action="ppaction://media"/>
            <a:extLst>
              <a:ext uri="{FF2B5EF4-FFF2-40B4-BE49-F238E27FC236}">
                <a16:creationId xmlns:a16="http://schemas.microsoft.com/office/drawing/2014/main" id="{F3BBCF50-F08D-C233-043D-9EAC5F85BE39}"/>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9067800" y="3861649"/>
            <a:ext cx="2303425" cy="2303425"/>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633F44F6-6087-B7B8-9572-9074CF958661}"/>
                  </a:ext>
                </a:extLst>
              </p:cNvPr>
              <p:cNvSpPr txBox="1"/>
              <p:nvPr/>
            </p:nvSpPr>
            <p:spPr>
              <a:xfrm>
                <a:off x="9584568" y="6175433"/>
                <a:ext cx="1603797" cy="338554"/>
              </a:xfrm>
              <a:prstGeom prst="rect">
                <a:avLst/>
              </a:prstGeom>
              <a:noFill/>
            </p:spPr>
            <p:txBody>
              <a:bodyPr wrap="square" rtlCol="0">
                <a:spAutoFit/>
              </a:bodyPr>
              <a:lstStyle/>
              <a:p>
                <a14:m>
                  <m:oMath xmlns:m="http://schemas.openxmlformats.org/officeDocument/2006/math">
                    <m:r>
                      <a:rPr lang="en-US" sz="1600" i="1">
                        <a:latin typeface="Cambria Math" panose="02040503050406030204" pitchFamily="18" charset="0"/>
                        <a:cs typeface="Arial" panose="020B0604020202020204" pitchFamily="34" charset="0"/>
                      </a:rPr>
                      <m:t>𝑘</m:t>
                    </m:r>
                    <m:r>
                      <a:rPr lang="en-US" sz="1600" i="1">
                        <a:latin typeface="Cambria Math" panose="02040503050406030204" pitchFamily="18" charset="0"/>
                        <a:cs typeface="Arial" panose="020B0604020202020204" pitchFamily="34" charset="0"/>
                      </a:rPr>
                      <m:t>(</m:t>
                    </m:r>
                    <m:sSup>
                      <m:sSupPr>
                        <m:ctrlPr>
                          <a:rPr lang="en-US" sz="1600" i="1">
                            <a:latin typeface="Cambria Math" panose="02040503050406030204" pitchFamily="18" charset="0"/>
                            <a:cs typeface="Arial" panose="020B0604020202020204" pitchFamily="34" charset="0"/>
                          </a:rPr>
                        </m:ctrlPr>
                      </m:sSupPr>
                      <m:e>
                        <m:r>
                          <a:rPr lang="en-US" sz="1600" i="1">
                            <a:latin typeface="Cambria Math" panose="02040503050406030204" pitchFamily="18" charset="0"/>
                            <a:ea typeface="Cambria Math" panose="02040503050406030204" pitchFamily="18" charset="0"/>
                            <a:cs typeface="Arial" panose="020B0604020202020204" pitchFamily="34" charset="0"/>
                          </a:rPr>
                          <m:t>×</m:t>
                        </m:r>
                        <m:r>
                          <a:rPr lang="en-US" sz="1600" i="1">
                            <a:latin typeface="Cambria Math" panose="02040503050406030204" pitchFamily="18" charset="0"/>
                            <a:cs typeface="Arial" panose="020B0604020202020204" pitchFamily="34" charset="0"/>
                          </a:rPr>
                          <m:t>10</m:t>
                        </m:r>
                      </m:e>
                      <m:sup>
                        <m:r>
                          <a:rPr lang="en-US" sz="1600" i="1">
                            <a:latin typeface="Cambria Math" panose="02040503050406030204" pitchFamily="18" charset="0"/>
                            <a:cs typeface="Arial" panose="020B0604020202020204" pitchFamily="34" charset="0"/>
                          </a:rPr>
                          <m:t>−3</m:t>
                        </m:r>
                      </m:sup>
                    </m:sSup>
                    <m:r>
                      <a:rPr lang="en-US" sz="1600" i="1">
                        <a:latin typeface="Cambria Math" panose="02040503050406030204" pitchFamily="18" charset="0"/>
                        <a:cs typeface="Arial" panose="020B0604020202020204" pitchFamily="34" charset="0"/>
                      </a:rPr>
                      <m:t>)</m:t>
                    </m:r>
                  </m:oMath>
                </a14:m>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a.u</a:t>
                </a:r>
                <a:r>
                  <a:rPr lang="en-US" sz="1600" dirty="0">
                    <a:latin typeface="Arial" panose="020B0604020202020204" pitchFamily="34" charset="0"/>
                    <a:cs typeface="Arial" panose="020B0604020202020204" pitchFamily="34" charset="0"/>
                  </a:rPr>
                  <a:t>.</a:t>
                </a:r>
                <a:endParaRPr lang="en-US" sz="1600" baseline="30000" dirty="0">
                  <a:latin typeface="Arial" panose="020B0604020202020204" pitchFamily="34" charset="0"/>
                  <a:cs typeface="Arial" panose="020B0604020202020204" pitchFamily="34" charset="0"/>
                </a:endParaRPr>
              </a:p>
            </p:txBody>
          </p:sp>
        </mc:Choice>
        <mc:Fallback>
          <p:sp>
            <p:nvSpPr>
              <p:cNvPr id="12" name="TextBox 11">
                <a:extLst>
                  <a:ext uri="{FF2B5EF4-FFF2-40B4-BE49-F238E27FC236}">
                    <a16:creationId xmlns:a16="http://schemas.microsoft.com/office/drawing/2014/main" id="{633F44F6-6087-B7B8-9572-9074CF958661}"/>
                  </a:ext>
                </a:extLst>
              </p:cNvPr>
              <p:cNvSpPr txBox="1">
                <a:spLocks noRot="1" noChangeAspect="1" noMove="1" noResize="1" noEditPoints="1" noAdjustHandles="1" noChangeArrowheads="1" noChangeShapeType="1" noTextEdit="1"/>
              </p:cNvSpPr>
              <p:nvPr/>
            </p:nvSpPr>
            <p:spPr>
              <a:xfrm>
                <a:off x="9584568" y="6175433"/>
                <a:ext cx="1603797" cy="338554"/>
              </a:xfrm>
              <a:prstGeom prst="rect">
                <a:avLst/>
              </a:prstGeom>
              <a:blipFill>
                <a:blip r:embed="rId11"/>
                <a:stretch>
                  <a:fillRect t="-7143" b="-21429"/>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628FDA7-517E-4F04-919C-73B3BFA88BE7}"/>
              </a:ext>
            </a:extLst>
          </p:cNvPr>
          <p:cNvSpPr txBox="1"/>
          <p:nvPr/>
        </p:nvSpPr>
        <p:spPr>
          <a:xfrm rot="16200000">
            <a:off x="8154259" y="4743431"/>
            <a:ext cx="138178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Energy (eV)</a:t>
            </a:r>
          </a:p>
        </p:txBody>
      </p:sp>
      <p:sp>
        <p:nvSpPr>
          <p:cNvPr id="14" name="TextBox 13">
            <a:extLst>
              <a:ext uri="{FF2B5EF4-FFF2-40B4-BE49-F238E27FC236}">
                <a16:creationId xmlns:a16="http://schemas.microsoft.com/office/drawing/2014/main" id="{8BBCA281-5A35-D0AA-AC4A-9F494F6EDCB1}"/>
              </a:ext>
            </a:extLst>
          </p:cNvPr>
          <p:cNvSpPr txBox="1"/>
          <p:nvPr/>
        </p:nvSpPr>
        <p:spPr>
          <a:xfrm rot="16200000">
            <a:off x="4395639" y="1906388"/>
            <a:ext cx="852926" cy="369332"/>
          </a:xfrm>
          <a:prstGeom prst="rect">
            <a:avLst/>
          </a:prstGeom>
          <a:noFill/>
        </p:spPr>
        <p:txBody>
          <a:bodyPr wrap="none" rtlCol="0">
            <a:spAutoFit/>
          </a:bodyPr>
          <a:lstStyle/>
          <a:p>
            <a:r>
              <a:rPr lang="en-US" dirty="0"/>
              <a:t>Energy</a:t>
            </a:r>
          </a:p>
        </p:txBody>
      </p:sp>
      <p:sp>
        <p:nvSpPr>
          <p:cNvPr id="15" name="TextBox 14">
            <a:extLst>
              <a:ext uri="{FF2B5EF4-FFF2-40B4-BE49-F238E27FC236}">
                <a16:creationId xmlns:a16="http://schemas.microsoft.com/office/drawing/2014/main" id="{77BEF92E-2450-0091-0BDC-9037E6F7BB52}"/>
              </a:ext>
            </a:extLst>
          </p:cNvPr>
          <p:cNvSpPr txBox="1"/>
          <p:nvPr/>
        </p:nvSpPr>
        <p:spPr>
          <a:xfrm rot="16200000">
            <a:off x="4381245" y="4828697"/>
            <a:ext cx="852926" cy="369332"/>
          </a:xfrm>
          <a:prstGeom prst="rect">
            <a:avLst/>
          </a:prstGeom>
          <a:noFill/>
        </p:spPr>
        <p:txBody>
          <a:bodyPr wrap="none" rtlCol="0">
            <a:spAutoFit/>
          </a:bodyPr>
          <a:lstStyle/>
          <a:p>
            <a:r>
              <a:rPr lang="en-US" dirty="0"/>
              <a:t>Energy</a:t>
            </a:r>
          </a:p>
        </p:txBody>
      </p:sp>
    </p:spTree>
    <p:extLst>
      <p:ext uri="{BB962C8B-B14F-4D97-AF65-F5344CB8AC3E}">
        <p14:creationId xmlns:p14="http://schemas.microsoft.com/office/powerpoint/2010/main" val="137693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0000"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0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8"/>
                </p:tgtEl>
              </p:cMediaNode>
            </p:video>
            <p:video>
              <p:cMediaNode vol="80000">
                <p:cTn id="48" fill="hold" display="0">
                  <p:stCondLst>
                    <p:cond delay="indefinite"/>
                  </p:stCondLst>
                </p:cTn>
                <p:tgtEl>
                  <p:spTgt spid="11"/>
                </p:tgtEl>
              </p:cMediaNode>
            </p:video>
          </p:childTnLst>
        </p:cTn>
      </p:par>
    </p:tnLst>
    <p:bldLst>
      <p:bldP spid="6" grpId="0"/>
      <p:bldP spid="7"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658A55-8E9B-FD08-B29C-83AA0EB0808E}"/>
              </a:ext>
            </a:extLst>
          </p:cNvPr>
          <p:cNvSpPr>
            <a:spLocks noGrp="1"/>
          </p:cNvSpPr>
          <p:nvPr>
            <p:ph type="sldNum" sz="quarter" idx="12"/>
          </p:nvPr>
        </p:nvSpPr>
        <p:spPr/>
        <p:txBody>
          <a:bodyPr/>
          <a:lstStyle/>
          <a:p>
            <a:fld id="{2519C00E-2C2C-A546-B149-044A63D2EBB9}" type="slidenum">
              <a:rPr lang="en-US" smtClean="0"/>
              <a:pPr/>
              <a:t>6</a:t>
            </a:fld>
            <a:endParaRPr lang="en-US" dirty="0"/>
          </a:p>
        </p:txBody>
      </p:sp>
      <p:pic>
        <p:nvPicPr>
          <p:cNvPr id="16" name="Picture 15">
            <a:extLst>
              <a:ext uri="{FF2B5EF4-FFF2-40B4-BE49-F238E27FC236}">
                <a16:creationId xmlns:a16="http://schemas.microsoft.com/office/drawing/2014/main" id="{17EF6364-7DD5-25A0-B791-3887BEFE7C54}"/>
              </a:ext>
            </a:extLst>
          </p:cNvPr>
          <p:cNvPicPr>
            <a:picLocks noChangeAspect="1"/>
          </p:cNvPicPr>
          <p:nvPr/>
        </p:nvPicPr>
        <p:blipFill>
          <a:blip r:embed="rId4"/>
          <a:srcRect l="-1" t="51343" r="66908"/>
          <a:stretch>
            <a:fillRect/>
          </a:stretch>
        </p:blipFill>
        <p:spPr>
          <a:xfrm>
            <a:off x="0" y="738775"/>
            <a:ext cx="4060089" cy="3273700"/>
          </a:xfrm>
          <a:prstGeom prst="rect">
            <a:avLst/>
          </a:prstGeom>
        </p:spPr>
      </p:pic>
      <p:sp>
        <p:nvSpPr>
          <p:cNvPr id="17" name="TextBox 16">
            <a:extLst>
              <a:ext uri="{FF2B5EF4-FFF2-40B4-BE49-F238E27FC236}">
                <a16:creationId xmlns:a16="http://schemas.microsoft.com/office/drawing/2014/main" id="{F422C877-3009-270A-7C73-64A4954DF3DD}"/>
              </a:ext>
            </a:extLst>
          </p:cNvPr>
          <p:cNvSpPr txBox="1"/>
          <p:nvPr/>
        </p:nvSpPr>
        <p:spPr>
          <a:xfrm>
            <a:off x="3128616" y="74583"/>
            <a:ext cx="6218434" cy="369332"/>
          </a:xfrm>
          <a:prstGeom prst="rect">
            <a:avLst/>
          </a:prstGeom>
          <a:noFill/>
        </p:spPr>
        <p:txBody>
          <a:bodyPr wrap="none" rtlCol="0">
            <a:spAutoFit/>
          </a:bodyPr>
          <a:lstStyle/>
          <a:p>
            <a:r>
              <a:rPr lang="en-US" b="1" dirty="0">
                <a:solidFill>
                  <a:srgbClr val="580000"/>
                </a:solidFill>
                <a:latin typeface="Baskerville" panose="02020502070401020303" pitchFamily="18" charset="0"/>
                <a:ea typeface="Baskerville" panose="02020502070401020303" pitchFamily="18" charset="0"/>
              </a:rPr>
              <a:t>Mechanistic Principles of Exciton–Polariton Relaxation</a:t>
            </a: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BA1D8EC0-E829-DDE2-7F78-92C9FCA1B46D}"/>
                  </a:ext>
                </a:extLst>
              </p:cNvPr>
              <p:cNvSpPr txBox="1"/>
              <p:nvPr/>
            </p:nvSpPr>
            <p:spPr>
              <a:xfrm>
                <a:off x="339420" y="5161462"/>
                <a:ext cx="3381247" cy="957763"/>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𝐿</m:t>
                              </m:r>
                            </m:sub>
                          </m:sSub>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𝑆</m:t>
                              </m:r>
                            </m:e>
                            <m:sup>
                              <m:r>
                                <a:rPr lang="en-US" sz="2000" b="0" i="1" smtClean="0">
                                  <a:latin typeface="Cambria Math" panose="02040503050406030204" pitchFamily="18" charset="0"/>
                                </a:rPr>
                                <m:t>2</m:t>
                              </m:r>
                            </m:sup>
                          </m:sSup>
                        </m:den>
                      </m:f>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𝑚</m:t>
                          </m:r>
                        </m:sub>
                        <m:sup>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𝐿</m:t>
                              </m:r>
                            </m:sub>
                          </m:sSub>
                        </m:sup>
                        <m:e>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sin</m:t>
                              </m:r>
                            </m:e>
                            <m:sup>
                              <m:r>
                                <a:rPr lang="en-US" sz="2000" b="0" i="1" smtClean="0">
                                  <a:latin typeface="Cambria Math" panose="02040503050406030204" pitchFamily="18" charset="0"/>
                                </a:rPr>
                                <m:t>4</m:t>
                              </m:r>
                            </m:sup>
                          </m:s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𝑘</m:t>
                              </m:r>
                            </m:e>
                            <m:sub>
                              <m:r>
                                <a:rPr lang="en-US" sz="2000" b="0" i="1" smtClean="0">
                                  <a:latin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𝑦</m:t>
                              </m:r>
                            </m:e>
                            <m:sub>
                              <m:r>
                                <a:rPr lang="en-US" sz="2000" b="0" i="1" smtClean="0">
                                  <a:latin typeface="Cambria Math" panose="02040503050406030204" pitchFamily="18" charset="0"/>
                                  <a:ea typeface="Cambria Math" panose="02040503050406030204" pitchFamily="18" charset="0"/>
                                </a:rPr>
                                <m:t>𝑚</m:t>
                              </m:r>
                            </m:sub>
                          </m:sSub>
                          <m:r>
                            <a:rPr lang="en-US" sz="2000" b="0" i="1" smtClean="0">
                              <a:latin typeface="Cambria Math" panose="02040503050406030204" pitchFamily="18" charset="0"/>
                            </a:rPr>
                            <m:t>) </m:t>
                          </m:r>
                        </m:e>
                      </m:nary>
                    </m:oMath>
                  </m:oMathPara>
                </a14:m>
                <a:endParaRPr lang="en-US" sz="2000" dirty="0"/>
              </a:p>
            </p:txBody>
          </p:sp>
        </mc:Choice>
        <mc:Fallback>
          <p:sp>
            <p:nvSpPr>
              <p:cNvPr id="20" name="TextBox 19">
                <a:extLst>
                  <a:ext uri="{FF2B5EF4-FFF2-40B4-BE49-F238E27FC236}">
                    <a16:creationId xmlns:a16="http://schemas.microsoft.com/office/drawing/2014/main" id="{BA1D8EC0-E829-DDE2-7F78-92C9FCA1B46D}"/>
                  </a:ext>
                </a:extLst>
              </p:cNvPr>
              <p:cNvSpPr txBox="1">
                <a:spLocks noRot="1" noChangeAspect="1" noMove="1" noResize="1" noEditPoints="1" noAdjustHandles="1" noChangeArrowheads="1" noChangeShapeType="1" noTextEdit="1"/>
              </p:cNvSpPr>
              <p:nvPr/>
            </p:nvSpPr>
            <p:spPr>
              <a:xfrm>
                <a:off x="339420" y="5161462"/>
                <a:ext cx="3381247" cy="957763"/>
              </a:xfrm>
              <a:prstGeom prst="rect">
                <a:avLst/>
              </a:prstGeom>
              <a:blipFill>
                <a:blip r:embed="rId5"/>
                <a:stretch>
                  <a:fillRect t="-98684" b="-153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558F177A-923A-BBEE-B1E2-6A2828994E30}"/>
                  </a:ext>
                </a:extLst>
              </p:cNvPr>
              <p:cNvSpPr txBox="1"/>
              <p:nvPr/>
            </p:nvSpPr>
            <p:spPr>
              <a:xfrm>
                <a:off x="537299" y="4320699"/>
                <a:ext cx="2639825"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𝑈𝐿</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𝐿</m:t>
                              </m:r>
                            </m:sub>
                          </m:sSub>
                        </m:e>
                      </m:d>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𝑓</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𝑁</m:t>
                          </m:r>
                        </m:e>
                        <m:sub>
                          <m:r>
                            <a:rPr lang="en-US" sz="2400" b="0" i="1" smtClean="0">
                              <a:latin typeface="Cambria Math" panose="02040503050406030204" pitchFamily="18" charset="0"/>
                              <a:ea typeface="Cambria Math" panose="02040503050406030204" pitchFamily="18" charset="0"/>
                            </a:rPr>
                            <m:t>𝐿</m:t>
                          </m:r>
                        </m:sub>
                      </m:sSub>
                      <m:r>
                        <a:rPr lang="en-US" sz="2400" b="0" i="1" smtClean="0">
                          <a:latin typeface="Cambria Math" panose="02040503050406030204" pitchFamily="18" charset="0"/>
                          <a:ea typeface="Cambria Math" panose="02040503050406030204" pitchFamily="18" charset="0"/>
                        </a:rPr>
                        <m:t>)</m:t>
                      </m:r>
                    </m:oMath>
                  </m:oMathPara>
                </a14:m>
                <a:endParaRPr lang="en-US" sz="2400" dirty="0"/>
              </a:p>
            </p:txBody>
          </p:sp>
        </mc:Choice>
        <mc:Fallback>
          <p:sp>
            <p:nvSpPr>
              <p:cNvPr id="22" name="TextBox 21">
                <a:extLst>
                  <a:ext uri="{FF2B5EF4-FFF2-40B4-BE49-F238E27FC236}">
                    <a16:creationId xmlns:a16="http://schemas.microsoft.com/office/drawing/2014/main" id="{558F177A-923A-BBEE-B1E2-6A2828994E30}"/>
                  </a:ext>
                </a:extLst>
              </p:cNvPr>
              <p:cNvSpPr txBox="1">
                <a:spLocks noRot="1" noChangeAspect="1" noMove="1" noResize="1" noEditPoints="1" noAdjustHandles="1" noChangeArrowheads="1" noChangeShapeType="1" noTextEdit="1"/>
              </p:cNvSpPr>
              <p:nvPr/>
            </p:nvSpPr>
            <p:spPr>
              <a:xfrm>
                <a:off x="537299" y="4320699"/>
                <a:ext cx="2639825" cy="461665"/>
              </a:xfrm>
              <a:prstGeom prst="rect">
                <a:avLst/>
              </a:prstGeom>
              <a:blipFill>
                <a:blip r:embed="rId6"/>
                <a:stretch>
                  <a:fillRect b="-189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FAF98497-05B3-911F-768A-D63E9A50F4A5}"/>
                  </a:ext>
                </a:extLst>
              </p:cNvPr>
              <p:cNvSpPr txBox="1"/>
              <p:nvPr/>
            </p:nvSpPr>
            <p:spPr>
              <a:xfrm>
                <a:off x="4528968" y="4317610"/>
                <a:ext cx="3811300"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𝐾</m:t>
                          </m:r>
                        </m:e>
                        <m:sub>
                          <m:r>
                            <a:rPr lang="en-US" sz="2400" i="1">
                              <a:latin typeface="Cambria Math" panose="02040503050406030204" pitchFamily="18" charset="0"/>
                            </a:rPr>
                            <m:t>𝑈</m:t>
                          </m:r>
                          <m:r>
                            <a:rPr lang="en-US" sz="2400" b="0" i="1" smtClean="0">
                              <a:latin typeface="Cambria Math" panose="02040503050406030204" pitchFamily="18" charset="0"/>
                            </a:rPr>
                            <m:t>𝐷</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𝐿</m:t>
                              </m:r>
                            </m:sub>
                          </m:sSub>
                        </m:e>
                      </m:d>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𝑁</m:t>
                          </m:r>
                        </m:e>
                        <m:sub>
                          <m:r>
                            <a:rPr lang="en-US" sz="2400" b="0" i="1" smtClean="0">
                              <a:latin typeface="Cambria Math" panose="02040503050406030204" pitchFamily="18" charset="0"/>
                              <a:ea typeface="Cambria Math" panose="02040503050406030204" pitchFamily="18" charset="0"/>
                            </a:rPr>
                            <m:t>𝐿</m:t>
                          </m:r>
                        </m:sub>
                      </m:sSub>
                      <m:r>
                        <a:rPr lang="en-US" sz="2400" b="0" i="1" smtClean="0">
                          <a:latin typeface="Cambria Math" panose="02040503050406030204" pitchFamily="18" charset="0"/>
                          <a:ea typeface="Cambria Math" panose="02040503050406030204" pitchFamily="18" charset="0"/>
                        </a:rPr>
                        <m:t> −1)</m:t>
                      </m:r>
                      <m:r>
                        <a:rPr lang="en-US" sz="2400" i="1">
                          <a:latin typeface="Cambria Math" panose="02040503050406030204" pitchFamily="18" charset="0"/>
                          <a:ea typeface="Cambria Math" panose="02040503050406030204" pitchFamily="18" charset="0"/>
                        </a:rPr>
                        <m:t>𝑓</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𝑁</m:t>
                          </m:r>
                        </m:e>
                        <m:sub>
                          <m:r>
                            <a:rPr lang="en-US" sz="2400" i="1">
                              <a:latin typeface="Cambria Math" panose="02040503050406030204" pitchFamily="18" charset="0"/>
                              <a:ea typeface="Cambria Math" panose="02040503050406030204" pitchFamily="18" charset="0"/>
                            </a:rPr>
                            <m:t>𝐿</m:t>
                          </m:r>
                        </m:sub>
                      </m:sSub>
                      <m:r>
                        <a:rPr lang="en-US" sz="2400" i="1">
                          <a:latin typeface="Cambria Math" panose="02040503050406030204" pitchFamily="18" charset="0"/>
                          <a:ea typeface="Cambria Math" panose="02040503050406030204" pitchFamily="18" charset="0"/>
                        </a:rPr>
                        <m:t>)</m:t>
                      </m:r>
                    </m:oMath>
                  </m:oMathPara>
                </a14:m>
                <a:endParaRPr lang="en-US" sz="2400" dirty="0"/>
              </a:p>
            </p:txBody>
          </p:sp>
        </mc:Choice>
        <mc:Fallback>
          <p:sp>
            <p:nvSpPr>
              <p:cNvPr id="23" name="TextBox 22">
                <a:extLst>
                  <a:ext uri="{FF2B5EF4-FFF2-40B4-BE49-F238E27FC236}">
                    <a16:creationId xmlns:a16="http://schemas.microsoft.com/office/drawing/2014/main" id="{FAF98497-05B3-911F-768A-D63E9A50F4A5}"/>
                  </a:ext>
                </a:extLst>
              </p:cNvPr>
              <p:cNvSpPr txBox="1">
                <a:spLocks noRot="1" noChangeAspect="1" noMove="1" noResize="1" noEditPoints="1" noAdjustHandles="1" noChangeArrowheads="1" noChangeShapeType="1" noTextEdit="1"/>
              </p:cNvSpPr>
              <p:nvPr/>
            </p:nvSpPr>
            <p:spPr>
              <a:xfrm>
                <a:off x="4528968" y="4317610"/>
                <a:ext cx="3811300" cy="461665"/>
              </a:xfrm>
              <a:prstGeom prst="rect">
                <a:avLst/>
              </a:prstGeom>
              <a:blipFill>
                <a:blip r:embed="rId7"/>
                <a:stretch>
                  <a:fillRect b="-184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2A0D7BA7-FFEA-120F-D67B-A498AE67687A}"/>
                  </a:ext>
                </a:extLst>
              </p:cNvPr>
              <p:cNvSpPr txBox="1"/>
              <p:nvPr/>
            </p:nvSpPr>
            <p:spPr>
              <a:xfrm>
                <a:off x="9067800" y="4423883"/>
                <a:ext cx="2570897"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𝐾</m:t>
                          </m:r>
                        </m:e>
                        <m:sub>
                          <m:r>
                            <a:rPr lang="en-US" sz="2400" b="0" i="1" smtClean="0">
                              <a:latin typeface="Cambria Math" panose="02040503050406030204" pitchFamily="18" charset="0"/>
                            </a:rPr>
                            <m:t>𝐷𝐿</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𝐿</m:t>
                              </m:r>
                            </m:sub>
                          </m:sSub>
                        </m:e>
                      </m:d>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𝑓</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𝑁</m:t>
                          </m:r>
                        </m:e>
                        <m:sub>
                          <m:r>
                            <a:rPr lang="en-US" sz="2400" i="1">
                              <a:latin typeface="Cambria Math" panose="02040503050406030204" pitchFamily="18" charset="0"/>
                              <a:ea typeface="Cambria Math" panose="02040503050406030204" pitchFamily="18" charset="0"/>
                            </a:rPr>
                            <m:t>𝐿</m:t>
                          </m:r>
                        </m:sub>
                      </m:sSub>
                      <m:r>
                        <a:rPr lang="en-US" sz="2400" i="1">
                          <a:latin typeface="Cambria Math" panose="02040503050406030204" pitchFamily="18" charset="0"/>
                          <a:ea typeface="Cambria Math" panose="02040503050406030204" pitchFamily="18" charset="0"/>
                        </a:rPr>
                        <m:t>)</m:t>
                      </m:r>
                    </m:oMath>
                  </m:oMathPara>
                </a14:m>
                <a:endParaRPr lang="en-US" sz="2400" dirty="0"/>
              </a:p>
            </p:txBody>
          </p:sp>
        </mc:Choice>
        <mc:Fallback>
          <p:sp>
            <p:nvSpPr>
              <p:cNvPr id="24" name="TextBox 23">
                <a:extLst>
                  <a:ext uri="{FF2B5EF4-FFF2-40B4-BE49-F238E27FC236}">
                    <a16:creationId xmlns:a16="http://schemas.microsoft.com/office/drawing/2014/main" id="{2A0D7BA7-FFEA-120F-D67B-A498AE67687A}"/>
                  </a:ext>
                </a:extLst>
              </p:cNvPr>
              <p:cNvSpPr txBox="1">
                <a:spLocks noRot="1" noChangeAspect="1" noMove="1" noResize="1" noEditPoints="1" noAdjustHandles="1" noChangeArrowheads="1" noChangeShapeType="1" noTextEdit="1"/>
              </p:cNvSpPr>
              <p:nvPr/>
            </p:nvSpPr>
            <p:spPr>
              <a:xfrm>
                <a:off x="9067800" y="4423883"/>
                <a:ext cx="2570897" cy="461665"/>
              </a:xfrm>
              <a:prstGeom prst="rect">
                <a:avLst/>
              </a:prstGeom>
              <a:blipFill>
                <a:blip r:embed="rId8"/>
                <a:stretch>
                  <a:fillRect l="-493" b="-189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EFF2CA97-21ED-BE22-B73D-D6160E45D69F}"/>
                  </a:ext>
                </a:extLst>
              </p:cNvPr>
              <p:cNvSpPr txBox="1"/>
              <p:nvPr/>
            </p:nvSpPr>
            <p:spPr>
              <a:xfrm>
                <a:off x="5942148" y="6277992"/>
                <a:ext cx="6249852" cy="344966"/>
              </a:xfrm>
              <a:prstGeom prst="rect">
                <a:avLst/>
              </a:prstGeom>
              <a:noFill/>
            </p:spPr>
            <p:txBody>
              <a:bodyPr wrap="none" rtlCol="0">
                <a:spAutoFit/>
              </a:bodyPr>
              <a:lstStyle/>
              <a:p>
                <a:r>
                  <a:rPr lang="en-US" sz="1600" dirty="0">
                    <a:solidFill>
                      <a:schemeClr val="tx1"/>
                    </a:solidFill>
                    <a:latin typeface="Baskerville" panose="02020502070401020303" pitchFamily="18" charset="0"/>
                    <a:ea typeface="Baskerville" panose="02020502070401020303" pitchFamily="18" charset="0"/>
                  </a:rPr>
                  <a:t>Haines </a:t>
                </a:r>
                <a14:m>
                  <m:oMath xmlns:m="http://schemas.openxmlformats.org/officeDocument/2006/math">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sz="1600">
                            <a:solidFill>
                              <a:schemeClr val="tx1"/>
                            </a:solidFill>
                            <a:latin typeface="Cambria Math" panose="02040503050406030204" pitchFamily="18" charset="0"/>
                            <a:ea typeface="Cambria Math" panose="02040503050406030204" pitchFamily="18" charset="0"/>
                          </a:rPr>
                          <m:t> </m:t>
                        </m:r>
                      </m:e>
                      <m:sup>
                        <m:r>
                          <a:rPr lang="en-US" sz="1600">
                            <a:solidFill>
                              <a:schemeClr val="tx1"/>
                            </a:solidFill>
                            <a:latin typeface="Cambria Math" panose="02040503050406030204" pitchFamily="18" charset="0"/>
                            <a:ea typeface="Cambria Math" panose="02040503050406030204" pitchFamily="18" charset="0"/>
                          </a:rPr>
                          <m:t>†</m:t>
                        </m:r>
                      </m:sup>
                    </m:sSup>
                  </m:oMath>
                </a14:m>
                <a:r>
                  <a:rPr lang="en-US" sz="1600" dirty="0">
                    <a:solidFill>
                      <a:schemeClr val="tx1"/>
                    </a:solidFill>
                    <a:latin typeface="Baskerville" panose="02020502070401020303" pitchFamily="18" charset="0"/>
                    <a:ea typeface="Baskerville" panose="02020502070401020303" pitchFamily="18" charset="0"/>
                  </a:rPr>
                  <a:t>, </a:t>
                </a:r>
                <a:r>
                  <a:rPr lang="en-US" sz="1600" b="1" dirty="0">
                    <a:solidFill>
                      <a:schemeClr val="tx1"/>
                    </a:solidFill>
                    <a:latin typeface="Baskerville" panose="02020502070401020303" pitchFamily="18" charset="0"/>
                    <a:ea typeface="Baskerville" panose="02020502070401020303" pitchFamily="18" charset="0"/>
                  </a:rPr>
                  <a:t>Manjalingal</a:t>
                </a:r>
                <a:r>
                  <a:rPr lang="en-US" sz="1600" dirty="0">
                    <a:solidFill>
                      <a:schemeClr val="tx1"/>
                    </a:solidFill>
                    <a:latin typeface="Baskerville" panose="02020502070401020303" pitchFamily="18" charset="0"/>
                    <a:ea typeface="Baskerville" panose="02020502070401020303" pitchFamily="18" charset="0"/>
                  </a:rPr>
                  <a:t> </a:t>
                </a:r>
                <a14:m>
                  <m:oMath xmlns:m="http://schemas.openxmlformats.org/officeDocument/2006/math">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sz="1600">
                            <a:solidFill>
                              <a:schemeClr val="tx1"/>
                            </a:solidFill>
                            <a:latin typeface="Cambria Math" panose="02040503050406030204" pitchFamily="18" charset="0"/>
                            <a:ea typeface="Cambria Math" panose="02040503050406030204" pitchFamily="18" charset="0"/>
                          </a:rPr>
                          <m:t> </m:t>
                        </m:r>
                      </m:e>
                      <m:sup>
                        <m:r>
                          <a:rPr lang="en-US" sz="1600">
                            <a:solidFill>
                              <a:schemeClr val="tx1"/>
                            </a:solidFill>
                            <a:latin typeface="Cambria Math" panose="02040503050406030204" pitchFamily="18" charset="0"/>
                            <a:ea typeface="Cambria Math" panose="02040503050406030204" pitchFamily="18" charset="0"/>
                          </a:rPr>
                          <m:t>†</m:t>
                        </m:r>
                      </m:sup>
                    </m:sSup>
                  </m:oMath>
                </a14:m>
                <a:r>
                  <a:rPr lang="en-US" sz="1600" dirty="0">
                    <a:solidFill>
                      <a:schemeClr val="tx1"/>
                    </a:solidFill>
                    <a:latin typeface="Baskerville" panose="02020502070401020303" pitchFamily="18" charset="0"/>
                    <a:ea typeface="Baskerville" panose="02020502070401020303" pitchFamily="18" charset="0"/>
                  </a:rPr>
                  <a:t>, Blackham, Rahmanian, Mandal, </a:t>
                </a:r>
                <a:r>
                  <a:rPr lang="en-US" sz="1600" i="1" dirty="0" err="1">
                    <a:solidFill>
                      <a:schemeClr val="tx1"/>
                    </a:solidFill>
                    <a:latin typeface="Baskerville" panose="02020502070401020303" pitchFamily="18" charset="0"/>
                    <a:ea typeface="Baskerville" panose="02020502070401020303" pitchFamily="18" charset="0"/>
                  </a:rPr>
                  <a:t>arXiv</a:t>
                </a:r>
                <a:r>
                  <a:rPr lang="en-US" sz="1600" dirty="0">
                    <a:solidFill>
                      <a:schemeClr val="tx1"/>
                    </a:solidFill>
                    <a:latin typeface="Baskerville" panose="02020502070401020303" pitchFamily="18" charset="0"/>
                    <a:ea typeface="Baskerville" panose="02020502070401020303" pitchFamily="18" charset="0"/>
                  </a:rPr>
                  <a:t> (2026)</a:t>
                </a:r>
              </a:p>
            </p:txBody>
          </p:sp>
        </mc:Choice>
        <mc:Fallback>
          <p:sp>
            <p:nvSpPr>
              <p:cNvPr id="28" name="TextBox 27">
                <a:extLst>
                  <a:ext uri="{FF2B5EF4-FFF2-40B4-BE49-F238E27FC236}">
                    <a16:creationId xmlns:a16="http://schemas.microsoft.com/office/drawing/2014/main" id="{EFF2CA97-21ED-BE22-B73D-D6160E45D69F}"/>
                  </a:ext>
                </a:extLst>
              </p:cNvPr>
              <p:cNvSpPr txBox="1">
                <a:spLocks noRot="1" noChangeAspect="1" noMove="1" noResize="1" noEditPoints="1" noAdjustHandles="1" noChangeArrowheads="1" noChangeShapeType="1" noTextEdit="1"/>
              </p:cNvSpPr>
              <p:nvPr/>
            </p:nvSpPr>
            <p:spPr>
              <a:xfrm>
                <a:off x="5942148" y="6277992"/>
                <a:ext cx="6249852" cy="344966"/>
              </a:xfrm>
              <a:prstGeom prst="rect">
                <a:avLst/>
              </a:prstGeom>
              <a:blipFill>
                <a:blip r:embed="rId9"/>
                <a:stretch>
                  <a:fillRect l="-609" t="-3571" b="-21429"/>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A3D048A7-C9BB-C2F8-AB82-EAE9532508E2}"/>
              </a:ext>
            </a:extLst>
          </p:cNvPr>
          <p:cNvPicPr>
            <a:picLocks noChangeAspect="1"/>
          </p:cNvPicPr>
          <p:nvPr/>
        </p:nvPicPr>
        <p:blipFill>
          <a:blip r:embed="rId4"/>
          <a:srcRect l="33065" t="51343" r="33842"/>
          <a:stretch>
            <a:fillRect/>
          </a:stretch>
        </p:blipFill>
        <p:spPr>
          <a:xfrm>
            <a:off x="3965265" y="773634"/>
            <a:ext cx="4060090" cy="3273700"/>
          </a:xfrm>
          <a:prstGeom prst="rect">
            <a:avLst/>
          </a:prstGeom>
        </p:spPr>
      </p:pic>
      <p:pic>
        <p:nvPicPr>
          <p:cNvPr id="32" name="Picture 31">
            <a:extLst>
              <a:ext uri="{FF2B5EF4-FFF2-40B4-BE49-F238E27FC236}">
                <a16:creationId xmlns:a16="http://schemas.microsoft.com/office/drawing/2014/main" id="{0821341C-2A38-80F3-43FC-27050A2CCC3A}"/>
              </a:ext>
            </a:extLst>
          </p:cNvPr>
          <p:cNvPicPr>
            <a:picLocks noChangeAspect="1"/>
          </p:cNvPicPr>
          <p:nvPr/>
        </p:nvPicPr>
        <p:blipFill>
          <a:blip r:embed="rId4"/>
          <a:srcRect l="66517" t="51343" r="390"/>
          <a:stretch>
            <a:fillRect/>
          </a:stretch>
        </p:blipFill>
        <p:spPr>
          <a:xfrm>
            <a:off x="8025354" y="738775"/>
            <a:ext cx="4060090" cy="3273700"/>
          </a:xfrm>
          <a:prstGeom prst="rect">
            <a:avLst/>
          </a:prstGeom>
        </p:spPr>
      </p:pic>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FC83FE0E-BD66-694D-864D-0A720A1C4EC7}"/>
                  </a:ext>
                </a:extLst>
              </p:cNvPr>
              <p:cNvSpPr txBox="1"/>
              <p:nvPr/>
            </p:nvSpPr>
            <p:spPr>
              <a:xfrm>
                <a:off x="1800520" y="876300"/>
                <a:ext cx="1160895" cy="400110"/>
              </a:xfrm>
              <a:prstGeom prst="rect">
                <a:avLst/>
              </a:prstGeom>
              <a:noFill/>
            </p:spPr>
            <p:txBody>
              <a:bodyPr wrap="none" rtlCol="0">
                <a:spAutoFit/>
              </a:bodyPr>
              <a:lstStyle/>
              <a:p>
                <a:r>
                  <a:rPr lang="en-US" sz="2000" dirty="0">
                    <a:solidFill>
                      <a:schemeClr val="tx1"/>
                    </a:solidFill>
                    <a:latin typeface="Baskerville" panose="02020502070401020303" pitchFamily="18" charset="0"/>
                    <a:ea typeface="Baskerville" panose="02020502070401020303" pitchFamily="18" charset="0"/>
                  </a:rPr>
                  <a:t>UP </a:t>
                </a:r>
                <a14:m>
                  <m:oMath xmlns:m="http://schemas.openxmlformats.org/officeDocument/2006/math">
                    <m:r>
                      <a:rPr lang="en-US" sz="2000" b="0" i="1" smtClean="0">
                        <a:solidFill>
                          <a:schemeClr val="tx1"/>
                        </a:solidFill>
                        <a:latin typeface="Cambria Math" panose="02040503050406030204" pitchFamily="18" charset="0"/>
                      </a:rPr>
                      <m:t>→ </m:t>
                    </m:r>
                  </m:oMath>
                </a14:m>
                <a:r>
                  <a:rPr lang="en-US" sz="2000" dirty="0">
                    <a:solidFill>
                      <a:schemeClr val="tx1"/>
                    </a:solidFill>
                    <a:latin typeface="Baskerville" panose="02020502070401020303" pitchFamily="18" charset="0"/>
                    <a:ea typeface="Baskerville" panose="02020502070401020303" pitchFamily="18" charset="0"/>
                  </a:rPr>
                  <a:t>LP</a:t>
                </a:r>
              </a:p>
            </p:txBody>
          </p:sp>
        </mc:Choice>
        <mc:Fallback>
          <p:sp>
            <p:nvSpPr>
              <p:cNvPr id="33" name="TextBox 32">
                <a:extLst>
                  <a:ext uri="{FF2B5EF4-FFF2-40B4-BE49-F238E27FC236}">
                    <a16:creationId xmlns:a16="http://schemas.microsoft.com/office/drawing/2014/main" id="{FC83FE0E-BD66-694D-864D-0A720A1C4EC7}"/>
                  </a:ext>
                </a:extLst>
              </p:cNvPr>
              <p:cNvSpPr txBox="1">
                <a:spLocks noRot="1" noChangeAspect="1" noMove="1" noResize="1" noEditPoints="1" noAdjustHandles="1" noChangeArrowheads="1" noChangeShapeType="1" noTextEdit="1"/>
              </p:cNvSpPr>
              <p:nvPr/>
            </p:nvSpPr>
            <p:spPr>
              <a:xfrm>
                <a:off x="1800520" y="876300"/>
                <a:ext cx="1160895" cy="400110"/>
              </a:xfrm>
              <a:prstGeom prst="rect">
                <a:avLst/>
              </a:prstGeom>
              <a:blipFill>
                <a:blip r:embed="rId10"/>
                <a:stretch>
                  <a:fillRect l="-5376" t="-9375" r="-4301" b="-2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B466B340-77E7-580D-2423-549929846DB7}"/>
                  </a:ext>
                </a:extLst>
              </p:cNvPr>
              <p:cNvSpPr txBox="1"/>
              <p:nvPr/>
            </p:nvSpPr>
            <p:spPr>
              <a:xfrm>
                <a:off x="6023636" y="2812322"/>
                <a:ext cx="1410066" cy="400110"/>
              </a:xfrm>
              <a:prstGeom prst="rect">
                <a:avLst/>
              </a:prstGeom>
              <a:noFill/>
            </p:spPr>
            <p:txBody>
              <a:bodyPr wrap="none" rtlCol="0">
                <a:spAutoFit/>
              </a:bodyPr>
              <a:lstStyle/>
              <a:p>
                <a:r>
                  <a:rPr lang="en-US" sz="2000" dirty="0">
                    <a:latin typeface="Baskerville" panose="02020502070401020303" pitchFamily="18" charset="0"/>
                    <a:ea typeface="Baskerville" panose="02020502070401020303" pitchFamily="18" charset="0"/>
                  </a:rPr>
                  <a:t>UP</a:t>
                </a:r>
                <a:r>
                  <a:rPr lang="en-US" sz="2000" dirty="0">
                    <a:solidFill>
                      <a:schemeClr val="tx1"/>
                    </a:solidFill>
                    <a:latin typeface="Baskerville" panose="02020502070401020303" pitchFamily="18" charset="0"/>
                    <a:ea typeface="Baskerville" panose="02020502070401020303" pitchFamily="18" charset="0"/>
                  </a:rPr>
                  <a:t> </a:t>
                </a:r>
                <a14:m>
                  <m:oMath xmlns:m="http://schemas.openxmlformats.org/officeDocument/2006/math">
                    <m:r>
                      <a:rPr lang="en-US" sz="2000" b="0" i="1" smtClean="0">
                        <a:solidFill>
                          <a:schemeClr val="tx1"/>
                        </a:solidFill>
                        <a:latin typeface="Cambria Math" panose="02040503050406030204" pitchFamily="18" charset="0"/>
                      </a:rPr>
                      <m:t>→</m:t>
                    </m:r>
                    <m:r>
                      <m:rPr>
                        <m:sty m:val="p"/>
                      </m:rPr>
                      <a:rPr lang="en-US" sz="2000" b="0" i="0" smtClean="0">
                        <a:solidFill>
                          <a:schemeClr val="tx1"/>
                        </a:solidFill>
                        <a:latin typeface="Cambria Math" panose="02040503050406030204" pitchFamily="18" charset="0"/>
                      </a:rPr>
                      <m:t>Dark</m:t>
                    </m:r>
                  </m:oMath>
                </a14:m>
                <a:endParaRPr lang="en-US" sz="2000" dirty="0">
                  <a:solidFill>
                    <a:schemeClr val="tx1"/>
                  </a:solidFill>
                  <a:latin typeface="Baskerville" panose="02020502070401020303" pitchFamily="18" charset="0"/>
                  <a:ea typeface="Baskerville" panose="02020502070401020303" pitchFamily="18" charset="0"/>
                </a:endParaRPr>
              </a:p>
            </p:txBody>
          </p:sp>
        </mc:Choice>
        <mc:Fallback>
          <p:sp>
            <p:nvSpPr>
              <p:cNvPr id="34" name="TextBox 33">
                <a:extLst>
                  <a:ext uri="{FF2B5EF4-FFF2-40B4-BE49-F238E27FC236}">
                    <a16:creationId xmlns:a16="http://schemas.microsoft.com/office/drawing/2014/main" id="{B466B340-77E7-580D-2423-549929846DB7}"/>
                  </a:ext>
                </a:extLst>
              </p:cNvPr>
              <p:cNvSpPr txBox="1">
                <a:spLocks noRot="1" noChangeAspect="1" noMove="1" noResize="1" noEditPoints="1" noAdjustHandles="1" noChangeArrowheads="1" noChangeShapeType="1" noTextEdit="1"/>
              </p:cNvSpPr>
              <p:nvPr/>
            </p:nvSpPr>
            <p:spPr>
              <a:xfrm>
                <a:off x="6023636" y="2812322"/>
                <a:ext cx="1410066" cy="400110"/>
              </a:xfrm>
              <a:prstGeom prst="rect">
                <a:avLst/>
              </a:prstGeom>
              <a:blipFill>
                <a:blip r:embed="rId11"/>
                <a:stretch>
                  <a:fillRect l="-4464" t="-9375" b="-281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55E5563D-1BBF-8FF4-AA9C-4E8212E5E1FE}"/>
                  </a:ext>
                </a:extLst>
              </p:cNvPr>
              <p:cNvSpPr txBox="1"/>
              <p:nvPr/>
            </p:nvSpPr>
            <p:spPr>
              <a:xfrm>
                <a:off x="9686447" y="928661"/>
                <a:ext cx="1479700" cy="400110"/>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m:rPr>
                          <m:sty m:val="p"/>
                        </m:rPr>
                        <a:rPr lang="en-US" sz="2000" smtClean="0">
                          <a:latin typeface="Cambria Math" panose="02040503050406030204" pitchFamily="18" charset="0"/>
                        </a:rPr>
                        <m:t>Dark</m:t>
                      </m:r>
                      <m:r>
                        <a:rPr lang="en-US" sz="2000" i="1">
                          <a:latin typeface="Cambria Math" panose="02040503050406030204" pitchFamily="18" charset="0"/>
                        </a:rPr>
                        <m:t> </m:t>
                      </m:r>
                      <m:r>
                        <a:rPr lang="en-US" sz="2000" b="0" i="1" smtClean="0">
                          <a:solidFill>
                            <a:schemeClr val="tx1"/>
                          </a:solidFill>
                          <a:latin typeface="Cambria Math" panose="02040503050406030204" pitchFamily="18" charset="0"/>
                        </a:rPr>
                        <m:t>→</m:t>
                      </m:r>
                      <m:r>
                        <m:rPr>
                          <m:sty m:val="p"/>
                        </m:rPr>
                        <a:rPr lang="en-US" sz="2000" b="0" i="0" smtClean="0">
                          <a:solidFill>
                            <a:schemeClr val="tx1"/>
                          </a:solidFill>
                          <a:latin typeface="Cambria Math" panose="02040503050406030204" pitchFamily="18" charset="0"/>
                        </a:rPr>
                        <m:t>LP</m:t>
                      </m:r>
                    </m:oMath>
                  </m:oMathPara>
                </a14:m>
                <a:endParaRPr lang="en-US" sz="2000" dirty="0">
                  <a:solidFill>
                    <a:schemeClr val="tx1"/>
                  </a:solidFill>
                  <a:latin typeface="Baskerville" panose="02020502070401020303" pitchFamily="18" charset="0"/>
                  <a:ea typeface="Baskerville" panose="02020502070401020303" pitchFamily="18" charset="0"/>
                </a:endParaRPr>
              </a:p>
            </p:txBody>
          </p:sp>
        </mc:Choice>
        <mc:Fallback>
          <p:sp>
            <p:nvSpPr>
              <p:cNvPr id="35" name="TextBox 34">
                <a:extLst>
                  <a:ext uri="{FF2B5EF4-FFF2-40B4-BE49-F238E27FC236}">
                    <a16:creationId xmlns:a16="http://schemas.microsoft.com/office/drawing/2014/main" id="{55E5563D-1BBF-8FF4-AA9C-4E8212E5E1FE}"/>
                  </a:ext>
                </a:extLst>
              </p:cNvPr>
              <p:cNvSpPr txBox="1">
                <a:spLocks noRot="1" noChangeAspect="1" noMove="1" noResize="1" noEditPoints="1" noAdjustHandles="1" noChangeArrowheads="1" noChangeShapeType="1" noTextEdit="1"/>
              </p:cNvSpPr>
              <p:nvPr/>
            </p:nvSpPr>
            <p:spPr>
              <a:xfrm>
                <a:off x="9686447" y="928661"/>
                <a:ext cx="1479700" cy="400110"/>
              </a:xfrm>
              <a:prstGeom prst="rect">
                <a:avLst/>
              </a:prstGeom>
              <a:blipFill>
                <a:blip r:embed="rId12"/>
                <a:stretch>
                  <a:fillRect b="-18182"/>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72092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BF837F4D-CE2F-5C76-81B5-8A930889C4FB}"/>
              </a:ext>
            </a:extLst>
          </p:cNvPr>
          <p:cNvPicPr>
            <a:picLocks noChangeAspect="1"/>
          </p:cNvPicPr>
          <p:nvPr/>
        </p:nvPicPr>
        <p:blipFill>
          <a:blip r:embed="rId4"/>
          <a:stretch>
            <a:fillRect/>
          </a:stretch>
        </p:blipFill>
        <p:spPr>
          <a:xfrm>
            <a:off x="3433592" y="2397915"/>
            <a:ext cx="7079652" cy="3896184"/>
          </a:xfrm>
          <a:prstGeom prst="rect">
            <a:avLst/>
          </a:prstGeom>
        </p:spPr>
      </p:pic>
      <p:sp>
        <p:nvSpPr>
          <p:cNvPr id="2" name="Slide Number Placeholder 1">
            <a:extLst>
              <a:ext uri="{FF2B5EF4-FFF2-40B4-BE49-F238E27FC236}">
                <a16:creationId xmlns:a16="http://schemas.microsoft.com/office/drawing/2014/main" id="{35E76C30-74E5-CBF6-BD39-DC910F2CD18E}"/>
              </a:ext>
            </a:extLst>
          </p:cNvPr>
          <p:cNvSpPr>
            <a:spLocks noGrp="1"/>
          </p:cNvSpPr>
          <p:nvPr>
            <p:ph type="sldNum" sz="quarter" idx="12"/>
          </p:nvPr>
        </p:nvSpPr>
        <p:spPr/>
        <p:txBody>
          <a:bodyPr/>
          <a:lstStyle/>
          <a:p>
            <a:fld id="{2519C00E-2C2C-A546-B149-044A63D2EBB9}" type="slidenum">
              <a:rPr lang="en-US" smtClean="0"/>
              <a:pPr/>
              <a:t>7</a:t>
            </a:fld>
            <a:endParaRPr lang="en-US" dirty="0"/>
          </a:p>
        </p:txBody>
      </p:sp>
      <p:pic>
        <p:nvPicPr>
          <p:cNvPr id="4" name="Picture 3">
            <a:extLst>
              <a:ext uri="{FF2B5EF4-FFF2-40B4-BE49-F238E27FC236}">
                <a16:creationId xmlns:a16="http://schemas.microsoft.com/office/drawing/2014/main" id="{D1681853-8148-04FB-B5E9-C67636A816C5}"/>
              </a:ext>
            </a:extLst>
          </p:cNvPr>
          <p:cNvPicPr>
            <a:picLocks noChangeAspect="1"/>
          </p:cNvPicPr>
          <p:nvPr/>
        </p:nvPicPr>
        <p:blipFill>
          <a:blip r:embed="rId5"/>
          <a:srcRect l="68332" t="3037" b="3120"/>
          <a:stretch>
            <a:fillRect/>
          </a:stretch>
        </p:blipFill>
        <p:spPr>
          <a:xfrm>
            <a:off x="583301" y="3143148"/>
            <a:ext cx="2820902" cy="3462976"/>
          </a:xfrm>
          <a:prstGeom prst="rect">
            <a:avLst/>
          </a:prstGeom>
        </p:spPr>
      </p:pic>
      <p:pic>
        <p:nvPicPr>
          <p:cNvPr id="5" name="Graphic 4">
            <a:extLst>
              <a:ext uri="{FF2B5EF4-FFF2-40B4-BE49-F238E27FC236}">
                <a16:creationId xmlns:a16="http://schemas.microsoft.com/office/drawing/2014/main" id="{CF25FE2A-B56C-ED91-F5B3-4565A16F7B37}"/>
              </a:ext>
            </a:extLst>
          </p:cNvPr>
          <p:cNvPicPr>
            <a:picLocks noChangeAspect="1"/>
          </p:cNvPicPr>
          <p:nvPr/>
        </p:nvPicPr>
        <p:blipFill>
          <a:blip r:embed="rId6">
            <a:extLst>
              <a:ext uri="{96DAC541-7B7A-43D3-8B79-37D633B846F1}">
                <asvg:svgBlip xmlns:asvg="http://schemas.microsoft.com/office/drawing/2016/SVG/main" r:embed="rId7"/>
              </a:ext>
            </a:extLst>
          </a:blip>
          <a:srcRect l="14719" r="5547" b="11841"/>
          <a:stretch>
            <a:fillRect/>
          </a:stretch>
        </p:blipFill>
        <p:spPr>
          <a:xfrm>
            <a:off x="772852" y="203016"/>
            <a:ext cx="2335429" cy="2582226"/>
          </a:xfrm>
          <a:prstGeom prst="rect">
            <a:avLst/>
          </a:prstGeom>
        </p:spPr>
      </p:pic>
      <p:cxnSp>
        <p:nvCxnSpPr>
          <p:cNvPr id="6" name="Straight Arrow Connector 5">
            <a:extLst>
              <a:ext uri="{FF2B5EF4-FFF2-40B4-BE49-F238E27FC236}">
                <a16:creationId xmlns:a16="http://schemas.microsoft.com/office/drawing/2014/main" id="{AB00944D-F98F-3E03-44B8-A4311369BDD3}"/>
              </a:ext>
            </a:extLst>
          </p:cNvPr>
          <p:cNvCxnSpPr>
            <a:cxnSpLocks/>
          </p:cNvCxnSpPr>
          <p:nvPr/>
        </p:nvCxnSpPr>
        <p:spPr>
          <a:xfrm flipH="1">
            <a:off x="1991176" y="666690"/>
            <a:ext cx="283222" cy="1429137"/>
          </a:xfrm>
          <a:prstGeom prst="straightConnector1">
            <a:avLst/>
          </a:prstGeom>
          <a:ln w="38100">
            <a:gradFill>
              <a:gsLst>
                <a:gs pos="81000">
                  <a:schemeClr val="tx1">
                    <a:lumMod val="65000"/>
                    <a:lumOff val="35000"/>
                    <a:alpha val="12036"/>
                  </a:schemeClr>
                </a:gs>
                <a:gs pos="26000">
                  <a:schemeClr val="accent1">
                    <a:lumMod val="30000"/>
                    <a:lumOff val="70000"/>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B448EE5-A18F-2148-99DF-215CF1873AC6}"/>
              </a:ext>
            </a:extLst>
          </p:cNvPr>
          <p:cNvSpPr txBox="1"/>
          <p:nvPr/>
        </p:nvSpPr>
        <p:spPr>
          <a:xfrm>
            <a:off x="861005" y="562579"/>
            <a:ext cx="1317228" cy="584775"/>
          </a:xfrm>
          <a:prstGeom prst="rect">
            <a:avLst/>
          </a:prstGeom>
          <a:noFill/>
        </p:spPr>
        <p:txBody>
          <a:bodyPr wrap="square" rtlCol="0">
            <a:spAutoFit/>
          </a:bodyPr>
          <a:lstStyle/>
          <a:p>
            <a:r>
              <a:rPr lang="en-US" sz="1600" dirty="0">
                <a:solidFill>
                  <a:srgbClr val="3399FF"/>
                </a:solidFill>
              </a:rPr>
              <a:t>Upper</a:t>
            </a:r>
          </a:p>
          <a:p>
            <a:r>
              <a:rPr lang="en-US" sz="1600" dirty="0">
                <a:solidFill>
                  <a:srgbClr val="3399FF"/>
                </a:solidFill>
              </a:rPr>
              <a:t>Polariton</a:t>
            </a:r>
          </a:p>
        </p:txBody>
      </p:sp>
      <p:sp>
        <p:nvSpPr>
          <p:cNvPr id="8" name="TextBox 7">
            <a:extLst>
              <a:ext uri="{FF2B5EF4-FFF2-40B4-BE49-F238E27FC236}">
                <a16:creationId xmlns:a16="http://schemas.microsoft.com/office/drawing/2014/main" id="{11FF4D30-DB61-55FB-83E8-61542BB059E1}"/>
              </a:ext>
            </a:extLst>
          </p:cNvPr>
          <p:cNvSpPr txBox="1"/>
          <p:nvPr/>
        </p:nvSpPr>
        <p:spPr>
          <a:xfrm>
            <a:off x="469845" y="1729057"/>
            <a:ext cx="1317228" cy="584775"/>
          </a:xfrm>
          <a:prstGeom prst="rect">
            <a:avLst/>
          </a:prstGeom>
          <a:noFill/>
        </p:spPr>
        <p:txBody>
          <a:bodyPr wrap="square" rtlCol="0">
            <a:spAutoFit/>
          </a:bodyPr>
          <a:lstStyle/>
          <a:p>
            <a:pPr algn="r"/>
            <a:r>
              <a:rPr lang="en-US" sz="1600" dirty="0">
                <a:solidFill>
                  <a:srgbClr val="01A3A4"/>
                </a:solidFill>
              </a:rPr>
              <a:t>Lower</a:t>
            </a:r>
          </a:p>
          <a:p>
            <a:pPr algn="r"/>
            <a:r>
              <a:rPr lang="en-US" sz="1600" dirty="0">
                <a:solidFill>
                  <a:srgbClr val="01A3A4"/>
                </a:solidFill>
              </a:rPr>
              <a:t>Polariton</a:t>
            </a:r>
          </a:p>
        </p:txBody>
      </p:sp>
      <p:cxnSp>
        <p:nvCxnSpPr>
          <p:cNvPr id="11" name="Straight Arrow Connector 10">
            <a:extLst>
              <a:ext uri="{FF2B5EF4-FFF2-40B4-BE49-F238E27FC236}">
                <a16:creationId xmlns:a16="http://schemas.microsoft.com/office/drawing/2014/main" id="{862DC358-3AE2-AD3C-9AD6-E7DA3EA8B315}"/>
              </a:ext>
            </a:extLst>
          </p:cNvPr>
          <p:cNvCxnSpPr>
            <a:cxnSpLocks/>
          </p:cNvCxnSpPr>
          <p:nvPr/>
        </p:nvCxnSpPr>
        <p:spPr>
          <a:xfrm flipH="1">
            <a:off x="2147245" y="652758"/>
            <a:ext cx="140738" cy="1322571"/>
          </a:xfrm>
          <a:prstGeom prst="straightConnector1">
            <a:avLst/>
          </a:prstGeom>
          <a:ln w="38100">
            <a:gradFill>
              <a:gsLst>
                <a:gs pos="81000">
                  <a:schemeClr val="tx1">
                    <a:lumMod val="65000"/>
                    <a:lumOff val="35000"/>
                    <a:alpha val="12036"/>
                  </a:schemeClr>
                </a:gs>
                <a:gs pos="26000">
                  <a:schemeClr val="accent1">
                    <a:lumMod val="30000"/>
                    <a:lumOff val="70000"/>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92290A8-1A1A-3DEB-2430-50CA17F42AEC}"/>
              </a:ext>
            </a:extLst>
          </p:cNvPr>
          <p:cNvCxnSpPr>
            <a:cxnSpLocks/>
          </p:cNvCxnSpPr>
          <p:nvPr/>
        </p:nvCxnSpPr>
        <p:spPr>
          <a:xfrm>
            <a:off x="2284324" y="677200"/>
            <a:ext cx="155909" cy="1120068"/>
          </a:xfrm>
          <a:prstGeom prst="straightConnector1">
            <a:avLst/>
          </a:prstGeom>
          <a:ln w="38100">
            <a:gradFill>
              <a:gsLst>
                <a:gs pos="81000">
                  <a:schemeClr val="tx1">
                    <a:lumMod val="65000"/>
                    <a:lumOff val="35000"/>
                    <a:alpha val="12036"/>
                  </a:schemeClr>
                </a:gs>
                <a:gs pos="26000">
                  <a:schemeClr val="accent1">
                    <a:lumMod val="30000"/>
                    <a:lumOff val="70000"/>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C9D8062-164B-6D73-8747-779BC6AC136F}"/>
              </a:ext>
            </a:extLst>
          </p:cNvPr>
          <p:cNvCxnSpPr>
            <a:cxnSpLocks/>
          </p:cNvCxnSpPr>
          <p:nvPr/>
        </p:nvCxnSpPr>
        <p:spPr>
          <a:xfrm>
            <a:off x="2284324" y="666690"/>
            <a:ext cx="312501" cy="1088058"/>
          </a:xfrm>
          <a:prstGeom prst="straightConnector1">
            <a:avLst/>
          </a:prstGeom>
          <a:ln w="38100">
            <a:gradFill>
              <a:gsLst>
                <a:gs pos="81000">
                  <a:schemeClr val="tx1">
                    <a:lumMod val="65000"/>
                    <a:lumOff val="35000"/>
                    <a:alpha val="12036"/>
                  </a:schemeClr>
                </a:gs>
                <a:gs pos="26000">
                  <a:schemeClr val="accent1">
                    <a:lumMod val="30000"/>
                    <a:lumOff val="70000"/>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EC7AAC2-1337-99BD-A1E7-ECF14528D317}"/>
              </a:ext>
            </a:extLst>
          </p:cNvPr>
          <p:cNvCxnSpPr>
            <a:cxnSpLocks/>
          </p:cNvCxnSpPr>
          <p:nvPr/>
        </p:nvCxnSpPr>
        <p:spPr>
          <a:xfrm>
            <a:off x="2266648" y="677200"/>
            <a:ext cx="27170" cy="1197062"/>
          </a:xfrm>
          <a:prstGeom prst="straightConnector1">
            <a:avLst/>
          </a:prstGeom>
          <a:ln w="44450">
            <a:gradFill>
              <a:gsLst>
                <a:gs pos="100000">
                  <a:srgbClr val="01A3A4"/>
                </a:gs>
                <a:gs pos="0">
                  <a:schemeClr val="accent1">
                    <a:lumMod val="30000"/>
                    <a:lumOff val="70000"/>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92A22C11-3EF2-5862-20DD-8A017F91482B}"/>
              </a:ext>
            </a:extLst>
          </p:cNvPr>
          <p:cNvSpPr txBox="1"/>
          <p:nvPr/>
        </p:nvSpPr>
        <p:spPr>
          <a:xfrm>
            <a:off x="3895443" y="140576"/>
            <a:ext cx="5504712" cy="369332"/>
          </a:xfrm>
          <a:prstGeom prst="rect">
            <a:avLst/>
          </a:prstGeom>
          <a:noFill/>
        </p:spPr>
        <p:txBody>
          <a:bodyPr wrap="none" rtlCol="0">
            <a:spAutoFit/>
          </a:bodyPr>
          <a:lstStyle/>
          <a:p>
            <a:r>
              <a:rPr lang="en-US" b="1" dirty="0">
                <a:solidFill>
                  <a:srgbClr val="580000"/>
                </a:solidFill>
                <a:latin typeface="Baskerville" panose="02020502070401020303" pitchFamily="18" charset="0"/>
                <a:ea typeface="Baskerville" panose="02020502070401020303" pitchFamily="18" charset="0"/>
              </a:rPr>
              <a:t>Direct Transition from Upper to Lower Polariton</a:t>
            </a:r>
          </a:p>
        </p:txBody>
      </p:sp>
      <p:sp>
        <p:nvSpPr>
          <p:cNvPr id="70" name="TextBox 69">
            <a:extLst>
              <a:ext uri="{FF2B5EF4-FFF2-40B4-BE49-F238E27FC236}">
                <a16:creationId xmlns:a16="http://schemas.microsoft.com/office/drawing/2014/main" id="{117B2584-DF9F-DA0B-496A-E77190E25D56}"/>
              </a:ext>
            </a:extLst>
          </p:cNvPr>
          <p:cNvSpPr txBox="1"/>
          <p:nvPr/>
        </p:nvSpPr>
        <p:spPr>
          <a:xfrm>
            <a:off x="1787073" y="2763591"/>
            <a:ext cx="296876" cy="369332"/>
          </a:xfrm>
          <a:prstGeom prst="rect">
            <a:avLst/>
          </a:prstGeom>
          <a:noFill/>
        </p:spPr>
        <p:txBody>
          <a:bodyPr wrap="none" rtlCol="0">
            <a:spAutoFit/>
          </a:bodyPr>
          <a:lstStyle/>
          <a:p>
            <a:r>
              <a:rPr lang="en-US" dirty="0"/>
              <a:t>k</a:t>
            </a:r>
          </a:p>
        </p:txBody>
      </p:sp>
      <p:sp>
        <p:nvSpPr>
          <p:cNvPr id="84" name="TextBox 83">
            <a:extLst>
              <a:ext uri="{FF2B5EF4-FFF2-40B4-BE49-F238E27FC236}">
                <a16:creationId xmlns:a16="http://schemas.microsoft.com/office/drawing/2014/main" id="{C34B1F62-D28D-C161-696F-392B4E6A969C}"/>
              </a:ext>
            </a:extLst>
          </p:cNvPr>
          <p:cNvSpPr txBox="1"/>
          <p:nvPr/>
        </p:nvSpPr>
        <p:spPr>
          <a:xfrm>
            <a:off x="8978650" y="5011271"/>
            <a:ext cx="4461265" cy="369332"/>
          </a:xfrm>
          <a:prstGeom prst="rect">
            <a:avLst/>
          </a:prstGeom>
          <a:noFill/>
        </p:spPr>
        <p:txBody>
          <a:bodyPr wrap="square" rtlCol="0">
            <a:spAutoFit/>
          </a:bodyPr>
          <a:lstStyle/>
          <a:p>
            <a:r>
              <a:rPr lang="en-US" dirty="0">
                <a:solidFill>
                  <a:srgbClr val="580000"/>
                </a:solidFill>
                <a:latin typeface="Baskerville" panose="02020502070401020303" pitchFamily="18" charset="0"/>
                <a:ea typeface="Baskerville" panose="02020502070401020303" pitchFamily="18" charset="0"/>
              </a:rPr>
              <a:t>Using separation of length-scales</a:t>
            </a:r>
          </a:p>
        </p:txBody>
      </p:sp>
      <p:pic>
        <p:nvPicPr>
          <p:cNvPr id="86" name="Picture 85">
            <a:extLst>
              <a:ext uri="{FF2B5EF4-FFF2-40B4-BE49-F238E27FC236}">
                <a16:creationId xmlns:a16="http://schemas.microsoft.com/office/drawing/2014/main" id="{CEFDF8AD-1D8D-1A23-EB91-B8D4CDBB63DE}"/>
              </a:ext>
            </a:extLst>
          </p:cNvPr>
          <p:cNvPicPr>
            <a:picLocks noChangeAspect="1"/>
          </p:cNvPicPr>
          <p:nvPr/>
        </p:nvPicPr>
        <p:blipFill>
          <a:blip r:embed="rId8"/>
          <a:srcRect b="13737"/>
          <a:stretch>
            <a:fillRect/>
          </a:stretch>
        </p:blipFill>
        <p:spPr>
          <a:xfrm>
            <a:off x="4775773" y="886608"/>
            <a:ext cx="5097578" cy="842449"/>
          </a:xfrm>
          <a:prstGeom prst="rect">
            <a:avLst/>
          </a:prstGeom>
          <a:ln w="57150">
            <a:solidFill>
              <a:srgbClr val="580000"/>
            </a:solidFill>
          </a:ln>
        </p:spPr>
      </p:pic>
      <p:sp>
        <p:nvSpPr>
          <p:cNvPr id="93" name="Rectangle 92">
            <a:extLst>
              <a:ext uri="{FF2B5EF4-FFF2-40B4-BE49-F238E27FC236}">
                <a16:creationId xmlns:a16="http://schemas.microsoft.com/office/drawing/2014/main" id="{822A3AE2-970B-AD20-EE16-0FFFCC1CE6C9}"/>
              </a:ext>
            </a:extLst>
          </p:cNvPr>
          <p:cNvSpPr/>
          <p:nvPr/>
        </p:nvSpPr>
        <p:spPr>
          <a:xfrm>
            <a:off x="7556938" y="5867400"/>
            <a:ext cx="567559" cy="7138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988BF594-E1FF-FB57-1E57-574AD5AD008F}"/>
              </a:ext>
            </a:extLst>
          </p:cNvPr>
          <p:cNvPicPr>
            <a:picLocks noChangeAspect="1"/>
          </p:cNvPicPr>
          <p:nvPr/>
        </p:nvPicPr>
        <p:blipFill>
          <a:blip r:embed="rId5"/>
          <a:srcRect l="-3232" t="3037" r="94147" b="11576"/>
          <a:stretch>
            <a:fillRect/>
          </a:stretch>
        </p:blipFill>
        <p:spPr>
          <a:xfrm>
            <a:off x="-255385" y="3169837"/>
            <a:ext cx="809297" cy="3150951"/>
          </a:xfrm>
          <a:prstGeom prst="rect">
            <a:avLst/>
          </a:prstGeom>
        </p:spPr>
      </p:pic>
      <p:sp>
        <p:nvSpPr>
          <p:cNvPr id="100" name="TextBox 99">
            <a:extLst>
              <a:ext uri="{FF2B5EF4-FFF2-40B4-BE49-F238E27FC236}">
                <a16:creationId xmlns:a16="http://schemas.microsoft.com/office/drawing/2014/main" id="{14494594-8E54-3633-677A-70EC8A525066}"/>
              </a:ext>
            </a:extLst>
          </p:cNvPr>
          <p:cNvSpPr txBox="1"/>
          <p:nvPr/>
        </p:nvSpPr>
        <p:spPr>
          <a:xfrm>
            <a:off x="4994057" y="2028619"/>
            <a:ext cx="2562881" cy="369332"/>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Exciton-Phonon coupling</a:t>
            </a:r>
          </a:p>
        </p:txBody>
      </p:sp>
      <p:cxnSp>
        <p:nvCxnSpPr>
          <p:cNvPr id="102" name="Straight Arrow Connector 101">
            <a:extLst>
              <a:ext uri="{FF2B5EF4-FFF2-40B4-BE49-F238E27FC236}">
                <a16:creationId xmlns:a16="http://schemas.microsoft.com/office/drawing/2014/main" id="{8402FA82-7612-57D5-96A6-0A1C627AF752}"/>
              </a:ext>
            </a:extLst>
          </p:cNvPr>
          <p:cNvCxnSpPr>
            <a:cxnSpLocks/>
          </p:cNvCxnSpPr>
          <p:nvPr/>
        </p:nvCxnSpPr>
        <p:spPr>
          <a:xfrm>
            <a:off x="5234152" y="2313832"/>
            <a:ext cx="0" cy="324265"/>
          </a:xfrm>
          <a:prstGeom prst="straightConnector1">
            <a:avLst/>
          </a:prstGeom>
          <a:ln w="28575">
            <a:solidFill>
              <a:srgbClr val="58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04" name="TextBox 103">
                <a:extLst>
                  <a:ext uri="{FF2B5EF4-FFF2-40B4-BE49-F238E27FC236}">
                    <a16:creationId xmlns:a16="http://schemas.microsoft.com/office/drawing/2014/main" id="{7843B1CF-B03A-5E63-C626-8444CEA1CFD5}"/>
                  </a:ext>
                </a:extLst>
              </p:cNvPr>
              <p:cNvSpPr txBox="1"/>
              <p:nvPr/>
            </p:nvSpPr>
            <p:spPr>
              <a:xfrm>
                <a:off x="2324648" y="514537"/>
                <a:ext cx="781304"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oMath>
                  </m:oMathPara>
                </a14:m>
                <a:endParaRPr lang="en-US" dirty="0"/>
              </a:p>
            </p:txBody>
          </p:sp>
        </mc:Choice>
        <mc:Fallback>
          <p:sp>
            <p:nvSpPr>
              <p:cNvPr id="104" name="TextBox 103">
                <a:extLst>
                  <a:ext uri="{FF2B5EF4-FFF2-40B4-BE49-F238E27FC236}">
                    <a16:creationId xmlns:a16="http://schemas.microsoft.com/office/drawing/2014/main" id="{7843B1CF-B03A-5E63-C626-8444CEA1CFD5}"/>
                  </a:ext>
                </a:extLst>
              </p:cNvPr>
              <p:cNvSpPr txBox="1">
                <a:spLocks noRot="1" noChangeAspect="1" noMove="1" noResize="1" noEditPoints="1" noAdjustHandles="1" noChangeArrowheads="1" noChangeShapeType="1" noTextEdit="1"/>
              </p:cNvSpPr>
              <p:nvPr/>
            </p:nvSpPr>
            <p:spPr>
              <a:xfrm>
                <a:off x="2324648" y="514537"/>
                <a:ext cx="781304" cy="369332"/>
              </a:xfrm>
              <a:prstGeom prst="rect">
                <a:avLst/>
              </a:prstGeom>
              <a:blipFill>
                <a:blip r:embed="rId9"/>
                <a:stretch>
                  <a:fillRect b="-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5" name="TextBox 104">
                <a:extLst>
                  <a:ext uri="{FF2B5EF4-FFF2-40B4-BE49-F238E27FC236}">
                    <a16:creationId xmlns:a16="http://schemas.microsoft.com/office/drawing/2014/main" id="{EA8E9F10-F481-3E1B-B4C0-5D66ECA0D355}"/>
                  </a:ext>
                </a:extLst>
              </p:cNvPr>
              <p:cNvSpPr txBox="1"/>
              <p:nvPr/>
            </p:nvSpPr>
            <p:spPr>
              <a:xfrm>
                <a:off x="2324648" y="1827884"/>
                <a:ext cx="833883"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oMath>
                  </m:oMathPara>
                </a14:m>
                <a:endParaRPr lang="en-US" dirty="0"/>
              </a:p>
            </p:txBody>
          </p:sp>
        </mc:Choice>
        <mc:Fallback>
          <p:sp>
            <p:nvSpPr>
              <p:cNvPr id="105" name="TextBox 104">
                <a:extLst>
                  <a:ext uri="{FF2B5EF4-FFF2-40B4-BE49-F238E27FC236}">
                    <a16:creationId xmlns:a16="http://schemas.microsoft.com/office/drawing/2014/main" id="{EA8E9F10-F481-3E1B-B4C0-5D66ECA0D355}"/>
                  </a:ext>
                </a:extLst>
              </p:cNvPr>
              <p:cNvSpPr txBox="1">
                <a:spLocks noRot="1" noChangeAspect="1" noMove="1" noResize="1" noEditPoints="1" noAdjustHandles="1" noChangeArrowheads="1" noChangeShapeType="1" noTextEdit="1"/>
              </p:cNvSpPr>
              <p:nvPr/>
            </p:nvSpPr>
            <p:spPr>
              <a:xfrm>
                <a:off x="2324648" y="1827884"/>
                <a:ext cx="833883" cy="369332"/>
              </a:xfrm>
              <a:prstGeom prst="rect">
                <a:avLst/>
              </a:prstGeom>
              <a:blipFill>
                <a:blip r:embed="rId10"/>
                <a:stretch>
                  <a:fillRect b="-17241"/>
                </a:stretch>
              </a:blipFill>
            </p:spPr>
            <p:txBody>
              <a:bodyPr/>
              <a:lstStyle/>
              <a:p>
                <a:r>
                  <a:rPr lang="en-US">
                    <a:noFill/>
                  </a:rPr>
                  <a:t> </a:t>
                </a:r>
              </a:p>
            </p:txBody>
          </p:sp>
        </mc:Fallback>
      </mc:AlternateContent>
      <p:sp>
        <p:nvSpPr>
          <p:cNvPr id="108" name="TextBox 107">
            <a:extLst>
              <a:ext uri="{FF2B5EF4-FFF2-40B4-BE49-F238E27FC236}">
                <a16:creationId xmlns:a16="http://schemas.microsoft.com/office/drawing/2014/main" id="{A93B4F9E-1A87-AFDB-263B-22FDBB9736DA}"/>
              </a:ext>
            </a:extLst>
          </p:cNvPr>
          <p:cNvSpPr txBox="1"/>
          <p:nvPr/>
        </p:nvSpPr>
        <p:spPr>
          <a:xfrm rot="16200000">
            <a:off x="-16587" y="1285346"/>
            <a:ext cx="1285352" cy="369332"/>
          </a:xfrm>
          <a:prstGeom prst="rect">
            <a:avLst/>
          </a:prstGeom>
          <a:noFill/>
        </p:spPr>
        <p:txBody>
          <a:bodyPr wrap="none" rtlCol="0">
            <a:spAutoFit/>
          </a:bodyPr>
          <a:lstStyle/>
          <a:p>
            <a:r>
              <a:rPr lang="en-US" dirty="0"/>
              <a:t>Energy (eV)</a:t>
            </a:r>
          </a:p>
        </p:txBody>
      </p:sp>
    </p:spTree>
    <p:custDataLst>
      <p:tags r:id="rId1"/>
    </p:custDataLst>
    <p:extLst>
      <p:ext uri="{BB962C8B-B14F-4D97-AF65-F5344CB8AC3E}">
        <p14:creationId xmlns:p14="http://schemas.microsoft.com/office/powerpoint/2010/main" val="22572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70" grpId="0"/>
      <p:bldP spid="84" grpId="0"/>
      <p:bldP spid="100" grpId="0"/>
      <p:bldP spid="104" grpId="0"/>
      <p:bldP spid="105" grpId="0"/>
      <p:bldP spid="10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E5F645-E080-A27A-4475-C1F190FE33EE}"/>
              </a:ext>
            </a:extLst>
          </p:cNvPr>
          <p:cNvSpPr>
            <a:spLocks noGrp="1"/>
          </p:cNvSpPr>
          <p:nvPr>
            <p:ph type="sldNum" sz="quarter" idx="12"/>
          </p:nvPr>
        </p:nvSpPr>
        <p:spPr>
          <a:xfrm>
            <a:off x="9138097" y="6568399"/>
            <a:ext cx="2743200" cy="365125"/>
          </a:xfrm>
        </p:spPr>
        <p:txBody>
          <a:bodyPr/>
          <a:lstStyle/>
          <a:p>
            <a:fld id="{2519C00E-2C2C-A546-B149-044A63D2EBB9}" type="slidenum">
              <a:rPr lang="en-US" smtClean="0"/>
              <a:pPr/>
              <a:t>8</a:t>
            </a:fld>
            <a:endParaRPr lang="en-US" dirty="0"/>
          </a:p>
        </p:txBody>
      </p:sp>
      <p:pic>
        <p:nvPicPr>
          <p:cNvPr id="10" name="Picture 9">
            <a:extLst>
              <a:ext uri="{FF2B5EF4-FFF2-40B4-BE49-F238E27FC236}">
                <a16:creationId xmlns:a16="http://schemas.microsoft.com/office/drawing/2014/main" id="{B96FC94A-6270-2932-CDD2-268A9739B86E}"/>
              </a:ext>
            </a:extLst>
          </p:cNvPr>
          <p:cNvPicPr>
            <a:picLocks noChangeAspect="1"/>
          </p:cNvPicPr>
          <p:nvPr/>
        </p:nvPicPr>
        <p:blipFill>
          <a:blip r:embed="rId4"/>
          <a:stretch>
            <a:fillRect/>
          </a:stretch>
        </p:blipFill>
        <p:spPr>
          <a:xfrm rot="547428">
            <a:off x="1765131" y="1057118"/>
            <a:ext cx="7772400" cy="4586839"/>
          </a:xfrm>
          <a:prstGeom prst="rect">
            <a:avLst/>
          </a:prstGeom>
        </p:spPr>
      </p:pic>
      <p:pic>
        <p:nvPicPr>
          <p:cNvPr id="11" name="Picture 10">
            <a:extLst>
              <a:ext uri="{FF2B5EF4-FFF2-40B4-BE49-F238E27FC236}">
                <a16:creationId xmlns:a16="http://schemas.microsoft.com/office/drawing/2014/main" id="{7A7082ED-5444-D4F2-104E-EE997D8FC46A}"/>
              </a:ext>
            </a:extLst>
          </p:cNvPr>
          <p:cNvPicPr>
            <a:picLocks noChangeAspect="1"/>
          </p:cNvPicPr>
          <p:nvPr/>
        </p:nvPicPr>
        <p:blipFill>
          <a:blip r:embed="rId4"/>
          <a:stretch>
            <a:fillRect/>
          </a:stretch>
        </p:blipFill>
        <p:spPr>
          <a:xfrm rot="547428">
            <a:off x="1771757" y="1050493"/>
            <a:ext cx="7772400" cy="4586839"/>
          </a:xfrm>
          <a:prstGeom prst="rect">
            <a:avLst/>
          </a:prstGeom>
        </p:spPr>
      </p:pic>
      <p:sp>
        <p:nvSpPr>
          <p:cNvPr id="12" name="Rectangle 11">
            <a:extLst>
              <a:ext uri="{FF2B5EF4-FFF2-40B4-BE49-F238E27FC236}">
                <a16:creationId xmlns:a16="http://schemas.microsoft.com/office/drawing/2014/main" id="{76B430D7-4DF5-A23E-2FE8-A103DD76DF11}"/>
              </a:ext>
            </a:extLst>
          </p:cNvPr>
          <p:cNvSpPr/>
          <p:nvPr/>
        </p:nvSpPr>
        <p:spPr>
          <a:xfrm>
            <a:off x="1967227" y="517886"/>
            <a:ext cx="1086678" cy="6003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1F0B86-4D25-826A-DD0E-E57215AE1118}"/>
              </a:ext>
            </a:extLst>
          </p:cNvPr>
          <p:cNvSpPr/>
          <p:nvPr/>
        </p:nvSpPr>
        <p:spPr>
          <a:xfrm rot="5400000">
            <a:off x="5684461" y="2300303"/>
            <a:ext cx="1351722" cy="7089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2531C6-A8E2-ACC6-B70B-32AC64F3A895}"/>
              </a:ext>
            </a:extLst>
          </p:cNvPr>
          <p:cNvSpPr/>
          <p:nvPr/>
        </p:nvSpPr>
        <p:spPr>
          <a:xfrm rot="5400000">
            <a:off x="5091427" y="-2781904"/>
            <a:ext cx="1351722" cy="7089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D5F3B37-B18B-D38C-1514-44C4702E72B8}"/>
              </a:ext>
            </a:extLst>
          </p:cNvPr>
          <p:cNvSpPr/>
          <p:nvPr/>
        </p:nvSpPr>
        <p:spPr>
          <a:xfrm rot="10800000">
            <a:off x="8341522" y="-956713"/>
            <a:ext cx="1351722" cy="7089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C42594E-3B6B-D5BC-E01F-C1048812F841}"/>
              </a:ext>
            </a:extLst>
          </p:cNvPr>
          <p:cNvSpPr txBox="1"/>
          <p:nvPr/>
        </p:nvSpPr>
        <p:spPr>
          <a:xfrm>
            <a:off x="3756270" y="1047972"/>
            <a:ext cx="3829879" cy="369332"/>
          </a:xfrm>
          <a:prstGeom prst="rect">
            <a:avLst/>
          </a:prstGeom>
          <a:noFill/>
        </p:spPr>
        <p:txBody>
          <a:bodyPr wrap="square" rtlCol="0">
            <a:spAutoFit/>
          </a:bodyPr>
          <a:lstStyle/>
          <a:p>
            <a:pPr algn="ctr"/>
            <a:r>
              <a:rPr lang="en-US" dirty="0"/>
              <a:t>Graphene Bilayer</a:t>
            </a:r>
          </a:p>
        </p:txBody>
      </p:sp>
      <p:sp>
        <p:nvSpPr>
          <p:cNvPr id="9" name="TextBox 8">
            <a:extLst>
              <a:ext uri="{FF2B5EF4-FFF2-40B4-BE49-F238E27FC236}">
                <a16:creationId xmlns:a16="http://schemas.microsoft.com/office/drawing/2014/main" id="{1C96BC28-C485-EEBD-5CB4-3EDE22CC508A}"/>
              </a:ext>
            </a:extLst>
          </p:cNvPr>
          <p:cNvSpPr txBox="1"/>
          <p:nvPr/>
        </p:nvSpPr>
        <p:spPr>
          <a:xfrm>
            <a:off x="76599" y="-3749"/>
            <a:ext cx="2914650" cy="584775"/>
          </a:xfrm>
          <a:prstGeom prst="rect">
            <a:avLst/>
          </a:prstGeom>
          <a:noFill/>
        </p:spPr>
        <p:txBody>
          <a:bodyPr wrap="square" rtlCol="0">
            <a:spAutoFit/>
          </a:bodyPr>
          <a:lstStyle/>
          <a:p>
            <a:r>
              <a:rPr lang="en-US" sz="3200" dirty="0">
                <a:latin typeface="Baskerville" panose="02020502070401020303" pitchFamily="18" charset="0"/>
                <a:ea typeface="Baskerville" panose="02020502070401020303" pitchFamily="18" charset="0"/>
              </a:rPr>
              <a:t>Moiré Pattern</a:t>
            </a:r>
          </a:p>
        </p:txBody>
      </p:sp>
    </p:spTree>
    <p:custDataLst>
      <p:tags r:id="rId1"/>
    </p:custDataLst>
    <p:extLst>
      <p:ext uri="{BB962C8B-B14F-4D97-AF65-F5344CB8AC3E}">
        <p14:creationId xmlns:p14="http://schemas.microsoft.com/office/powerpoint/2010/main" val="108938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360000">
                                      <p:cBhvr>
                                        <p:cTn id="6" dur="3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9.5"/>
</p:tagLst>
</file>

<file path=ppt/tags/tag10.xml><?xml version="1.0" encoding="utf-8"?>
<p:tagLst xmlns:a="http://schemas.openxmlformats.org/drawingml/2006/main" xmlns:r="http://schemas.openxmlformats.org/officeDocument/2006/relationships" xmlns:p="http://schemas.openxmlformats.org/presentationml/2006/main">
  <p:tag name="TIMING" val="|1.8|6.3|4|5|2.5|2.9|4"/>
</p:tagLst>
</file>

<file path=ppt/tags/tag11.xml><?xml version="1.0" encoding="utf-8"?>
<p:tagLst xmlns:a="http://schemas.openxmlformats.org/drawingml/2006/main" xmlns:r="http://schemas.openxmlformats.org/officeDocument/2006/relationships" xmlns:p="http://schemas.openxmlformats.org/presentationml/2006/main">
  <p:tag name="TIMING" val="|8.6|48.7|0.8"/>
</p:tagLst>
</file>

<file path=ppt/tags/tag12.xml><?xml version="1.0" encoding="utf-8"?>
<p:tagLst xmlns:a="http://schemas.openxmlformats.org/drawingml/2006/main" xmlns:r="http://schemas.openxmlformats.org/officeDocument/2006/relationships" xmlns:p="http://schemas.openxmlformats.org/presentationml/2006/main">
  <p:tag name="TIMING" val="|47.4"/>
</p:tagLst>
</file>

<file path=ppt/tags/tag2.xml><?xml version="1.0" encoding="utf-8"?>
<p:tagLst xmlns:a="http://schemas.openxmlformats.org/drawingml/2006/main" xmlns:r="http://schemas.openxmlformats.org/officeDocument/2006/relationships" xmlns:p="http://schemas.openxmlformats.org/presentationml/2006/main">
  <p:tag name="TIMING" val="|1.5|13.5"/>
</p:tagLst>
</file>

<file path=ppt/tags/tag3.xml><?xml version="1.0" encoding="utf-8"?>
<p:tagLst xmlns:a="http://schemas.openxmlformats.org/drawingml/2006/main" xmlns:r="http://schemas.openxmlformats.org/officeDocument/2006/relationships" xmlns:p="http://schemas.openxmlformats.org/presentationml/2006/main">
  <p:tag name="TIMING" val="|0.1|28.2|8.8|25.3|41.4|28.1"/>
</p:tagLst>
</file>

<file path=ppt/tags/tag4.xml><?xml version="1.0" encoding="utf-8"?>
<p:tagLst xmlns:a="http://schemas.openxmlformats.org/drawingml/2006/main" xmlns:r="http://schemas.openxmlformats.org/officeDocument/2006/relationships" xmlns:p="http://schemas.openxmlformats.org/presentationml/2006/main">
  <p:tag name="TIMING" val="|1.1|10.2|8.4|56.4|4.5|1|10.8"/>
</p:tagLst>
</file>

<file path=ppt/tags/tag5.xml><?xml version="1.0" encoding="utf-8"?>
<p:tagLst xmlns:a="http://schemas.openxmlformats.org/drawingml/2006/main" xmlns:r="http://schemas.openxmlformats.org/officeDocument/2006/relationships" xmlns:p="http://schemas.openxmlformats.org/presentationml/2006/main">
  <p:tag name="TIMING" val="|23.4"/>
</p:tagLst>
</file>

<file path=ppt/tags/tag6.xml><?xml version="1.0" encoding="utf-8"?>
<p:tagLst xmlns:a="http://schemas.openxmlformats.org/drawingml/2006/main" xmlns:r="http://schemas.openxmlformats.org/officeDocument/2006/relationships" xmlns:p="http://schemas.openxmlformats.org/presentationml/2006/main">
  <p:tag name="TIMING" val="|3.5|1.1"/>
</p:tagLst>
</file>

<file path=ppt/tags/tag7.xml><?xml version="1.0" encoding="utf-8"?>
<p:tagLst xmlns:a="http://schemas.openxmlformats.org/drawingml/2006/main" xmlns:r="http://schemas.openxmlformats.org/officeDocument/2006/relationships" xmlns:p="http://schemas.openxmlformats.org/presentationml/2006/main">
  <p:tag name="TIMING" val="|0.8|4.4|22.3"/>
</p:tagLst>
</file>

<file path=ppt/tags/tag8.xml><?xml version="1.0" encoding="utf-8"?>
<p:tagLst xmlns:a="http://schemas.openxmlformats.org/drawingml/2006/main" xmlns:r="http://schemas.openxmlformats.org/officeDocument/2006/relationships" xmlns:p="http://schemas.openxmlformats.org/presentationml/2006/main">
  <p:tag name="TIMING" val="|1.1|1.6|13|7.6|1.1|2.7"/>
</p:tagLst>
</file>

<file path=ppt/tags/tag9.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461AC1-5C52-8741-9099-A42112A4A916}">
  <we:reference id="wa200005669" version="2.0.0.0" store="en-IN" storeType="OMEX"/>
  <we:alternateReferences>
    <we:reference id="WA200005669"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2f9407f-4b81-4334-9300-779a74b4499e" xsi:nil="true"/>
    <lcf76f155ced4ddcb4097134ff3c332f xmlns="d22919df-4181-448b-9885-9bc937e0dff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5EB56926647C498A77D6480AAA84D1" ma:contentTypeVersion="13" ma:contentTypeDescription="Create a new document." ma:contentTypeScope="" ma:versionID="20e0ec565470c629e215ab28f721534b">
  <xsd:schema xmlns:xsd="http://www.w3.org/2001/XMLSchema" xmlns:xs="http://www.w3.org/2001/XMLSchema" xmlns:p="http://schemas.microsoft.com/office/2006/metadata/properties" xmlns:ns2="d22919df-4181-448b-9885-9bc937e0dff1" xmlns:ns3="c2f9407f-4b81-4334-9300-779a74b4499e" targetNamespace="http://schemas.microsoft.com/office/2006/metadata/properties" ma:root="true" ma:fieldsID="4d51ef5ffd945b982c3383950928d1c2" ns2:_="" ns3:_="">
    <xsd:import namespace="d22919df-4181-448b-9885-9bc937e0dff1"/>
    <xsd:import namespace="c2f9407f-4b81-4334-9300-779a74b4499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2919df-4181-448b-9885-9bc937e0dff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528e5b72-a11e-43e4-996b-2cb2b326d1f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2f9407f-4b81-4334-9300-779a74b4499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6693532-c789-4359-bc9f-8c61fc408d08}" ma:internalName="TaxCatchAll" ma:showField="CatchAllData" ma:web="c2f9407f-4b81-4334-9300-779a74b449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418EDA-0701-4EF9-B374-D0B9FD446E8A}">
  <ds:schemaRefs>
    <ds:schemaRef ds:uri="http://schemas.microsoft.com/office/2006/metadata/properties"/>
    <ds:schemaRef ds:uri="http://schemas.microsoft.com/office/infopath/2007/PartnerControls"/>
    <ds:schemaRef ds:uri="c2f9407f-4b81-4334-9300-779a74b4499e"/>
    <ds:schemaRef ds:uri="d22919df-4181-448b-9885-9bc937e0dff1"/>
  </ds:schemaRefs>
</ds:datastoreItem>
</file>

<file path=customXml/itemProps2.xml><?xml version="1.0" encoding="utf-8"?>
<ds:datastoreItem xmlns:ds="http://schemas.openxmlformats.org/officeDocument/2006/customXml" ds:itemID="{A9B11166-A6F8-4098-A3BB-40882644B1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2919df-4181-448b-9885-9bc937e0dff1"/>
    <ds:schemaRef ds:uri="c2f9407f-4b81-4334-9300-779a74b449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E1DDC0-F760-4E99-9290-55607F700B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21540</TotalTime>
  <Words>2988</Words>
  <Application>Microsoft Macintosh PowerPoint</Application>
  <PresentationFormat>Widescreen</PresentationFormat>
  <Paragraphs>330</Paragraphs>
  <Slides>31</Slides>
  <Notes>20</Notes>
  <HiddenSlides>13</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Aptos</vt:lpstr>
      <vt:lpstr>Aptos Display</vt:lpstr>
      <vt:lpstr>Arial</vt:lpstr>
      <vt:lpstr>Baskerville</vt:lpstr>
      <vt:lpstr>Bookman Old Style</vt:lpstr>
      <vt:lpstr>Calibri</vt:lpstr>
      <vt:lpstr>Cambria Math</vt:lpstr>
      <vt:lpstr>Goudy Old Style</vt:lpstr>
      <vt:lpstr>Helvetica</vt:lpstr>
      <vt:lpstr>NEXA-BOOK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Mandal, Arkajit</dc:creator>
  <cp:lastModifiedBy>Manjalingal, Arshath</cp:lastModifiedBy>
  <cp:revision>170</cp:revision>
  <dcterms:created xsi:type="dcterms:W3CDTF">2025-02-22T06:01:50Z</dcterms:created>
  <dcterms:modified xsi:type="dcterms:W3CDTF">2026-01-29T17:43:24Z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0x010100E65EB56926647C498A77D6480AAA84D1</vt:lpwstr>
  </property>
  <property fmtid="{D5CDD505-2E9C-101B-9397-08002B2CF9AE}" pid="3" name="MediaServiceImageTags">
    <vt:lpwstr/>
  </property>
</Properties>
</file>